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1" r:id="rId1"/>
    <p:sldMasterId id="2147483705" r:id="rId2"/>
  </p:sldMasterIdLst>
  <p:notesMasterIdLst>
    <p:notesMasterId r:id="rId20"/>
  </p:notesMasterIdLst>
  <p:handoutMasterIdLst>
    <p:handoutMasterId r:id="rId21"/>
  </p:handoutMasterIdLst>
  <p:sldIdLst>
    <p:sldId id="620" r:id="rId3"/>
    <p:sldId id="633" r:id="rId4"/>
    <p:sldId id="646" r:id="rId5"/>
    <p:sldId id="647" r:id="rId6"/>
    <p:sldId id="648" r:id="rId7"/>
    <p:sldId id="649" r:id="rId8"/>
    <p:sldId id="650" r:id="rId9"/>
    <p:sldId id="651" r:id="rId10"/>
    <p:sldId id="652" r:id="rId11"/>
    <p:sldId id="653" r:id="rId12"/>
    <p:sldId id="654" r:id="rId13"/>
    <p:sldId id="655" r:id="rId14"/>
    <p:sldId id="656" r:id="rId15"/>
    <p:sldId id="657" r:id="rId16"/>
    <p:sldId id="660" r:id="rId17"/>
    <p:sldId id="659" r:id="rId18"/>
    <p:sldId id="661" r:id="rId19"/>
  </p:sldIdLst>
  <p:sldSz cx="12192000" cy="6858000"/>
  <p:notesSz cx="7077075" cy="89550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66"/>
    <a:srgbClr val="66FF33"/>
    <a:srgbClr val="00FFFF"/>
    <a:srgbClr val="FEDCD6"/>
    <a:srgbClr val="FFCC99"/>
    <a:srgbClr val="CCFF99"/>
    <a:srgbClr val="FFCCFF"/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171" autoAdjust="0"/>
    <p:restoredTop sz="96866" autoAdjust="0"/>
  </p:normalViewPr>
  <p:slideViewPr>
    <p:cSldViewPr>
      <p:cViewPr varScale="1">
        <p:scale>
          <a:sx n="82" d="100"/>
          <a:sy n="82" d="100"/>
        </p:scale>
        <p:origin x="119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311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38883" cy="455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1" tIns="45771" rIns="91541" bIns="45771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088" y="1"/>
            <a:ext cx="3037245" cy="455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1" tIns="45771" rIns="91541" bIns="45771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499561"/>
            <a:ext cx="3038883" cy="45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1" tIns="45771" rIns="91541" bIns="45771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088" y="8499561"/>
            <a:ext cx="3037245" cy="45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1" tIns="45771" rIns="91541" bIns="45771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1C82DC1E-2704-40DD-9B3C-5697463FF8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38883" cy="455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1" tIns="45771" rIns="91541" bIns="45771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088" y="1"/>
            <a:ext cx="3037245" cy="455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1" tIns="45771" rIns="91541" bIns="45771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04838" y="684213"/>
            <a:ext cx="5930900" cy="3336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486" y="4247448"/>
            <a:ext cx="5239001" cy="402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1" tIns="45771" rIns="91541" bIns="457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499561"/>
            <a:ext cx="3038883" cy="45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1" tIns="45771" rIns="91541" bIns="45771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088" y="8499561"/>
            <a:ext cx="3037245" cy="45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1" tIns="45771" rIns="91541" bIns="45771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91F38CE2-A165-408C-9791-CD31595A0F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79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0900" cy="3336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38CE2-A165-408C-9791-CD31595A0F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78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0900" cy="3336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38CE2-A165-408C-9791-CD31595A0FB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39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0900" cy="3336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38CE2-A165-408C-9791-CD31595A0FB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69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0900" cy="3336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38CE2-A165-408C-9791-CD31595A0FB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39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0900" cy="3336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38CE2-A165-408C-9791-CD31595A0FB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71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0900" cy="3336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38CE2-A165-408C-9791-CD31595A0FB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8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0900" cy="3336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38CE2-A165-408C-9791-CD31595A0FB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36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0900" cy="3336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38CE2-A165-408C-9791-CD31595A0FB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73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0900" cy="3336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38CE2-A165-408C-9791-CD31595A0FB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99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0900" cy="3336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38CE2-A165-408C-9791-CD31595A0FB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85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0900" cy="3336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38CE2-A165-408C-9791-CD31595A0FB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94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0900" cy="3336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38CE2-A165-408C-9791-CD31595A0FB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53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0900" cy="3336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38CE2-A165-408C-9791-CD31595A0FB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9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0900" cy="3336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38CE2-A165-408C-9791-CD31595A0FB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21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0900" cy="3336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38CE2-A165-408C-9791-CD31595A0FB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18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8" y="684213"/>
            <a:ext cx="5930900" cy="3336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38CE2-A165-408C-9791-CD31595A0FB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5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235" y="1440000"/>
            <a:ext cx="11040000" cy="1920000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 hasCustomPrompt="1"/>
          </p:nvPr>
        </p:nvSpPr>
        <p:spPr>
          <a:xfrm>
            <a:off x="900235" y="3600000"/>
            <a:ext cx="11040000" cy="960000"/>
          </a:xfrm>
        </p:spPr>
        <p:txBody>
          <a:bodyPr lIns="0" tIns="0" rIns="0"/>
          <a:lstStyle>
            <a:lvl1pPr marL="36576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/>
              <a:t>Click to edit subtitle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7573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31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8956"/>
      </p:ext>
    </p:extLst>
  </p:cSld>
  <p:clrMapOvr>
    <a:masterClrMapping/>
  </p:clrMapOvr>
  <p:transition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5" name="Rectangle 102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819495" y="2412309"/>
            <a:ext cx="8509000" cy="1483878"/>
          </a:xfrm>
        </p:spPr>
        <p:txBody>
          <a:bodyPr wrap="square" tIns="46026" bIns="46026" anchor="ctr"/>
          <a:lstStyle>
            <a:lvl1pPr algn="ctr">
              <a:defRPr sz="400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en-GB" dirty="0"/>
              <a:t>Section Divider</a:t>
            </a:r>
            <a:br>
              <a:rPr lang="en-GB" dirty="0"/>
            </a:br>
            <a:r>
              <a:rPr lang="en-GB" dirty="0"/>
              <a:t>Line 2</a:t>
            </a:r>
          </a:p>
        </p:txBody>
      </p:sp>
    </p:spTree>
    <p:extLst>
      <p:ext uri="{BB962C8B-B14F-4D97-AF65-F5344CB8AC3E}">
        <p14:creationId xmlns:p14="http://schemas.microsoft.com/office/powerpoint/2010/main" val="3052906703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6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3025995" y="3593367"/>
            <a:ext cx="6096000" cy="6824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 sz="2800" b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57795" name="Rectangle 102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819495" y="1220076"/>
            <a:ext cx="8509000" cy="1483878"/>
          </a:xfrm>
        </p:spPr>
        <p:txBody>
          <a:bodyPr wrap="square" tIns="46026" bIns="46026" anchor="b"/>
          <a:lstStyle>
            <a:lvl1pPr algn="ctr">
              <a:defRPr sz="400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en-GB" dirty="0"/>
              <a:t>Title</a:t>
            </a:r>
            <a:br>
              <a:rPr lang="en-GB" dirty="0"/>
            </a:br>
            <a:r>
              <a:rPr lang="en-GB" dirty="0"/>
              <a:t>Line 2</a:t>
            </a:r>
          </a:p>
        </p:txBody>
      </p:sp>
      <p:pic>
        <p:nvPicPr>
          <p:cNvPr id="1026" name="Picture 2" descr="http://smalltimer.net/dlormand/microchip_log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" t="1798" r="1299" b="2360"/>
          <a:stretch/>
        </p:blipFill>
        <p:spPr bwMode="auto">
          <a:xfrm>
            <a:off x="2350513" y="5287022"/>
            <a:ext cx="1824038" cy="112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www.digilentinc.com/IMG/Digilent-Logo2015-color-37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139" y="5521937"/>
            <a:ext cx="3482653" cy="65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://brand.ncsu.edu/assets/logos/ncstate-brick-4x1-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100" y="0"/>
            <a:ext cx="3646900" cy="5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\\kldata4\graphics\Press\IMG_Corporate\IMG_logo\Imagination\png_RGB\Imagination_Logo_Primary_RGB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140" y="5287022"/>
            <a:ext cx="2136610" cy="118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381376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5" name="Rectangle 102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819495" y="2412309"/>
            <a:ext cx="8509000" cy="1483878"/>
          </a:xfrm>
        </p:spPr>
        <p:txBody>
          <a:bodyPr wrap="square" tIns="46026" bIns="46026" anchor="ctr"/>
          <a:lstStyle>
            <a:lvl1pPr algn="ctr">
              <a:defRPr sz="400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en-GB" dirty="0"/>
              <a:t>Section Divider</a:t>
            </a:r>
            <a:br>
              <a:rPr lang="en-GB" dirty="0"/>
            </a:br>
            <a:r>
              <a:rPr lang="en-GB" dirty="0"/>
              <a:t>Line 2</a:t>
            </a:r>
          </a:p>
        </p:txBody>
      </p:sp>
      <p:pic>
        <p:nvPicPr>
          <p:cNvPr id="1026" name="Picture 2" descr="http://smalltimer.net/dlormand/microchip_log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" t="1798" r="1299" b="2360"/>
          <a:stretch/>
        </p:blipFill>
        <p:spPr bwMode="auto">
          <a:xfrm>
            <a:off x="2350513" y="5287022"/>
            <a:ext cx="1824038" cy="112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www.digilentinc.com/IMG/Digilent-Logo2015-color-37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438" y="5394977"/>
            <a:ext cx="3482653" cy="65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brand.ncsu.edu/assets/logos/ncstate-brick-4x1-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100" y="0"/>
            <a:ext cx="3646900" cy="5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\\kldata4\graphics\Press\IMG_Corporate\IMG_logo\Imagination\png_RGB\Imagination_Logo_Primary_RGB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140" y="5287022"/>
            <a:ext cx="2136610" cy="118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74905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malltimer.net/dlormand/microchip_log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" t="1798" r="1299" b="2360"/>
          <a:stretch/>
        </p:blipFill>
        <p:spPr bwMode="auto">
          <a:xfrm>
            <a:off x="2350513" y="5287022"/>
            <a:ext cx="1824038" cy="112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www.digilentinc.com/IMG/Digilent-Logo2015-color-37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139" y="5521937"/>
            <a:ext cx="3482653" cy="65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88" y="1570933"/>
            <a:ext cx="8235423" cy="3220183"/>
          </a:xfrm>
          <a:prstGeom prst="rect">
            <a:avLst/>
          </a:prstGeom>
        </p:spPr>
      </p:pic>
      <p:pic>
        <p:nvPicPr>
          <p:cNvPr id="11" name="Picture 8" descr="http://brand.ncsu.edu/assets/logos/ncstate-brick-4x1-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100" y="0"/>
            <a:ext cx="3646900" cy="5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\\kldata4\graphics\Press\IMG_Corporate\IMG_logo\Imagination\png_RGB\Imagination_Logo_Primary_RGB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140" y="5287022"/>
            <a:ext cx="2136610" cy="118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387205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452580"/>
            <a:ext cx="11592653" cy="43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384000" y="1344000"/>
            <a:ext cx="11520000" cy="5184000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sz="2400" baseline="0"/>
            </a:lvl1pPr>
            <a:lvl2pPr>
              <a:spcBef>
                <a:spcPts val="0"/>
              </a:spcBef>
              <a:spcAft>
                <a:spcPts val="800"/>
              </a:spcAft>
              <a:defRPr sz="2133" baseline="0"/>
            </a:lvl2pPr>
            <a:lvl3pPr>
              <a:spcBef>
                <a:spcPts val="0"/>
              </a:spcBef>
              <a:spcAft>
                <a:spcPts val="800"/>
              </a:spcAft>
              <a:defRPr sz="1867" baseline="0"/>
            </a:lvl3pPr>
            <a:lvl4pPr>
              <a:spcBef>
                <a:spcPts val="0"/>
              </a:spcBef>
              <a:spcAft>
                <a:spcPts val="800"/>
              </a:spcAft>
              <a:defRPr sz="1600" baseline="0"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  <a:lvl6pPr>
              <a:spcBef>
                <a:spcPts val="0"/>
              </a:spcBef>
              <a:spcAft>
                <a:spcPts val="800"/>
              </a:spcAft>
              <a:defRPr/>
            </a:lvl6pPr>
            <a:lvl7pPr marL="1430506" indent="0">
              <a:buNone/>
              <a:defRPr/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384061" y="932581"/>
            <a:ext cx="11592592" cy="287977"/>
          </a:xfrm>
        </p:spPr>
        <p:txBody>
          <a:bodyPr/>
          <a:lstStyle>
            <a:lvl1pPr marL="0" indent="0" algn="l">
              <a:buNone/>
              <a:defRPr sz="2400" b="0" i="1" baseline="0">
                <a:solidFill>
                  <a:srgbClr val="B71A8B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Secondary message text</a:t>
            </a:r>
            <a:endParaRPr lang="en-GB" dirty="0"/>
          </a:p>
        </p:txBody>
      </p:sp>
      <p:pic>
        <p:nvPicPr>
          <p:cNvPr id="5" name="Picture 8" descr="http://brand.ncsu.edu/assets/logos/ncstate-brick-4x1-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0" y="0"/>
            <a:ext cx="2794000" cy="43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610496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1" y="906463"/>
            <a:ext cx="583776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117" y="906463"/>
            <a:ext cx="5839883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46579"/>
      </p:ext>
    </p:extLst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70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19100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2965180"/>
      </p:ext>
    </p:extLst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672" y="1440000"/>
            <a:ext cx="1115865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458" y="1197429"/>
            <a:ext cx="914638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56463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2" y="1440000"/>
            <a:ext cx="527571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7782" y="1440000"/>
            <a:ext cx="5562551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2034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672" y="1440000"/>
            <a:ext cx="527571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7782" y="1440000"/>
            <a:ext cx="5562551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739" y="920442"/>
            <a:ext cx="11162907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458" y="1197429"/>
            <a:ext cx="914638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22517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672" y="1440000"/>
            <a:ext cx="1115865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739" y="920442"/>
            <a:ext cx="11162907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458" y="1197429"/>
            <a:ext cx="914638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35967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rence check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1" y="1440000"/>
            <a:ext cx="1116033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1524003"/>
            <a:ext cx="12192000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en-US" sz="1400" b="1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89325" y="1023286"/>
            <a:ext cx="4083712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000" b="1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989325" y="6105410"/>
            <a:ext cx="4083712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000" b="1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89325" y="835138"/>
            <a:ext cx="4083712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000" b="1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989325" y="6153730"/>
            <a:ext cx="4083712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000" b="1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</p:spTree>
    <p:extLst>
      <p:ext uri="{BB962C8B-B14F-4D97-AF65-F5344CB8AC3E}">
        <p14:creationId xmlns:p14="http://schemas.microsoft.com/office/powerpoint/2010/main" val="309450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earence check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1524003"/>
            <a:ext cx="12192000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en-US" sz="1400" b="1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89325" y="1023286"/>
            <a:ext cx="4083712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000" b="1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989325" y="6105410"/>
            <a:ext cx="4083712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000" b="1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6730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2" y="1440000"/>
            <a:ext cx="527571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8383" y="1440000"/>
            <a:ext cx="556194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989325" y="835138"/>
            <a:ext cx="4083712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000" b="1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989325" y="6153730"/>
            <a:ext cx="4083712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000" b="1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8785" y="1339852"/>
            <a:ext cx="0" cy="50678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6730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77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235" y="2796215"/>
            <a:ext cx="11040000" cy="1013625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Click to Edit 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5016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1535390" y="2540003"/>
            <a:ext cx="9278624" cy="1479663"/>
          </a:xfrm>
        </p:spPr>
        <p:txBody>
          <a:bodyPr lIns="0" tIns="0" rIns="0" bIns="0">
            <a:noAutofit/>
          </a:bodyPr>
          <a:lstStyle>
            <a:lvl1pPr algn="l">
              <a:defRPr sz="3200" b="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Type or insert a quote into this box ensuring each line of text is as equal as possible.  There are three line to fill so please edit as required.  Character count </a:t>
            </a:r>
            <a:r>
              <a:rPr kumimoji="0" lang="en-GB" dirty="0" err="1"/>
              <a:t>approx</a:t>
            </a:r>
            <a:r>
              <a:rPr kumimoji="0" lang="en-GB" dirty="0"/>
              <a:t> 160</a:t>
            </a:r>
            <a:endParaRPr kumimoji="0"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59418" y="4515556"/>
            <a:ext cx="914638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82456" y="4524561"/>
            <a:ext cx="4712219" cy="546041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7F7F7F"/>
                </a:solidFill>
              </a:defRPr>
            </a:lvl1pPr>
            <a:lvl2pPr marL="538162" indent="0">
              <a:buNone/>
              <a:defRPr sz="1200">
                <a:solidFill>
                  <a:srgbClr val="7F7F7F"/>
                </a:solidFill>
              </a:defRPr>
            </a:lvl2pPr>
            <a:lvl3pPr marL="538162" indent="0">
              <a:buNone/>
              <a:defRPr sz="1200">
                <a:solidFill>
                  <a:srgbClr val="7F7F7F"/>
                </a:solidFill>
              </a:defRPr>
            </a:lvl3pPr>
            <a:lvl4pPr marL="538162" indent="0">
              <a:buNone/>
              <a:defRPr sz="1200">
                <a:solidFill>
                  <a:srgbClr val="7F7F7F"/>
                </a:solidFill>
              </a:defRPr>
            </a:lvl4pPr>
            <a:lvl5pPr marL="538162" indent="0">
              <a:buNone/>
              <a:defRPr sz="1200">
                <a:solidFill>
                  <a:srgbClr val="7F7F7F"/>
                </a:solidFill>
              </a:defRPr>
            </a:lvl5pPr>
          </a:lstStyle>
          <a:p>
            <a:pPr lvl="0"/>
            <a:r>
              <a:rPr lang="en-GB" dirty="0"/>
              <a:t>Type acknowledgement or source of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4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79999" y="336000"/>
            <a:ext cx="11162907" cy="57600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80001" y="1440000"/>
            <a:ext cx="11160332" cy="468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lvl="0" eaLnBrk="1" latinLnBrk="0" hangingPunct="1"/>
            <a:r>
              <a:rPr kumimoji="0" lang="en-GB" dirty="0"/>
              <a:t>Click to edit text</a:t>
            </a:r>
          </a:p>
          <a:p>
            <a:pPr lvl="1" eaLnBrk="1" latinLnBrk="0" hangingPunct="1"/>
            <a:r>
              <a:rPr kumimoji="0" lang="en-GB" dirty="0"/>
              <a:t>Second level</a:t>
            </a:r>
          </a:p>
          <a:p>
            <a:pPr lvl="2" eaLnBrk="1" latinLnBrk="0" hangingPunct="1"/>
            <a:r>
              <a:rPr kumimoji="0" lang="en-GB" dirty="0"/>
              <a:t>Third level</a:t>
            </a:r>
          </a:p>
          <a:p>
            <a:pPr lvl="3" eaLnBrk="1" latinLnBrk="0" hangingPunct="1"/>
            <a:r>
              <a:rPr kumimoji="0" lang="en-GB" dirty="0"/>
              <a:t>Fourth level</a:t>
            </a:r>
          </a:p>
          <a:p>
            <a:pPr lvl="4" eaLnBrk="1" latinLnBrk="0" hangingPunct="1"/>
            <a:r>
              <a:rPr kumimoji="0" lang="en-GB" dirty="0"/>
              <a:t>Fifth level</a:t>
            </a:r>
            <a:endParaRPr kumimoji="0"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77913" y="6559369"/>
            <a:ext cx="1303385" cy="240000"/>
          </a:xfrm>
          <a:prstGeom prst="rect">
            <a:avLst/>
          </a:prstGeom>
        </p:spPr>
        <p:txBody>
          <a:bodyPr vert="horz" lIns="0" tIns="0" bIns="0" anchor="t"/>
          <a:lstStyle>
            <a:defPPr>
              <a:defRPr lang="en-US"/>
            </a:defPPr>
            <a:lvl1pPr marL="0" algn="l" defTabSz="4572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Gill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19DA607-C033-414D-8F05-C963E77EB547}" type="slidenum">
              <a:rPr lang="en-US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8" descr="http://brand.ncsu.edu/assets/logos/ncstate-brick-4x1-red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0" y="0"/>
            <a:ext cx="2794000" cy="43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5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4" r:id="rId12"/>
  </p:sldLayoutIdLst>
  <p:transition spd="slow">
    <p:fade/>
  </p:transition>
  <p:txStyles>
    <p:titleStyle>
      <a:lvl1pPr algn="l" rtl="0" eaLnBrk="1" latinLnBrk="0" hangingPunct="1">
        <a:spcBef>
          <a:spcPct val="0"/>
        </a:spcBef>
        <a:buNone/>
        <a:tabLst>
          <a:tab pos="2155825" algn="l"/>
        </a:tabLst>
        <a:defRPr kumimoji="0" sz="3800" b="0" i="0" kern="1200">
          <a:solidFill>
            <a:schemeClr val="accent1"/>
          </a:solidFill>
          <a:effectLst/>
          <a:latin typeface="Gill Sans MT"/>
          <a:ea typeface="+mj-ea"/>
          <a:cs typeface="Gill Sans MT"/>
        </a:defRPr>
      </a:lvl1pPr>
    </p:titleStyle>
    <p:bodyStyle>
      <a:lvl1pPr marL="265113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400" b="0" i="0" kern="1200">
          <a:solidFill>
            <a:schemeClr val="tx1"/>
          </a:solidFill>
          <a:effectLst/>
          <a:latin typeface="Gill Sans MT"/>
          <a:ea typeface="+mn-ea"/>
          <a:cs typeface="Gill Sans MT"/>
        </a:defRPr>
      </a:lvl1pPr>
      <a:lvl2pPr marL="627063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855663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1800" b="0" i="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033463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1600" b="0" i="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1201738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1400" b="0" i="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4001" y="384001"/>
            <a:ext cx="1002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4001" y="1133479"/>
            <a:ext cx="11612033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31" name="Text Box 22"/>
          <p:cNvSpPr txBox="1">
            <a:spLocks noChangeArrowheads="1"/>
          </p:cNvSpPr>
          <p:nvPr/>
        </p:nvSpPr>
        <p:spPr bwMode="auto">
          <a:xfrm>
            <a:off x="215905" y="6626801"/>
            <a:ext cx="11755967" cy="18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800" b="1">
                <a:solidFill>
                  <a:srgbClr val="000099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 b="1">
                <a:solidFill>
                  <a:srgbClr val="000099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 b="1">
                <a:solidFill>
                  <a:srgbClr val="000099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 b="1">
                <a:solidFill>
                  <a:srgbClr val="000099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 b="1">
                <a:solidFill>
                  <a:srgbClr val="00009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charset="0"/>
                <a:cs typeface="Arial" charset="0"/>
              </a:defRPr>
            </a:lvl9pPr>
          </a:lstStyle>
          <a:p>
            <a:pPr defTabSz="103885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EC00"/>
              </a:buClr>
              <a:buFont typeface="Wingdings 3" pitchFamily="18" charset="2"/>
              <a:buNone/>
              <a:tabLst>
                <a:tab pos="5858787" algn="ctr"/>
                <a:tab pos="11719691" algn="r"/>
              </a:tabLst>
              <a:defRPr/>
            </a:pPr>
            <a:r>
              <a:rPr lang="en-GB" sz="1333" b="0">
                <a:solidFill>
                  <a:srgbClr val="72166B"/>
                </a:solidFill>
              </a:rPr>
              <a:t>	© Copyright Imagination Technologies 2016	 Module 10 p.</a:t>
            </a:r>
            <a:fld id="{FAB5480B-93E9-413A-8BBC-71F34EA21CF0}" type="slidenum">
              <a:rPr lang="en-GB" sz="1333" b="0" smtClean="0">
                <a:solidFill>
                  <a:srgbClr val="72166B"/>
                </a:solidFill>
              </a:rPr>
              <a:pPr defTabSz="1038858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EC00"/>
                </a:buClr>
                <a:buFont typeface="Wingdings 3" pitchFamily="18" charset="2"/>
                <a:buNone/>
                <a:tabLst>
                  <a:tab pos="5858787" algn="ctr"/>
                  <a:tab pos="11719691" algn="r"/>
                </a:tabLst>
                <a:defRPr/>
              </a:pPr>
              <a:t>‹#›</a:t>
            </a:fld>
            <a:endParaRPr lang="en-US" sz="1333" b="0">
              <a:solidFill>
                <a:srgbClr val="72166B"/>
              </a:solidFill>
            </a:endParaRPr>
          </a:p>
        </p:txBody>
      </p:sp>
      <p:sp>
        <p:nvSpPr>
          <p:cNvPr id="1032" name="Line 33"/>
          <p:cNvSpPr>
            <a:spLocks noChangeShapeType="1"/>
          </p:cNvSpPr>
          <p:nvPr/>
        </p:nvSpPr>
        <p:spPr bwMode="auto">
          <a:xfrm>
            <a:off x="1955540" y="6535431"/>
            <a:ext cx="10016331" cy="0"/>
          </a:xfrm>
          <a:prstGeom prst="line">
            <a:avLst/>
          </a:prstGeom>
          <a:noFill/>
          <a:ln w="6350">
            <a:solidFill>
              <a:srgbClr val="72166B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984" tIns="60945" rIns="71984" bIns="60945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2400">
              <a:solidFill>
                <a:srgbClr val="5A5A5A"/>
              </a:solidFill>
              <a:latin typeface="Arial"/>
            </a:endParaRPr>
          </a:p>
        </p:txBody>
      </p:sp>
      <p:pic>
        <p:nvPicPr>
          <p:cNvPr id="2" name="Picture 3" descr="\\kldata4\graphics\Press\IMG_Corporate\IMG_logo\Imagination\png_RGB\Imagination_Logo_Secondary_RGB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25" y="6407950"/>
            <a:ext cx="1667821" cy="29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23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</p:sldLayoutIdLst>
  <p:transition spd="slow">
    <p:fade/>
  </p:transition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33" b="1">
          <a:solidFill>
            <a:schemeClr val="tx2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33" b="1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33" b="1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33" b="1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33" b="1">
          <a:solidFill>
            <a:schemeClr val="bg1"/>
          </a:solidFill>
          <a:latin typeface="Arial" pitchFamily="34" charset="0"/>
        </a:defRPr>
      </a:lvl5pPr>
      <a:lvl6pPr marL="609446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33" b="1">
          <a:solidFill>
            <a:schemeClr val="bg1"/>
          </a:solidFill>
          <a:latin typeface="Arial" pitchFamily="34" charset="0"/>
        </a:defRPr>
      </a:lvl6pPr>
      <a:lvl7pPr marL="1218892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33" b="1">
          <a:solidFill>
            <a:schemeClr val="bg1"/>
          </a:solidFill>
          <a:latin typeface="Arial" pitchFamily="34" charset="0"/>
        </a:defRPr>
      </a:lvl7pPr>
      <a:lvl8pPr marL="1828338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33" b="1">
          <a:solidFill>
            <a:schemeClr val="bg1"/>
          </a:solidFill>
          <a:latin typeface="Arial" pitchFamily="34" charset="0"/>
        </a:defRPr>
      </a:lvl8pPr>
      <a:lvl9pPr marL="243778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33" b="1">
          <a:solidFill>
            <a:schemeClr val="bg1"/>
          </a:solidFill>
          <a:latin typeface="Arial" pitchFamily="34" charset="0"/>
        </a:defRPr>
      </a:lvl9pPr>
    </p:titleStyle>
    <p:bodyStyle>
      <a:lvl1pPr marL="241238" indent="-241238" algn="l" rtl="0" eaLnBrk="1" fontAlgn="base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>
            <a:lumMod val="90000"/>
            <a:lumOff val="10000"/>
          </a:schemeClr>
        </a:buClr>
        <a:buFont typeface="Wingdings" pitchFamily="2" charset="2"/>
        <a:buChar char="§"/>
        <a:defRPr sz="2400" b="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480363" indent="-245471" algn="l" rtl="0" eaLnBrk="1" fontAlgn="base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>
            <a:lumMod val="90000"/>
            <a:lumOff val="10000"/>
          </a:schemeClr>
        </a:buClr>
        <a:buFont typeface="Wingdings" pitchFamily="2" charset="2"/>
        <a:buChar char="§"/>
        <a:defRPr sz="2133">
          <a:solidFill>
            <a:schemeClr val="tx2">
              <a:lumMod val="90000"/>
              <a:lumOff val="10000"/>
            </a:schemeClr>
          </a:solidFill>
          <a:latin typeface="+mn-lt"/>
        </a:defRPr>
      </a:lvl2pPr>
      <a:lvl3pPr marL="715253" indent="-234891" algn="l" rtl="0" eaLnBrk="1" fontAlgn="base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>
            <a:lumMod val="90000"/>
            <a:lumOff val="10000"/>
          </a:schemeClr>
        </a:buClr>
        <a:buFont typeface="Wingdings" pitchFamily="2" charset="2"/>
        <a:buChar char="§"/>
        <a:defRPr sz="1867">
          <a:solidFill>
            <a:schemeClr val="tx2">
              <a:lumMod val="90000"/>
              <a:lumOff val="10000"/>
            </a:schemeClr>
          </a:solidFill>
          <a:latin typeface="+mn-lt"/>
        </a:defRPr>
      </a:lvl3pPr>
      <a:lvl4pPr marL="960724" indent="-245471" algn="l" rtl="0" eaLnBrk="1" fontAlgn="base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>
            <a:lumMod val="90000"/>
            <a:lumOff val="10000"/>
          </a:schemeClr>
        </a:buClr>
        <a:buFont typeface="Wingdings" pitchFamily="2" charset="2"/>
        <a:buChar char="§"/>
        <a:defRPr sz="1600">
          <a:solidFill>
            <a:schemeClr val="tx2">
              <a:lumMod val="90000"/>
              <a:lumOff val="10000"/>
            </a:schemeClr>
          </a:solidFill>
          <a:latin typeface="+mn-lt"/>
        </a:defRPr>
      </a:lvl4pPr>
      <a:lvl5pPr marL="1195615" indent="-234891" algn="l" rtl="0" eaLnBrk="1" fontAlgn="base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>
            <a:lumMod val="90000"/>
            <a:lumOff val="10000"/>
          </a:schemeClr>
        </a:buClr>
        <a:buSzPct val="100000"/>
        <a:buFont typeface="Wingdings" pitchFamily="2" charset="2"/>
        <a:buChar char="§"/>
        <a:defRPr lang="en-GB" sz="1600" dirty="0" smtClean="0">
          <a:solidFill>
            <a:schemeClr val="tx2">
              <a:lumMod val="90000"/>
              <a:lumOff val="10000"/>
            </a:schemeClr>
          </a:solidFill>
          <a:latin typeface="+mn-lt"/>
        </a:defRPr>
      </a:lvl5pPr>
      <a:lvl6pPr marL="1430506" indent="-234891" algn="l" rtl="0" eaLnBrk="1" fontAlgn="base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>
            <a:lumMod val="90000"/>
            <a:lumOff val="10000"/>
          </a:schemeClr>
        </a:buClr>
        <a:buSzPct val="100000"/>
        <a:buFont typeface="Wingdings" pitchFamily="2" charset="2"/>
        <a:buChar char="§"/>
        <a:defRPr lang="en-GB" sz="1600" dirty="0" smtClean="0">
          <a:solidFill>
            <a:schemeClr val="tx2">
              <a:lumMod val="90000"/>
              <a:lumOff val="10000"/>
            </a:schemeClr>
          </a:solidFill>
          <a:latin typeface="+mn-lt"/>
        </a:defRPr>
      </a:lvl6pPr>
      <a:lvl7pPr marL="1678094" indent="-247588" algn="l" rtl="0" eaLnBrk="1" fontAlgn="base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>
            <a:lumMod val="90000"/>
            <a:lumOff val="10000"/>
          </a:schemeClr>
        </a:buClr>
        <a:buSzPct val="100000"/>
        <a:buFont typeface="Wingdings" pitchFamily="2" charset="2"/>
        <a:buChar char="§"/>
        <a:defRPr lang="en-GB" sz="1600" dirty="0" smtClean="0">
          <a:solidFill>
            <a:schemeClr val="tx2">
              <a:lumMod val="90000"/>
              <a:lumOff val="10000"/>
            </a:schemeClr>
          </a:solidFill>
          <a:latin typeface="+mn-lt"/>
        </a:defRPr>
      </a:lvl7pPr>
      <a:lvl8pPr marL="1912984" indent="-234891" algn="l" rtl="0" eaLnBrk="1" fontAlgn="base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>
            <a:lumMod val="90000"/>
            <a:lumOff val="10000"/>
          </a:schemeClr>
        </a:buClr>
        <a:buSzPct val="100000"/>
        <a:buFont typeface="Wingdings" pitchFamily="2" charset="2"/>
        <a:buChar char="§"/>
        <a:defRPr lang="en-GB" sz="1600" baseline="0" dirty="0" smtClean="0">
          <a:solidFill>
            <a:schemeClr val="tx2">
              <a:lumMod val="90000"/>
              <a:lumOff val="10000"/>
            </a:schemeClr>
          </a:solidFill>
          <a:latin typeface="+mn-lt"/>
        </a:defRPr>
      </a:lvl8pPr>
      <a:lvl9pPr marL="5846874" indent="-457085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rgbClr val="FFFF00"/>
        </a:buClr>
        <a:buSzPct val="100000"/>
        <a:buFont typeface="Wingdings" pitchFamily="2" charset="2"/>
        <a:buChar char="n"/>
        <a:defRPr sz="186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8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6" algn="l" defTabSz="12188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2" algn="l" defTabSz="12188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38" algn="l" defTabSz="12188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84" algn="l" defTabSz="12188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0" algn="l" defTabSz="12188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77" algn="l" defTabSz="12188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23" algn="l" defTabSz="12188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69" algn="l" defTabSz="12188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 SENSING MODULE (TSI)</a:t>
            </a:r>
          </a:p>
        </p:txBody>
      </p:sp>
    </p:spTree>
    <p:extLst>
      <p:ext uri="{BB962C8B-B14F-4D97-AF65-F5344CB8AC3E}">
        <p14:creationId xmlns:p14="http://schemas.microsoft.com/office/powerpoint/2010/main" val="4038874181"/>
      </p:ext>
    </p:extLst>
  </p:cSld>
  <p:clrMapOvr>
    <a:masterClrMapping/>
  </p:clrMapOvr>
  <p:transition advTm="9806"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CONTINUED…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384B16-5F01-42C3-ACAA-5D5E69098A46}"/>
              </a:ext>
            </a:extLst>
          </p:cNvPr>
          <p:cNvSpPr txBox="1">
            <a:spLocks/>
          </p:cNvSpPr>
          <p:nvPr/>
        </p:nvSpPr>
        <p:spPr>
          <a:xfrm>
            <a:off x="484248" y="1066800"/>
            <a:ext cx="11158658" cy="5562600"/>
          </a:xfrm>
          <a:prstGeom prst="rect">
            <a:avLst/>
          </a:prstGeom>
        </p:spPr>
        <p:txBody>
          <a:bodyPr vert="horz" lIns="0" tIns="0" rIns="0" bIns="0" numCol="1">
            <a:noAutofit/>
          </a:bodyPr>
          <a:lstStyle>
            <a:lvl1pPr marL="26511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400" b="0" i="0" kern="1200">
                <a:solidFill>
                  <a:schemeClr val="tx1"/>
                </a:solidFill>
                <a:effectLst/>
                <a:latin typeface="Gill Sans MT"/>
                <a:ea typeface="+mn-ea"/>
                <a:cs typeface="Gill Sans MT"/>
              </a:defRPr>
            </a:lvl1pPr>
            <a:lvl2pPr marL="62706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85566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103346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1201738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0FB5FE-151B-40E1-8EFD-B65076666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2223" y="1219200"/>
            <a:ext cx="11158658" cy="4680000"/>
          </a:xfrm>
        </p:spPr>
        <p:txBody>
          <a:bodyPr numCol="1"/>
          <a:lstStyle/>
          <a:p>
            <a:r>
              <a:rPr lang="en-US" dirty="0"/>
              <a:t>MODE		Analog mode set up and status bits.</a:t>
            </a:r>
          </a:p>
          <a:p>
            <a:r>
              <a:rPr lang="en-US" dirty="0"/>
              <a:t>Four modes available.</a:t>
            </a:r>
          </a:p>
          <a:p>
            <a:r>
              <a:rPr lang="en-US" dirty="0"/>
              <a:t>Mode 0: non-noise mode.</a:t>
            </a:r>
          </a:p>
          <a:p>
            <a:r>
              <a:rPr lang="en-US" dirty="0"/>
              <a:t>Mode 1 and 2: Noise Threshold detection mode</a:t>
            </a:r>
          </a:p>
          <a:p>
            <a:r>
              <a:rPr lang="en-US" dirty="0"/>
              <a:t>Mode 3: Automatic Nosie detection mode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REFCHRG		Reference oscillator charge/discharge value.</a:t>
            </a:r>
          </a:p>
          <a:p>
            <a:r>
              <a:rPr lang="en-US" dirty="0"/>
              <a:t>Eight values from 500 </a:t>
            </a:r>
            <a:r>
              <a:rPr lang="en-US" dirty="0" err="1"/>
              <a:t>nA</a:t>
            </a:r>
            <a:r>
              <a:rPr lang="en-US" dirty="0"/>
              <a:t> to 64uA available.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DVOLT		Select oscillator voltage rails. </a:t>
            </a:r>
          </a:p>
          <a:p>
            <a:r>
              <a:rPr lang="en-US" dirty="0"/>
              <a:t>Four levels available.</a:t>
            </a:r>
          </a:p>
        </p:txBody>
      </p:sp>
    </p:spTree>
    <p:extLst>
      <p:ext uri="{BB962C8B-B14F-4D97-AF65-F5344CB8AC3E}">
        <p14:creationId xmlns:p14="http://schemas.microsoft.com/office/powerpoint/2010/main" val="339635231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CONTINUED…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384B16-5F01-42C3-ACAA-5D5E69098A46}"/>
              </a:ext>
            </a:extLst>
          </p:cNvPr>
          <p:cNvSpPr txBox="1">
            <a:spLocks/>
          </p:cNvSpPr>
          <p:nvPr/>
        </p:nvSpPr>
        <p:spPr>
          <a:xfrm>
            <a:off x="484248" y="1066800"/>
            <a:ext cx="11158658" cy="5562600"/>
          </a:xfrm>
          <a:prstGeom prst="rect">
            <a:avLst/>
          </a:prstGeom>
        </p:spPr>
        <p:txBody>
          <a:bodyPr vert="horz" lIns="0" tIns="0" rIns="0" bIns="0" numCol="1">
            <a:noAutofit/>
          </a:bodyPr>
          <a:lstStyle>
            <a:lvl1pPr marL="26511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400" b="0" i="0" kern="1200">
                <a:solidFill>
                  <a:schemeClr val="tx1"/>
                </a:solidFill>
                <a:effectLst/>
                <a:latin typeface="Gill Sans MT"/>
                <a:ea typeface="+mn-ea"/>
                <a:cs typeface="Gill Sans MT"/>
              </a:defRPr>
            </a:lvl1pPr>
            <a:lvl2pPr marL="62706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85566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103346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1201738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0FB5FE-151B-40E1-8EFD-B65076666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2223" y="1219200"/>
            <a:ext cx="11158658" cy="5105400"/>
          </a:xfrm>
        </p:spPr>
        <p:txBody>
          <a:bodyPr numCol="1"/>
          <a:lstStyle/>
          <a:p>
            <a:r>
              <a:rPr lang="en-US" dirty="0"/>
              <a:t>EXTCHRG		Electrode oscillator charge/discharge value.</a:t>
            </a:r>
          </a:p>
          <a:p>
            <a:r>
              <a:rPr lang="en-US" dirty="0"/>
              <a:t>Eight values from 500 </a:t>
            </a:r>
            <a:r>
              <a:rPr lang="en-US" dirty="0" err="1"/>
              <a:t>nA</a:t>
            </a:r>
            <a:r>
              <a:rPr lang="en-US" dirty="0"/>
              <a:t> to 64uA available.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PS			Prescaler value. </a:t>
            </a:r>
          </a:p>
          <a:p>
            <a:r>
              <a:rPr lang="en-US" dirty="0"/>
              <a:t>Frequency divisor for clock can be from 1 to 128.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NSCN		Electrode oscillator count used in making a scan. </a:t>
            </a:r>
          </a:p>
          <a:p>
            <a:r>
              <a:rPr lang="en-US" dirty="0"/>
              <a:t>Value can be from 1 to 32.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TSIEN			TSI module enable.</a:t>
            </a:r>
          </a:p>
          <a:p>
            <a:r>
              <a:rPr lang="en-US" dirty="0"/>
              <a:t>0 = Module disabled</a:t>
            </a:r>
          </a:p>
          <a:p>
            <a:r>
              <a:rPr lang="en-US" dirty="0"/>
              <a:t>1 = Module enabled</a:t>
            </a:r>
          </a:p>
        </p:txBody>
      </p:sp>
    </p:spTree>
    <p:extLst>
      <p:ext uri="{BB962C8B-B14F-4D97-AF65-F5344CB8AC3E}">
        <p14:creationId xmlns:p14="http://schemas.microsoft.com/office/powerpoint/2010/main" val="107923633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CONTINUED…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384B16-5F01-42C3-ACAA-5D5E69098A46}"/>
              </a:ext>
            </a:extLst>
          </p:cNvPr>
          <p:cNvSpPr txBox="1">
            <a:spLocks/>
          </p:cNvSpPr>
          <p:nvPr/>
        </p:nvSpPr>
        <p:spPr>
          <a:xfrm>
            <a:off x="484248" y="1066800"/>
            <a:ext cx="11158658" cy="5562600"/>
          </a:xfrm>
          <a:prstGeom prst="rect">
            <a:avLst/>
          </a:prstGeom>
        </p:spPr>
        <p:txBody>
          <a:bodyPr vert="horz" lIns="0" tIns="0" rIns="0" bIns="0" numCol="1">
            <a:noAutofit/>
          </a:bodyPr>
          <a:lstStyle>
            <a:lvl1pPr marL="26511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400" b="0" i="0" kern="1200">
                <a:solidFill>
                  <a:schemeClr val="tx1"/>
                </a:solidFill>
                <a:effectLst/>
                <a:latin typeface="Gill Sans MT"/>
                <a:ea typeface="+mn-ea"/>
                <a:cs typeface="Gill Sans MT"/>
              </a:defRPr>
            </a:lvl1pPr>
            <a:lvl2pPr marL="62706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85566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103346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1201738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0FB5FE-151B-40E1-8EFD-B65076666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2223" y="1219200"/>
            <a:ext cx="11158658" cy="5105400"/>
          </a:xfrm>
        </p:spPr>
        <p:txBody>
          <a:bodyPr numCol="1"/>
          <a:lstStyle/>
          <a:p>
            <a:r>
              <a:rPr lang="en-US" dirty="0"/>
              <a:t>TSIIEN		TSI module interrupt enable.</a:t>
            </a:r>
          </a:p>
          <a:p>
            <a:r>
              <a:rPr lang="en-US" dirty="0"/>
              <a:t>0 = Interrupt disabled</a:t>
            </a:r>
          </a:p>
          <a:p>
            <a:r>
              <a:rPr lang="en-US" dirty="0"/>
              <a:t>1 = Interrupt enabled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STPE			TSI STOP Enable.</a:t>
            </a:r>
          </a:p>
          <a:p>
            <a:r>
              <a:rPr lang="en-US" dirty="0"/>
              <a:t>Enables TSI module to operate in low-power modes.</a:t>
            </a:r>
          </a:p>
          <a:p>
            <a:r>
              <a:rPr lang="en-US" dirty="0"/>
              <a:t>0 = TSI disabled in low-power mode</a:t>
            </a:r>
          </a:p>
          <a:p>
            <a:r>
              <a:rPr lang="en-US" dirty="0"/>
              <a:t>1 = TSI runs in all low-power modes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STM			Scan trigger mode.</a:t>
            </a:r>
          </a:p>
          <a:p>
            <a:r>
              <a:rPr lang="en-US" dirty="0"/>
              <a:t>0 = Software triggers scan</a:t>
            </a:r>
          </a:p>
          <a:p>
            <a:r>
              <a:rPr lang="en-US" dirty="0"/>
              <a:t>1 = Hardware clock triggers scan</a:t>
            </a:r>
          </a:p>
        </p:txBody>
      </p:sp>
    </p:spTree>
    <p:extLst>
      <p:ext uri="{BB962C8B-B14F-4D97-AF65-F5344CB8AC3E}">
        <p14:creationId xmlns:p14="http://schemas.microsoft.com/office/powerpoint/2010/main" val="2636519694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CONTINUED…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384B16-5F01-42C3-ACAA-5D5E69098A46}"/>
              </a:ext>
            </a:extLst>
          </p:cNvPr>
          <p:cNvSpPr txBox="1">
            <a:spLocks/>
          </p:cNvSpPr>
          <p:nvPr/>
        </p:nvSpPr>
        <p:spPr>
          <a:xfrm>
            <a:off x="484248" y="1066800"/>
            <a:ext cx="11158658" cy="5562600"/>
          </a:xfrm>
          <a:prstGeom prst="rect">
            <a:avLst/>
          </a:prstGeom>
        </p:spPr>
        <p:txBody>
          <a:bodyPr vert="horz" lIns="0" tIns="0" rIns="0" bIns="0" numCol="1">
            <a:noAutofit/>
          </a:bodyPr>
          <a:lstStyle>
            <a:lvl1pPr marL="26511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400" b="0" i="0" kern="1200">
                <a:solidFill>
                  <a:schemeClr val="tx1"/>
                </a:solidFill>
                <a:effectLst/>
                <a:latin typeface="Gill Sans MT"/>
                <a:ea typeface="+mn-ea"/>
                <a:cs typeface="Gill Sans MT"/>
              </a:defRPr>
            </a:lvl1pPr>
            <a:lvl2pPr marL="62706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85566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103346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1201738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0FB5FE-151B-40E1-8EFD-B65076666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2223" y="1219200"/>
            <a:ext cx="11158658" cy="5105400"/>
          </a:xfrm>
        </p:spPr>
        <p:txBody>
          <a:bodyPr numCol="1"/>
          <a:lstStyle/>
          <a:p>
            <a:r>
              <a:rPr lang="en-US" dirty="0"/>
              <a:t>SCNIP		Scan in progress status.</a:t>
            </a:r>
          </a:p>
          <a:p>
            <a:r>
              <a:rPr lang="en-US" dirty="0"/>
              <a:t>0 = No scan in progress</a:t>
            </a:r>
          </a:p>
          <a:p>
            <a:r>
              <a:rPr lang="en-US" dirty="0"/>
              <a:t>1 = Scan in progress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EOSF		End of scan flag.</a:t>
            </a:r>
          </a:p>
          <a:p>
            <a:r>
              <a:rPr lang="en-US" dirty="0"/>
              <a:t>0 = Scan incomplete</a:t>
            </a:r>
          </a:p>
          <a:p>
            <a:r>
              <a:rPr lang="en-US" dirty="0"/>
              <a:t>1 = Scan complete</a:t>
            </a:r>
          </a:p>
          <a:p>
            <a:r>
              <a:rPr lang="en-US" dirty="0"/>
              <a:t>Write 1 to clear this flag.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CURSW		Current sources for oscillators swapped.</a:t>
            </a:r>
          </a:p>
          <a:p>
            <a:r>
              <a:rPr lang="en-US" dirty="0"/>
              <a:t>0 = Current source pair not swapped</a:t>
            </a:r>
          </a:p>
          <a:p>
            <a:r>
              <a:rPr lang="en-US" dirty="0"/>
              <a:t>1 = Current source pair swapped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25629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CONTINUED…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384B16-5F01-42C3-ACAA-5D5E69098A46}"/>
              </a:ext>
            </a:extLst>
          </p:cNvPr>
          <p:cNvSpPr txBox="1">
            <a:spLocks/>
          </p:cNvSpPr>
          <p:nvPr/>
        </p:nvSpPr>
        <p:spPr>
          <a:xfrm>
            <a:off x="484248" y="1066800"/>
            <a:ext cx="11158658" cy="5562600"/>
          </a:xfrm>
          <a:prstGeom prst="rect">
            <a:avLst/>
          </a:prstGeom>
        </p:spPr>
        <p:txBody>
          <a:bodyPr vert="horz" lIns="0" tIns="0" rIns="0" bIns="0" numCol="1">
            <a:noAutofit/>
          </a:bodyPr>
          <a:lstStyle>
            <a:lvl1pPr marL="26511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400" b="0" i="0" kern="1200">
                <a:solidFill>
                  <a:schemeClr val="tx1"/>
                </a:solidFill>
                <a:effectLst/>
                <a:latin typeface="Gill Sans MT"/>
                <a:ea typeface="+mn-ea"/>
                <a:cs typeface="Gill Sans MT"/>
              </a:defRPr>
            </a:lvl1pPr>
            <a:lvl2pPr marL="62706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85566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103346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1201738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0FB5FE-151B-40E1-8EFD-B65076666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2223" y="1219200"/>
            <a:ext cx="11158658" cy="5105400"/>
          </a:xfrm>
        </p:spPr>
        <p:txBody>
          <a:bodyPr numCol="1"/>
          <a:lstStyle/>
          <a:p>
            <a:r>
              <a:rPr lang="en-US" dirty="0"/>
              <a:t>SCNIP		Scan in progress status.</a:t>
            </a:r>
          </a:p>
          <a:p>
            <a:r>
              <a:rPr lang="en-US" dirty="0"/>
              <a:t>0 = No scan in progress</a:t>
            </a:r>
          </a:p>
          <a:p>
            <a:r>
              <a:rPr lang="en-US" dirty="0"/>
              <a:t>1 = Scan in progress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EOSF		End of scan flag.</a:t>
            </a:r>
          </a:p>
          <a:p>
            <a:r>
              <a:rPr lang="en-US" dirty="0"/>
              <a:t>0 = Scan incomplete</a:t>
            </a:r>
          </a:p>
          <a:p>
            <a:r>
              <a:rPr lang="en-US" dirty="0"/>
              <a:t>1 = Scan complete</a:t>
            </a:r>
          </a:p>
          <a:p>
            <a:r>
              <a:rPr lang="en-US" dirty="0"/>
              <a:t>Write 1 to clear this flag.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CURSW		Current sources for oscillators swapped.</a:t>
            </a:r>
          </a:p>
          <a:p>
            <a:r>
              <a:rPr lang="en-US" dirty="0"/>
              <a:t>0 = Current source pair not swapped</a:t>
            </a:r>
          </a:p>
          <a:p>
            <a:r>
              <a:rPr lang="en-US" dirty="0"/>
              <a:t>1 = Current source pair swapped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54648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Threshold register (TSI0_TSHD)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384B16-5F01-42C3-ACAA-5D5E69098A46}"/>
              </a:ext>
            </a:extLst>
          </p:cNvPr>
          <p:cNvSpPr txBox="1">
            <a:spLocks/>
          </p:cNvSpPr>
          <p:nvPr/>
        </p:nvSpPr>
        <p:spPr>
          <a:xfrm>
            <a:off x="484248" y="1066800"/>
            <a:ext cx="11158658" cy="5562600"/>
          </a:xfrm>
          <a:prstGeom prst="rect">
            <a:avLst/>
          </a:prstGeom>
        </p:spPr>
        <p:txBody>
          <a:bodyPr vert="horz" lIns="0" tIns="0" rIns="0" bIns="0" numCol="1">
            <a:noAutofit/>
          </a:bodyPr>
          <a:lstStyle>
            <a:lvl1pPr marL="26511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400" b="0" i="0" kern="1200">
                <a:solidFill>
                  <a:schemeClr val="tx1"/>
                </a:solidFill>
                <a:effectLst/>
                <a:latin typeface="Gill Sans MT"/>
                <a:ea typeface="+mn-ea"/>
                <a:cs typeface="Gill Sans MT"/>
              </a:defRPr>
            </a:lvl1pPr>
            <a:lvl2pPr marL="62706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85566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103346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1201738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6317C4-22F0-4AF4-BECC-7240950794A4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471488" y="1981200"/>
            <a:ext cx="11160125" cy="4343400"/>
          </a:xfrm>
          <a:prstGeom prst="rect">
            <a:avLst/>
          </a:prstGeom>
        </p:spPr>
        <p:txBody>
          <a:bodyPr vert="horz" lIns="0" tIns="0" rIns="0" bIns="0" numCol="1">
            <a:noAutofit/>
          </a:bodyPr>
          <a:lstStyle>
            <a:lvl1pPr marL="26511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400" b="0" i="0" kern="1200">
                <a:solidFill>
                  <a:schemeClr val="tx1"/>
                </a:solidFill>
                <a:effectLst/>
                <a:latin typeface="Gill Sans MT"/>
                <a:ea typeface="+mn-ea"/>
                <a:cs typeface="Gill Sans MT"/>
              </a:defRPr>
            </a:lvl1pPr>
            <a:lvl2pPr marL="62706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85566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103346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1201738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THRESH		TSI wakeup channel high threshold value.</a:t>
            </a:r>
          </a:p>
          <a:p>
            <a:r>
              <a:rPr lang="en-US" dirty="0"/>
              <a:t>THRESL		TSI wakeup channel low threshold value.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F30004-6F76-49B9-86D4-C191D300B3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05200"/>
            <a:ext cx="7620000" cy="2719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6D5B16B0-E8C6-452D-988F-96104165AD9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90600"/>
            <a:ext cx="7620000" cy="74827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0E0975E-FE88-47DF-9EA4-6D9F4FB2C080}"/>
              </a:ext>
            </a:extLst>
          </p:cNvPr>
          <p:cNvSpPr txBox="1">
            <a:spLocks/>
          </p:cNvSpPr>
          <p:nvPr/>
        </p:nvSpPr>
        <p:spPr>
          <a:xfrm>
            <a:off x="468706" y="2853000"/>
            <a:ext cx="11162907" cy="576000"/>
          </a:xfrm>
          <a:prstGeom prst="rect">
            <a:avLst/>
          </a:prstGeom>
        </p:spPr>
        <p:txBody>
          <a:bodyPr vert="horz" lIns="0" tIns="0" rIns="0" bIns="0" anchor="t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tabLst>
                <a:tab pos="2155825" algn="l"/>
              </a:tabLst>
              <a:defRPr kumimoji="0" sz="3800" b="0" i="0" kern="1200">
                <a:solidFill>
                  <a:schemeClr val="accent1"/>
                </a:solidFill>
                <a:effectLst/>
                <a:latin typeface="Gill Sans MT"/>
                <a:ea typeface="+mj-ea"/>
                <a:cs typeface="Gill Sans MT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DATA register (TSI0_DATA)</a:t>
            </a:r>
          </a:p>
        </p:txBody>
      </p:sp>
    </p:spTree>
    <p:extLst>
      <p:ext uri="{BB962C8B-B14F-4D97-AF65-F5344CB8AC3E}">
        <p14:creationId xmlns:p14="http://schemas.microsoft.com/office/powerpoint/2010/main" val="1071102375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CONTINUED…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384B16-5F01-42C3-ACAA-5D5E69098A46}"/>
              </a:ext>
            </a:extLst>
          </p:cNvPr>
          <p:cNvSpPr txBox="1">
            <a:spLocks/>
          </p:cNvSpPr>
          <p:nvPr/>
        </p:nvSpPr>
        <p:spPr>
          <a:xfrm>
            <a:off x="484248" y="1066800"/>
            <a:ext cx="11158658" cy="5562600"/>
          </a:xfrm>
          <a:prstGeom prst="rect">
            <a:avLst/>
          </a:prstGeom>
        </p:spPr>
        <p:txBody>
          <a:bodyPr vert="horz" lIns="0" tIns="0" rIns="0" bIns="0" numCol="1">
            <a:noAutofit/>
          </a:bodyPr>
          <a:lstStyle>
            <a:lvl1pPr marL="26511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400" b="0" i="0" kern="1200">
                <a:solidFill>
                  <a:schemeClr val="tx1"/>
                </a:solidFill>
                <a:effectLst/>
                <a:latin typeface="Gill Sans MT"/>
                <a:ea typeface="+mn-ea"/>
                <a:cs typeface="Gill Sans MT"/>
              </a:defRPr>
            </a:lvl1pPr>
            <a:lvl2pPr marL="62706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85566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103346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1201738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0FB5FE-151B-40E1-8EFD-B65076666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248" y="912000"/>
            <a:ext cx="11158658" cy="5717400"/>
          </a:xfrm>
        </p:spPr>
        <p:txBody>
          <a:bodyPr numCol="1"/>
          <a:lstStyle/>
          <a:p>
            <a:r>
              <a:rPr lang="en-US" dirty="0"/>
              <a:t>TSICH		TSI channel select.</a:t>
            </a:r>
          </a:p>
          <a:p>
            <a:r>
              <a:rPr lang="en-US" dirty="0"/>
              <a:t>These bits select the channel to be sampled. The TSI supports a maximum of sixteen channels.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DMAEN		DMA transfer enabled.</a:t>
            </a:r>
          </a:p>
          <a:p>
            <a:r>
              <a:rPr lang="en-US" dirty="0"/>
              <a:t>This bit determines whether the module generates a DMA request.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SWTS		Software trigger start.</a:t>
            </a:r>
          </a:p>
          <a:p>
            <a:r>
              <a:rPr lang="en-US" dirty="0"/>
              <a:t>When this bit is set, the TSI starts a scan.</a:t>
            </a:r>
          </a:p>
          <a:p>
            <a:r>
              <a:rPr lang="en-US" dirty="0"/>
              <a:t>0 = No effect.</a:t>
            </a:r>
          </a:p>
          <a:p>
            <a:r>
              <a:rPr lang="en-US" dirty="0"/>
              <a:t>1 = Start a scan on the channel specified.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TSICNT		TSI conversion counter value.</a:t>
            </a:r>
          </a:p>
          <a:p>
            <a:r>
              <a:rPr lang="en-US" dirty="0"/>
              <a:t>It is a measure of the electrode capacitance.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35619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numCol="1"/>
          <a:lstStyle/>
          <a:p>
            <a:pPr lvl="0"/>
            <a:r>
              <a:rPr lang="en-US" dirty="0"/>
              <a:t>Implemented in both Busy- Wait and Interrupt</a:t>
            </a:r>
          </a:p>
          <a:p>
            <a:pPr lvl="0"/>
            <a:r>
              <a:rPr lang="en-US" dirty="0"/>
              <a:t>Selectable using Macro</a:t>
            </a:r>
          </a:p>
          <a:p>
            <a:pPr lvl="0"/>
            <a:r>
              <a:rPr lang="en-US" dirty="0"/>
              <a:t>Kindly refer the Code for further explanation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13547251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numCol="1"/>
          <a:lstStyle/>
          <a:p>
            <a:pPr lvl="0"/>
            <a:r>
              <a:rPr lang="en-US" dirty="0"/>
              <a:t>Understanding the Capacitive Touch Sensor</a:t>
            </a:r>
          </a:p>
          <a:p>
            <a:pPr lvl="0"/>
            <a:r>
              <a:rPr lang="en-US" dirty="0"/>
              <a:t>Understanding the Touch Sensing Interface (TSI) module in KL25Z</a:t>
            </a:r>
          </a:p>
          <a:p>
            <a:pPr lvl="0"/>
            <a:r>
              <a:rPr lang="en-US" dirty="0"/>
              <a:t>Implementing basic drivers for TSI module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63020584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numCol="1"/>
          <a:lstStyle/>
          <a:p>
            <a:r>
              <a:rPr lang="en-US" dirty="0"/>
              <a:t>Touch Sensing Technology Types:</a:t>
            </a:r>
          </a:p>
          <a:p>
            <a:r>
              <a:rPr lang="en-US" dirty="0"/>
              <a:t>1. Resistive</a:t>
            </a:r>
          </a:p>
          <a:p>
            <a:r>
              <a:rPr lang="en-US" dirty="0"/>
              <a:t>2. Capacitive</a:t>
            </a:r>
          </a:p>
          <a:p>
            <a:endParaRPr lang="en-US" dirty="0"/>
          </a:p>
          <a:p>
            <a:r>
              <a:rPr lang="en-US" dirty="0"/>
              <a:t>Capacitive Touch Types:</a:t>
            </a:r>
          </a:p>
          <a:p>
            <a:r>
              <a:rPr lang="en-US" dirty="0"/>
              <a:t>1. Self- Capacitance</a:t>
            </a:r>
          </a:p>
          <a:p>
            <a:r>
              <a:rPr lang="en-US" dirty="0"/>
              <a:t>2. Mutual Capacitance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4243398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numCol="1"/>
          <a:lstStyle/>
          <a:p>
            <a:r>
              <a:rPr lang="en-US" dirty="0"/>
              <a:t>Mutual Capacitance Configuration:</a:t>
            </a:r>
          </a:p>
          <a:p>
            <a:r>
              <a:rPr lang="en-US" dirty="0"/>
              <a:t>Two electrodes: Transmitter and Receiver</a:t>
            </a:r>
          </a:p>
          <a:p>
            <a:r>
              <a:rPr lang="en-US" dirty="0"/>
              <a:t>Capacitance formed between electrodes</a:t>
            </a:r>
          </a:p>
          <a:p>
            <a:pPr marL="0" indent="0">
              <a:buNone/>
            </a:pPr>
            <a:r>
              <a:rPr lang="en-US" dirty="0"/>
              <a:t>and the dielectric between them.</a:t>
            </a:r>
          </a:p>
          <a:p>
            <a:r>
              <a:rPr lang="en-US" dirty="0"/>
              <a:t>Microcontroller sends electric pulses</a:t>
            </a:r>
          </a:p>
          <a:p>
            <a:pPr marL="0" indent="0">
              <a:buNone/>
            </a:pPr>
            <a:r>
              <a:rPr lang="en-US" dirty="0"/>
              <a:t>to generate electromagnetic field between</a:t>
            </a:r>
          </a:p>
          <a:p>
            <a:pPr marL="0" indent="0">
              <a:buNone/>
            </a:pPr>
            <a:r>
              <a:rPr lang="en-US" dirty="0"/>
              <a:t>the electrodes.</a:t>
            </a:r>
          </a:p>
          <a:p>
            <a:r>
              <a:rPr lang="en-US" dirty="0"/>
              <a:t>Human finger decreases the</a:t>
            </a:r>
          </a:p>
          <a:p>
            <a:pPr marL="0" indent="0">
              <a:buNone/>
            </a:pPr>
            <a:r>
              <a:rPr lang="en-US" dirty="0"/>
              <a:t>electromagnetic field when in touch with</a:t>
            </a:r>
          </a:p>
          <a:p>
            <a:pPr marL="0" indent="0">
              <a:buNone/>
            </a:pPr>
            <a:r>
              <a:rPr lang="en-US" dirty="0"/>
              <a:t>the electrode.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C88C0-BC19-4429-B52E-980E127993B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53300"/>
            <a:ext cx="6096000" cy="355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293521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999" y="1447800"/>
            <a:ext cx="11158658" cy="4680000"/>
          </a:xfrm>
        </p:spPr>
        <p:txBody>
          <a:bodyPr numCol="1"/>
          <a:lstStyle/>
          <a:p>
            <a:r>
              <a:rPr lang="en-US" dirty="0"/>
              <a:t>Self Capacitance Configuration:</a:t>
            </a:r>
          </a:p>
          <a:p>
            <a:r>
              <a:rPr lang="en-US" dirty="0"/>
              <a:t>Only one electrode is used.</a:t>
            </a:r>
          </a:p>
          <a:p>
            <a:r>
              <a:rPr lang="en-US" dirty="0"/>
              <a:t>Capacitance is formed between electrode</a:t>
            </a:r>
          </a:p>
          <a:p>
            <a:pPr marL="0" indent="0">
              <a:buNone/>
            </a:pPr>
            <a:r>
              <a:rPr lang="en-US" dirty="0"/>
              <a:t>and ground plane.</a:t>
            </a:r>
          </a:p>
          <a:p>
            <a:r>
              <a:rPr lang="en-US" dirty="0"/>
              <a:t>Internal circuit drives the electrode </a:t>
            </a:r>
          </a:p>
          <a:p>
            <a:pPr marL="0" indent="0">
              <a:buNone/>
            </a:pPr>
            <a:r>
              <a:rPr lang="en-US" dirty="0"/>
              <a:t>and senses the charge and discharging time</a:t>
            </a:r>
          </a:p>
          <a:p>
            <a:pPr marL="0" indent="0">
              <a:buNone/>
            </a:pPr>
            <a:r>
              <a:rPr lang="en-US" dirty="0"/>
              <a:t>to measure the capacitance.</a:t>
            </a:r>
          </a:p>
          <a:p>
            <a:r>
              <a:rPr lang="en-US" dirty="0"/>
              <a:t>Change in electromagnetic field when </a:t>
            </a:r>
          </a:p>
          <a:p>
            <a:pPr marL="0" indent="0">
              <a:buNone/>
            </a:pPr>
            <a:r>
              <a:rPr lang="en-US" dirty="0"/>
              <a:t>finger is in close contact with electrode</a:t>
            </a:r>
          </a:p>
          <a:p>
            <a:pPr marL="0" indent="0">
              <a:buNone/>
            </a:pPr>
            <a:r>
              <a:rPr lang="en-US" dirty="0"/>
              <a:t>which will change the charge and discharge time, thereby changing the capacitance measured.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6B1C1-B314-4DD3-95C0-5264E4BD5D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828800"/>
            <a:ext cx="5581671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3914737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KL25Z CIRCUIT LAYOUT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3FA2BD-142B-4F6C-A966-D09BDFB4E7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9296400" cy="472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9404620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TSI MODULE FEATURES: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B96B11-2909-47CE-9B42-CD3975E85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999" y="1447800"/>
            <a:ext cx="11158658" cy="4680000"/>
          </a:xfrm>
        </p:spPr>
        <p:txBody>
          <a:bodyPr numCol="1"/>
          <a:lstStyle/>
          <a:p>
            <a:r>
              <a:rPr lang="en-US" dirty="0"/>
              <a:t>Support up to 16 external electrodes</a:t>
            </a:r>
          </a:p>
          <a:p>
            <a:pPr lvl="0"/>
            <a:r>
              <a:rPr lang="en-US" dirty="0"/>
              <a:t>Configurable software or hardware scan trigger</a:t>
            </a:r>
          </a:p>
          <a:p>
            <a:pPr lvl="0"/>
            <a:r>
              <a:rPr lang="en-US" dirty="0"/>
              <a:t>Capability to wake MCU from low power modes</a:t>
            </a:r>
          </a:p>
          <a:p>
            <a:pPr lvl="0"/>
            <a:r>
              <a:rPr lang="en-US" dirty="0"/>
              <a:t>Support DMA data transfer</a:t>
            </a:r>
          </a:p>
          <a:p>
            <a:endParaRPr lang="en-US" dirty="0"/>
          </a:p>
          <a:p>
            <a:r>
              <a:rPr lang="en-US" dirty="0"/>
              <a:t>There are two ways of programming the TSI module: </a:t>
            </a:r>
          </a:p>
          <a:p>
            <a:pPr lvl="0"/>
            <a:r>
              <a:rPr lang="en-US" dirty="0"/>
              <a:t>Using the TSS library. </a:t>
            </a:r>
          </a:p>
          <a:p>
            <a:pPr lvl="0"/>
            <a:r>
              <a:rPr lang="en-US" dirty="0"/>
              <a:t>Writing your own embedded drivers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3521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TSI MODULE REGISTERS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B96B11-2909-47CE-9B42-CD3975E85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999" y="1447800"/>
            <a:ext cx="11158658" cy="4680000"/>
          </a:xfrm>
        </p:spPr>
        <p:txBody>
          <a:bodyPr numCol="1"/>
          <a:lstStyle/>
          <a:p>
            <a:pPr lvl="0"/>
            <a:r>
              <a:rPr lang="en-US" dirty="0"/>
              <a:t>General Control and Status Register (TSI0_GENCS)</a:t>
            </a:r>
          </a:p>
          <a:p>
            <a:pPr lvl="0"/>
            <a:r>
              <a:rPr lang="en-US" dirty="0"/>
              <a:t>Threshold register (TSI0_TSHD)</a:t>
            </a:r>
          </a:p>
          <a:p>
            <a:pPr lvl="0"/>
            <a:r>
              <a:rPr lang="en-US" dirty="0"/>
              <a:t>DATA register (TSI0_DATA)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8298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Control and Status Register (TSI0_GENCS)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C6551F-F96C-45CA-B351-617338FE1337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8458199" cy="28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384B16-5F01-42C3-ACAA-5D5E69098A46}"/>
              </a:ext>
            </a:extLst>
          </p:cNvPr>
          <p:cNvSpPr txBox="1">
            <a:spLocks/>
          </p:cNvSpPr>
          <p:nvPr/>
        </p:nvSpPr>
        <p:spPr>
          <a:xfrm>
            <a:off x="479999" y="4191000"/>
            <a:ext cx="11158658" cy="2514600"/>
          </a:xfrm>
          <a:prstGeom prst="rect">
            <a:avLst/>
          </a:prstGeom>
        </p:spPr>
        <p:txBody>
          <a:bodyPr vert="horz" lIns="0" tIns="0" rIns="0" bIns="0" numCol="1">
            <a:noAutofit/>
          </a:bodyPr>
          <a:lstStyle>
            <a:lvl1pPr marL="26511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400" b="0" i="0" kern="1200">
                <a:solidFill>
                  <a:schemeClr val="tx1"/>
                </a:solidFill>
                <a:effectLst/>
                <a:latin typeface="Gill Sans MT"/>
                <a:ea typeface="+mn-ea"/>
                <a:cs typeface="Gill Sans MT"/>
              </a:defRPr>
            </a:lvl1pPr>
            <a:lvl2pPr marL="62706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85566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103346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1201738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OUTRGF		Out of range flag.</a:t>
            </a:r>
          </a:p>
          <a:p>
            <a:r>
              <a:rPr lang="en-US" dirty="0"/>
              <a:t>Set if result is out of range from the values in the Threshold register (TSHD).</a:t>
            </a:r>
          </a:p>
          <a:p>
            <a:endParaRPr lang="en-US" dirty="0"/>
          </a:p>
          <a:p>
            <a:r>
              <a:rPr lang="en-US" dirty="0"/>
              <a:t>ESOR		End-of-scan or out-of-range interrupt selection.</a:t>
            </a:r>
          </a:p>
          <a:p>
            <a:r>
              <a:rPr lang="en-US" dirty="0"/>
              <a:t>0 = Interrupt on out-of-range</a:t>
            </a:r>
          </a:p>
          <a:p>
            <a:r>
              <a:rPr lang="en-US" dirty="0"/>
              <a:t>1 = Interrupt on end-of-scan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29864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RM Interim Template Confidential">
  <a:themeElements>
    <a:clrScheme name="Custom 13">
      <a:dk1>
        <a:srgbClr val="000000"/>
      </a:dk1>
      <a:lt1>
        <a:srgbClr val="FFFFFF"/>
      </a:lt1>
      <a:dk2>
        <a:srgbClr val="61116A"/>
      </a:dk2>
      <a:lt2>
        <a:srgbClr val="F68A33"/>
      </a:lt2>
      <a:accent1>
        <a:srgbClr val="128CAB"/>
      </a:accent1>
      <a:accent2>
        <a:srgbClr val="ED174F"/>
      </a:accent2>
      <a:accent3>
        <a:srgbClr val="26CEAD"/>
      </a:accent3>
      <a:accent4>
        <a:srgbClr val="F68A33"/>
      </a:accent4>
      <a:accent5>
        <a:srgbClr val="00B1DB"/>
      </a:accent5>
      <a:accent6>
        <a:srgbClr val="61116A"/>
      </a:accent6>
      <a:hlink>
        <a:srgbClr val="128CAB"/>
      </a:hlink>
      <a:folHlink>
        <a:srgbClr val="9A8B7C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noFill/>
        <a:ln>
          <a:solidFill>
            <a:schemeClr val="accent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ew Wide ARM Template.potx" id="{4900A8FD-E99F-4AD4-B9CB-137B9A0D075B}" vid="{12CAC1DE-85E5-42D1-B306-917D311F349D}"/>
    </a:ext>
  </a:extLst>
</a:theme>
</file>

<file path=ppt/theme/theme2.xml><?xml version="1.0" encoding="utf-8"?>
<a:theme xmlns:a="http://schemas.openxmlformats.org/drawingml/2006/main" name="1_Imagination Powerpoint Master Template V2.3 14may2013">
  <a:themeElements>
    <a:clrScheme name="Imagination New Branding">
      <a:dk1>
        <a:srgbClr val="5A5A5A"/>
      </a:dk1>
      <a:lt1>
        <a:srgbClr val="BEBEBE"/>
      </a:lt1>
      <a:dk2>
        <a:srgbClr val="262626"/>
      </a:dk2>
      <a:lt2>
        <a:srgbClr val="F8F8F8"/>
      </a:lt2>
      <a:accent1>
        <a:srgbClr val="72166B"/>
      </a:accent1>
      <a:accent2>
        <a:srgbClr val="B71A8B"/>
      </a:accent2>
      <a:accent3>
        <a:srgbClr val="5A5A5A"/>
      </a:accent3>
      <a:accent4>
        <a:srgbClr val="BEBEBE"/>
      </a:accent4>
      <a:accent5>
        <a:srgbClr val="262626"/>
      </a:accent5>
      <a:accent6>
        <a:srgbClr val="72166B"/>
      </a:accent6>
      <a:hlink>
        <a:srgbClr val="BEBEBE"/>
      </a:hlink>
      <a:folHlink>
        <a:srgbClr val="B71A8B"/>
      </a:folHlink>
    </a:clrScheme>
    <a:fontScheme name="Imagination New Branding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72166B"/>
        </a:solidFill>
        <a:ln w="38100" cap="flat" cmpd="sng" algn="ctr">
          <a:solidFill>
            <a:srgbClr val="72166B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ctr" anchorCtr="0" compatLnSpc="1">
        <a:prstTxWarp prst="textNoShape">
          <a:avLst/>
        </a:prstTxWarp>
      </a:bodyPr>
      <a:lstStyle>
        <a:defPPr algn="ctr" eaLnBrk="0" hangingPunct="0">
          <a:lnSpc>
            <a:spcPct val="80000"/>
          </a:lnSpc>
          <a:buClr>
            <a:srgbClr val="000099"/>
          </a:buClr>
          <a:defRPr sz="1400" b="0" dirty="0" smtClean="0">
            <a:solidFill>
              <a:schemeClr val="bg1"/>
            </a:solidFill>
          </a:defRPr>
        </a:defPPr>
      </a:lst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ln w="28575">
          <a:solidFill>
            <a:srgbClr val="882C94"/>
          </a:solidFill>
        </a:ln>
      </a:spPr>
      <a:bodyPr wrap="none" lIns="77916" tIns="38958" rIns="77916" bIns="38958" rtlCol="0">
        <a:spAutoFit/>
      </a:bodyPr>
      <a:lstStyle>
        <a:defPPr>
          <a:defRPr sz="1600" b="0" dirty="0" smtClean="0">
            <a:solidFill>
              <a:schemeClr val="tx1">
                <a:lumMod val="90000"/>
                <a:lumOff val="10000"/>
              </a:schemeClr>
            </a:solidFill>
          </a:defRPr>
        </a:defPPr>
      </a:lstStyle>
    </a:txDef>
  </a:objectDefaults>
  <a:extraClrSchemeLst>
    <a:extraClrScheme>
      <a:clrScheme name="ImagTech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agTech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agTech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agTech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agTech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agTech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agTech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_Introduction.pptx" id="{1C295136-4027-4DDC-B6EB-A232CDC336C1}" vid="{5670B920-B509-44E5-B542-5F088A4E9103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Improved ARMTheme</Template>
  <TotalTime>61054</TotalTime>
  <Words>320</Words>
  <Application>Microsoft Office PowerPoint</Application>
  <PresentationFormat>Widescreen</PresentationFormat>
  <Paragraphs>158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Gill Sans MT</vt:lpstr>
      <vt:lpstr>Times New Roman</vt:lpstr>
      <vt:lpstr>Verdana</vt:lpstr>
      <vt:lpstr>Wingdings</vt:lpstr>
      <vt:lpstr>Wingdings 2</vt:lpstr>
      <vt:lpstr>Wingdings 3</vt:lpstr>
      <vt:lpstr>1_ARM Interim Template Confidential</vt:lpstr>
      <vt:lpstr>1_Imagination Powerpoint Master Template V2.3 14may2013</vt:lpstr>
      <vt:lpstr>TOUCH SENSING MODULE (TSI)</vt:lpstr>
      <vt:lpstr>Goals</vt:lpstr>
      <vt:lpstr>INTRODUCTION</vt:lpstr>
      <vt:lpstr>BASICS</vt:lpstr>
      <vt:lpstr>BASICS</vt:lpstr>
      <vt:lpstr>KL25Z CIRCUIT LAYOUT</vt:lpstr>
      <vt:lpstr>TSI MODULE FEATURES:</vt:lpstr>
      <vt:lpstr>TSI MODULE REGISTERS</vt:lpstr>
      <vt:lpstr>General Control and Status Register (TSI0_GENCS)</vt:lpstr>
      <vt:lpstr>CONTINUED…</vt:lpstr>
      <vt:lpstr>CONTINUED…</vt:lpstr>
      <vt:lpstr>CONTINUED…</vt:lpstr>
      <vt:lpstr>CONTINUED…</vt:lpstr>
      <vt:lpstr>CONTINUED…</vt:lpstr>
      <vt:lpstr>Threshold register (TSI0_TSHD)</vt:lpstr>
      <vt:lpstr>CONTINUED…</vt:lpstr>
      <vt:lpstr>Code Implementation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Content</dc:title>
  <dc:creator>Compaq</dc:creator>
  <cp:lastModifiedBy>paras vora</cp:lastModifiedBy>
  <cp:revision>905</cp:revision>
  <cp:lastPrinted>2017-09-07T15:10:31Z</cp:lastPrinted>
  <dcterms:created xsi:type="dcterms:W3CDTF">2000-08-18T17:47:17Z</dcterms:created>
  <dcterms:modified xsi:type="dcterms:W3CDTF">2018-12-12T02:50:56Z</dcterms:modified>
</cp:coreProperties>
</file>