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79" r:id="rId2"/>
    <p:sldId id="280" r:id="rId3"/>
    <p:sldId id="281" r:id="rId4"/>
    <p:sldId id="301" r:id="rId5"/>
    <p:sldId id="260" r:id="rId6"/>
    <p:sldId id="282" r:id="rId7"/>
    <p:sldId id="262" r:id="rId8"/>
    <p:sldId id="311" r:id="rId9"/>
    <p:sldId id="266" r:id="rId10"/>
    <p:sldId id="265" r:id="rId11"/>
    <p:sldId id="283" r:id="rId12"/>
    <p:sldId id="313" r:id="rId13"/>
    <p:sldId id="312" r:id="rId14"/>
    <p:sldId id="296" r:id="rId15"/>
    <p:sldId id="278" r:id="rId16"/>
    <p:sldId id="285" r:id="rId17"/>
    <p:sldId id="268" r:id="rId18"/>
    <p:sldId id="302" r:id="rId19"/>
    <p:sldId id="286" r:id="rId20"/>
    <p:sldId id="267" r:id="rId21"/>
    <p:sldId id="314" r:id="rId22"/>
    <p:sldId id="271" r:id="rId23"/>
    <p:sldId id="289" r:id="rId24"/>
    <p:sldId id="269" r:id="rId25"/>
    <p:sldId id="317" r:id="rId26"/>
    <p:sldId id="315" r:id="rId27"/>
    <p:sldId id="297" r:id="rId28"/>
    <p:sldId id="298" r:id="rId29"/>
    <p:sldId id="274" r:id="rId30"/>
    <p:sldId id="316" r:id="rId31"/>
    <p:sldId id="304" r:id="rId32"/>
    <p:sldId id="263" r:id="rId33"/>
    <p:sldId id="306" r:id="rId34"/>
    <p:sldId id="305" r:id="rId35"/>
    <p:sldId id="299" r:id="rId36"/>
    <p:sldId id="30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sa Castaneda" initials="LC" lastIdx="3" clrIdx="0">
    <p:extLst>
      <p:ext uri="{19B8F6BF-5375-455C-9EA6-DF929625EA0E}">
        <p15:presenceInfo xmlns:p15="http://schemas.microsoft.com/office/powerpoint/2012/main" userId="12d24cd27926ab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4E1D"/>
    <a:srgbClr val="C7C3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6" autoAdjust="0"/>
    <p:restoredTop sz="94598" autoAdjust="0"/>
  </p:normalViewPr>
  <p:slideViewPr>
    <p:cSldViewPr snapToGrid="0">
      <p:cViewPr varScale="1">
        <p:scale>
          <a:sx n="74" d="100"/>
          <a:sy n="74" d="100"/>
        </p:scale>
        <p:origin x="6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6-09T15:33:44.723" idx="1">
    <p:pos x="10" y="10"/>
    <p:text>This is a really busy slide.  Not sure how we want to do it.  I think it is okay, but it is a lot.</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6-09T15:33:44.723" idx="1">
    <p:pos x="10" y="10"/>
    <p:text>This is a really busy slide.  Not sure how we want to do it.  I think it is okay, but it is a lot.</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37256-F93A-4F90-A3BE-391DC9B46CF5}" type="datetimeFigureOut">
              <a:rPr lang="en-US" smtClean="0"/>
              <a:t>7/21/2016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DA2C9-3841-4254-96C1-0F50FD4F1D63}" type="slidenum">
              <a:rPr lang="en-US" smtClean="0"/>
              <a:t>‹#›</a:t>
            </a:fld>
            <a:endParaRPr lang="en-US"/>
          </a:p>
        </p:txBody>
      </p:sp>
    </p:spTree>
    <p:extLst>
      <p:ext uri="{BB962C8B-B14F-4D97-AF65-F5344CB8AC3E}">
        <p14:creationId xmlns:p14="http://schemas.microsoft.com/office/powerpoint/2010/main" val="2598671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 background info</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Chelsea background info: Chelsea works on the dramatic arts program development for foundry10. She coordinates schedules, programs, and curriculum with schools and teaching artists interested in the integration of dramatic arts into the traditional classroom. She has been a teaching artist for the last three years in the Seattle area working with students ages 3-21. </a:t>
            </a:r>
          </a:p>
          <a:p>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2</a:t>
            </a:fld>
            <a:endParaRPr lang="en-US"/>
          </a:p>
        </p:txBody>
      </p:sp>
    </p:spTree>
    <p:extLst>
      <p:ext uri="{BB962C8B-B14F-4D97-AF65-F5344CB8AC3E}">
        <p14:creationId xmlns:p14="http://schemas.microsoft.com/office/powerpoint/2010/main" val="2610230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a:t>
            </a:r>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19</a:t>
            </a:fld>
            <a:endParaRPr lang="en-US"/>
          </a:p>
        </p:txBody>
      </p:sp>
    </p:spTree>
    <p:extLst>
      <p:ext uri="{BB962C8B-B14F-4D97-AF65-F5344CB8AC3E}">
        <p14:creationId xmlns:p14="http://schemas.microsoft.com/office/powerpoint/2010/main" val="4105088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should now be 30 minutes into our presentation</a:t>
            </a:r>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20</a:t>
            </a:fld>
            <a:endParaRPr lang="en-US"/>
          </a:p>
        </p:txBody>
      </p:sp>
    </p:spTree>
    <p:extLst>
      <p:ext uri="{BB962C8B-B14F-4D97-AF65-F5344CB8AC3E}">
        <p14:creationId xmlns:p14="http://schemas.microsoft.com/office/powerpoint/2010/main" val="1893123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 describes, Chelsea models</a:t>
            </a:r>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23</a:t>
            </a:fld>
            <a:endParaRPr lang="en-US"/>
          </a:p>
        </p:txBody>
      </p:sp>
    </p:spTree>
    <p:extLst>
      <p:ext uri="{BB962C8B-B14F-4D97-AF65-F5344CB8AC3E}">
        <p14:creationId xmlns:p14="http://schemas.microsoft.com/office/powerpoint/2010/main" val="369726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a:t>
            </a:r>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24</a:t>
            </a:fld>
            <a:endParaRPr lang="en-US"/>
          </a:p>
        </p:txBody>
      </p:sp>
    </p:spTree>
    <p:extLst>
      <p:ext uri="{BB962C8B-B14F-4D97-AF65-F5344CB8AC3E}">
        <p14:creationId xmlns:p14="http://schemas.microsoft.com/office/powerpoint/2010/main" val="544856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a:t>
            </a:r>
          </a:p>
          <a:p>
            <a:endParaRPr lang="en-US" dirty="0" smtClean="0"/>
          </a:p>
          <a:p>
            <a:r>
              <a:rPr lang="en-US" dirty="0" smtClean="0"/>
              <a:t>We will be about 38</a:t>
            </a:r>
            <a:r>
              <a:rPr lang="en-US" baseline="0" dirty="0" smtClean="0"/>
              <a:t> minutes into our program</a:t>
            </a:r>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25</a:t>
            </a:fld>
            <a:endParaRPr lang="en-US"/>
          </a:p>
        </p:txBody>
      </p:sp>
    </p:spTree>
    <p:extLst>
      <p:ext uri="{BB962C8B-B14F-4D97-AF65-F5344CB8AC3E}">
        <p14:creationId xmlns:p14="http://schemas.microsoft.com/office/powerpoint/2010/main" val="3111916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None/>
            </a:pPr>
            <a:endParaRPr lang="en-US" dirty="0" smtClean="0">
              <a:solidFill>
                <a:srgbClr val="D14E1D"/>
              </a:solidFill>
            </a:endParaRPr>
          </a:p>
          <a:p>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27</a:t>
            </a:fld>
            <a:endParaRPr lang="en-US"/>
          </a:p>
        </p:txBody>
      </p:sp>
    </p:spTree>
    <p:extLst>
      <p:ext uri="{BB962C8B-B14F-4D97-AF65-F5344CB8AC3E}">
        <p14:creationId xmlns:p14="http://schemas.microsoft.com/office/powerpoint/2010/main" val="95221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MAYBE? Deasy’s study showed that acting out stories enhances writing skills. They write, then, with engagement and energy, shaping their stories to entertain their peers…A study done by scholar, Horn, suggested that writing skills greatly increased, in a study done after a drama experiment with struggling high school students, writing, conceiving, and directing their own play. He said, “It created great habits of mind.” </a:t>
            </a:r>
          </a:p>
          <a:p>
            <a:r>
              <a:rPr lang="en-US" dirty="0" smtClean="0"/>
              <a:t>(</a:t>
            </a:r>
            <a:r>
              <a:rPr lang="en-US" dirty="0" err="1" smtClean="0"/>
              <a:t>Deasy</a:t>
            </a:r>
            <a:r>
              <a:rPr lang="en-US" dirty="0" smtClean="0"/>
              <a:t>, **) </a:t>
            </a:r>
          </a:p>
          <a:p>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033285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solidFill>
                  <a:schemeClr val="bg1"/>
                </a:solidFill>
              </a:rPr>
              <a:t>This scaffolds up into a themed game. While one student in the center of the room with his or her eyes closed and singing a known song or counting from 10 to zero, the other students quickly move to one of the four corners and wait. The student with his or her eyes closed must guess the name of the corner he or she thinks has the most students in it. If she guesses it right, the students in that corner must perform some pre-set task related to the theme. </a:t>
            </a:r>
          </a:p>
          <a:p>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29</a:t>
            </a:fld>
            <a:endParaRPr lang="en-US"/>
          </a:p>
        </p:txBody>
      </p:sp>
    </p:spTree>
    <p:extLst>
      <p:ext uri="{BB962C8B-B14F-4D97-AF65-F5344CB8AC3E}">
        <p14:creationId xmlns:p14="http://schemas.microsoft.com/office/powerpoint/2010/main" val="1364947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None/>
            </a:pPr>
            <a:endParaRPr lang="en-US" dirty="0" smtClean="0">
              <a:solidFill>
                <a:srgbClr val="D14E1D"/>
              </a:solidFill>
            </a:endParaRPr>
          </a:p>
          <a:p>
            <a:pPr marL="0" indent="0" algn="ctr">
              <a:buNone/>
            </a:pPr>
            <a:r>
              <a:rPr lang="en-US" dirty="0" smtClean="0">
                <a:solidFill>
                  <a:srgbClr val="D14E1D"/>
                </a:solidFill>
              </a:rPr>
              <a:t>Dramatic arts can bridge the gap between traditional classroom learning and imaginative education</a:t>
            </a:r>
          </a:p>
          <a:p>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30</a:t>
            </a:fld>
            <a:endParaRPr lang="en-US"/>
          </a:p>
        </p:txBody>
      </p:sp>
    </p:spTree>
    <p:extLst>
      <p:ext uri="{BB962C8B-B14F-4D97-AF65-F5344CB8AC3E}">
        <p14:creationId xmlns:p14="http://schemas.microsoft.com/office/powerpoint/2010/main" val="4146862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31</a:t>
            </a:fld>
            <a:endParaRPr lang="en-US"/>
          </a:p>
        </p:txBody>
      </p:sp>
    </p:spTree>
    <p:extLst>
      <p:ext uri="{BB962C8B-B14F-4D97-AF65-F5344CB8AC3E}">
        <p14:creationId xmlns:p14="http://schemas.microsoft.com/office/powerpoint/2010/main" val="197743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a:t>
            </a:r>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3</a:t>
            </a:fld>
            <a:endParaRPr lang="en-US"/>
          </a:p>
        </p:txBody>
      </p:sp>
    </p:spTree>
    <p:extLst>
      <p:ext uri="{BB962C8B-B14F-4D97-AF65-F5344CB8AC3E}">
        <p14:creationId xmlns:p14="http://schemas.microsoft.com/office/powerpoint/2010/main" val="374555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32</a:t>
            </a:fld>
            <a:endParaRPr lang="en-US"/>
          </a:p>
        </p:txBody>
      </p:sp>
    </p:spTree>
    <p:extLst>
      <p:ext uri="{BB962C8B-B14F-4D97-AF65-F5344CB8AC3E}">
        <p14:creationId xmlns:p14="http://schemas.microsoft.com/office/powerpoint/2010/main" val="1794791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33</a:t>
            </a:fld>
            <a:endParaRPr lang="en-US"/>
          </a:p>
        </p:txBody>
      </p:sp>
    </p:spTree>
    <p:extLst>
      <p:ext uri="{BB962C8B-B14F-4D97-AF65-F5344CB8AC3E}">
        <p14:creationId xmlns:p14="http://schemas.microsoft.com/office/powerpoint/2010/main" val="2524658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3428539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1589781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50700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4</a:t>
            </a:fld>
            <a:endParaRPr lang="en-US"/>
          </a:p>
        </p:txBody>
      </p:sp>
    </p:spTree>
    <p:extLst>
      <p:ext uri="{BB962C8B-B14F-4D97-AF65-F5344CB8AC3E}">
        <p14:creationId xmlns:p14="http://schemas.microsoft.com/office/powerpoint/2010/main" val="24830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 give info</a:t>
            </a:r>
            <a:r>
              <a:rPr lang="en-US" baseline="0" dirty="0" smtClean="0"/>
              <a:t> on why we are including these quotes</a:t>
            </a:r>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5</a:t>
            </a:fld>
            <a:endParaRPr lang="en-US"/>
          </a:p>
        </p:txBody>
      </p:sp>
    </p:spTree>
    <p:extLst>
      <p:ext uri="{BB962C8B-B14F-4D97-AF65-F5344CB8AC3E}">
        <p14:creationId xmlns:p14="http://schemas.microsoft.com/office/powerpoint/2010/main" val="334558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 activity…who is here and what do they teach (briefly) Insert first</a:t>
            </a:r>
            <a:r>
              <a:rPr lang="en-US" baseline="0" dirty="0" smtClean="0"/>
              <a:t> game; we will intersperse useful related tidbits from research but we really want to give you examples of how you can integrate it into the classroom. </a:t>
            </a:r>
          </a:p>
          <a:p>
            <a:r>
              <a:rPr lang="en-US" baseline="0" dirty="0" smtClean="0"/>
              <a:t>This can be the superheroes exercise. Students are instructed to choose a super power they have and state their name and the grade for which they teach/for which that superhero power is relevant. We all will copy their movement. They’ll say thank you.</a:t>
            </a:r>
          </a:p>
          <a:p>
            <a:r>
              <a:rPr lang="en-US" baseline="0" dirty="0" smtClean="0"/>
              <a:t>When this activity ends we should be 8-10 minutes into our program.</a:t>
            </a:r>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6</a:t>
            </a:fld>
            <a:endParaRPr lang="en-US"/>
          </a:p>
        </p:txBody>
      </p:sp>
    </p:spTree>
    <p:extLst>
      <p:ext uri="{BB962C8B-B14F-4D97-AF65-F5344CB8AC3E}">
        <p14:creationId xmlns:p14="http://schemas.microsoft.com/office/powerpoint/2010/main" val="2629004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9</a:t>
            </a:fld>
            <a:endParaRPr lang="en-US"/>
          </a:p>
        </p:txBody>
      </p:sp>
    </p:spTree>
    <p:extLst>
      <p:ext uri="{BB962C8B-B14F-4D97-AF65-F5344CB8AC3E}">
        <p14:creationId xmlns:p14="http://schemas.microsoft.com/office/powerpoint/2010/main" val="3107200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Chelsea (3</a:t>
            </a:r>
            <a:r>
              <a:rPr lang="en-US" baseline="0" dirty="0" smtClean="0"/>
              <a:t> minutes) Take volunteers</a:t>
            </a:r>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10</a:t>
            </a:fld>
            <a:endParaRPr lang="en-US"/>
          </a:p>
        </p:txBody>
      </p:sp>
    </p:spTree>
    <p:extLst>
      <p:ext uri="{BB962C8B-B14F-4D97-AF65-F5344CB8AC3E}">
        <p14:creationId xmlns:p14="http://schemas.microsoft.com/office/powerpoint/2010/main" val="3440121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Chelsea: Mention other things like soundscape, blast</a:t>
            </a:r>
            <a:r>
              <a:rPr lang="en-US" baseline="0" dirty="0" smtClean="0"/>
              <a:t> back</a:t>
            </a:r>
          </a:p>
          <a:p>
            <a:r>
              <a:rPr lang="en-US" dirty="0" smtClean="0"/>
              <a:t>Lisa:</a:t>
            </a:r>
            <a:r>
              <a:rPr lang="en-US" baseline="0" dirty="0" smtClean="0"/>
              <a:t> </a:t>
            </a:r>
            <a:r>
              <a:rPr lang="en-US" dirty="0" smtClean="0"/>
              <a:t>These activities can be really super</a:t>
            </a:r>
            <a:r>
              <a:rPr lang="en-US" baseline="0" dirty="0" smtClean="0"/>
              <a:t> quick or you can built them into something else. You can use I know lets be as a physical transition point to get them moving to a new location. </a:t>
            </a:r>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t>11</a:t>
            </a:fld>
            <a:endParaRPr lang="en-US"/>
          </a:p>
        </p:txBody>
      </p:sp>
    </p:spTree>
    <p:extLst>
      <p:ext uri="{BB962C8B-B14F-4D97-AF65-F5344CB8AC3E}">
        <p14:creationId xmlns:p14="http://schemas.microsoft.com/office/powerpoint/2010/main" val="2749552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Chelsea:</a:t>
            </a:r>
            <a:r>
              <a:rPr lang="en-US" baseline="0" dirty="0" smtClean="0"/>
              <a:t> mention treasure trunk and magic doorway</a:t>
            </a:r>
            <a:endParaRPr lang="en-US" dirty="0" smtClean="0"/>
          </a:p>
          <a:p>
            <a:r>
              <a:rPr lang="en-US" dirty="0" smtClean="0"/>
              <a:t>We should now be 20 minutes into our presentation</a:t>
            </a:r>
            <a:endParaRPr lang="en-US" dirty="0"/>
          </a:p>
        </p:txBody>
      </p:sp>
      <p:sp>
        <p:nvSpPr>
          <p:cNvPr id="4" name="Slide Number Placeholder 3"/>
          <p:cNvSpPr>
            <a:spLocks noGrp="1"/>
          </p:cNvSpPr>
          <p:nvPr>
            <p:ph type="sldNum" sz="quarter" idx="10"/>
          </p:nvPr>
        </p:nvSpPr>
        <p:spPr/>
        <p:txBody>
          <a:bodyPr/>
          <a:lstStyle/>
          <a:p>
            <a:fld id="{299DA2C9-3841-4254-96C1-0F50FD4F1D63}"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7509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82AE05-CD36-4287-9111-C9429BEF51CD}"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A4FF2-B102-4C62-8FE2-A1DBF5C6B643}" type="slidenum">
              <a:rPr lang="en-US" smtClean="0"/>
              <a:t>‹#›</a:t>
            </a:fld>
            <a:endParaRPr lang="en-US"/>
          </a:p>
        </p:txBody>
      </p:sp>
    </p:spTree>
    <p:extLst>
      <p:ext uri="{BB962C8B-B14F-4D97-AF65-F5344CB8AC3E}">
        <p14:creationId xmlns:p14="http://schemas.microsoft.com/office/powerpoint/2010/main" val="333478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2AE05-CD36-4287-9111-C9429BEF51CD}"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A4FF2-B102-4C62-8FE2-A1DBF5C6B643}" type="slidenum">
              <a:rPr lang="en-US" smtClean="0"/>
              <a:t>‹#›</a:t>
            </a:fld>
            <a:endParaRPr lang="en-US"/>
          </a:p>
        </p:txBody>
      </p:sp>
    </p:spTree>
    <p:extLst>
      <p:ext uri="{BB962C8B-B14F-4D97-AF65-F5344CB8AC3E}">
        <p14:creationId xmlns:p14="http://schemas.microsoft.com/office/powerpoint/2010/main" val="3056018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2AE05-CD36-4287-9111-C9429BEF51CD}"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A4FF2-B102-4C62-8FE2-A1DBF5C6B643}" type="slidenum">
              <a:rPr lang="en-US" smtClean="0"/>
              <a:t>‹#›</a:t>
            </a:fld>
            <a:endParaRPr lang="en-US"/>
          </a:p>
        </p:txBody>
      </p:sp>
    </p:spTree>
    <p:extLst>
      <p:ext uri="{BB962C8B-B14F-4D97-AF65-F5344CB8AC3E}">
        <p14:creationId xmlns:p14="http://schemas.microsoft.com/office/powerpoint/2010/main" val="2769599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F82AE05-CD36-4287-9111-C9429BEF51CD}"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A4FF2-B102-4C62-8FE2-A1DBF5C6B643}" type="slidenum">
              <a:rPr lang="en-US" smtClean="0"/>
              <a:t>‹#›</a:t>
            </a:fld>
            <a:endParaRPr lang="en-US"/>
          </a:p>
        </p:txBody>
      </p:sp>
    </p:spTree>
    <p:extLst>
      <p:ext uri="{BB962C8B-B14F-4D97-AF65-F5344CB8AC3E}">
        <p14:creationId xmlns:p14="http://schemas.microsoft.com/office/powerpoint/2010/main" val="10367136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2AE05-CD36-4287-9111-C9429BEF51CD}"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2A4FF2-B102-4C62-8FE2-A1DBF5C6B643}" type="slidenum">
              <a:rPr lang="en-US" smtClean="0"/>
              <a:t>‹#›</a:t>
            </a:fld>
            <a:endParaRPr lang="en-US"/>
          </a:p>
        </p:txBody>
      </p:sp>
    </p:spTree>
    <p:extLst>
      <p:ext uri="{BB962C8B-B14F-4D97-AF65-F5344CB8AC3E}">
        <p14:creationId xmlns:p14="http://schemas.microsoft.com/office/powerpoint/2010/main" val="933271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82AE05-CD36-4287-9111-C9429BEF51CD}" type="datetimeFigureOut">
              <a:rPr lang="en-US" smtClean="0"/>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A4FF2-B102-4C62-8FE2-A1DBF5C6B643}" type="slidenum">
              <a:rPr lang="en-US" smtClean="0"/>
              <a:t>‹#›</a:t>
            </a:fld>
            <a:endParaRPr lang="en-US"/>
          </a:p>
        </p:txBody>
      </p:sp>
    </p:spTree>
    <p:extLst>
      <p:ext uri="{BB962C8B-B14F-4D97-AF65-F5344CB8AC3E}">
        <p14:creationId xmlns:p14="http://schemas.microsoft.com/office/powerpoint/2010/main" val="4026370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82AE05-CD36-4287-9111-C9429BEF51CD}" type="datetimeFigureOut">
              <a:rPr lang="en-US" smtClean="0"/>
              <a:t>7/21/2016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2A4FF2-B102-4C62-8FE2-A1DBF5C6B643}" type="slidenum">
              <a:rPr lang="en-US" smtClean="0"/>
              <a:t>‹#›</a:t>
            </a:fld>
            <a:endParaRPr lang="en-US"/>
          </a:p>
        </p:txBody>
      </p:sp>
    </p:spTree>
    <p:extLst>
      <p:ext uri="{BB962C8B-B14F-4D97-AF65-F5344CB8AC3E}">
        <p14:creationId xmlns:p14="http://schemas.microsoft.com/office/powerpoint/2010/main" val="376322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82AE05-CD36-4287-9111-C9429BEF51CD}" type="datetimeFigureOut">
              <a:rPr lang="en-US" smtClean="0"/>
              <a:t>7/21/2016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2A4FF2-B102-4C62-8FE2-A1DBF5C6B643}" type="slidenum">
              <a:rPr lang="en-US" smtClean="0"/>
              <a:t>‹#›</a:t>
            </a:fld>
            <a:endParaRPr lang="en-US"/>
          </a:p>
        </p:txBody>
      </p:sp>
    </p:spTree>
    <p:extLst>
      <p:ext uri="{BB962C8B-B14F-4D97-AF65-F5344CB8AC3E}">
        <p14:creationId xmlns:p14="http://schemas.microsoft.com/office/powerpoint/2010/main" val="86538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2AE05-CD36-4287-9111-C9429BEF51CD}" type="datetimeFigureOut">
              <a:rPr lang="en-US" smtClean="0"/>
              <a:t>7/21/2016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2A4FF2-B102-4C62-8FE2-A1DBF5C6B643}" type="slidenum">
              <a:rPr lang="en-US" smtClean="0"/>
              <a:t>‹#›</a:t>
            </a:fld>
            <a:endParaRPr lang="en-US"/>
          </a:p>
        </p:txBody>
      </p:sp>
    </p:spTree>
    <p:extLst>
      <p:ext uri="{BB962C8B-B14F-4D97-AF65-F5344CB8AC3E}">
        <p14:creationId xmlns:p14="http://schemas.microsoft.com/office/powerpoint/2010/main" val="97431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2AE05-CD36-4287-9111-C9429BEF51CD}" type="datetimeFigureOut">
              <a:rPr lang="en-US" smtClean="0"/>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A4FF2-B102-4C62-8FE2-A1DBF5C6B643}" type="slidenum">
              <a:rPr lang="en-US" smtClean="0"/>
              <a:t>‹#›</a:t>
            </a:fld>
            <a:endParaRPr lang="en-US"/>
          </a:p>
        </p:txBody>
      </p:sp>
    </p:spTree>
    <p:extLst>
      <p:ext uri="{BB962C8B-B14F-4D97-AF65-F5344CB8AC3E}">
        <p14:creationId xmlns:p14="http://schemas.microsoft.com/office/powerpoint/2010/main" val="133126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2AE05-CD36-4287-9111-C9429BEF51CD}" type="datetimeFigureOut">
              <a:rPr lang="en-US" smtClean="0"/>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2A4FF2-B102-4C62-8FE2-A1DBF5C6B643}" type="slidenum">
              <a:rPr lang="en-US" smtClean="0"/>
              <a:t>‹#›</a:t>
            </a:fld>
            <a:endParaRPr lang="en-US"/>
          </a:p>
        </p:txBody>
      </p:sp>
    </p:spTree>
    <p:extLst>
      <p:ext uri="{BB962C8B-B14F-4D97-AF65-F5344CB8AC3E}">
        <p14:creationId xmlns:p14="http://schemas.microsoft.com/office/powerpoint/2010/main" val="78928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2AE05-CD36-4287-9111-C9429BEF51CD}" type="datetimeFigureOut">
              <a:rPr lang="en-US" smtClean="0"/>
              <a:t>7/21/2016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A4FF2-B102-4C62-8FE2-A1DBF5C6B643}" type="slidenum">
              <a:rPr lang="en-US" smtClean="0"/>
              <a:t>‹#›</a:t>
            </a:fld>
            <a:endParaRPr lang="en-US"/>
          </a:p>
        </p:txBody>
      </p:sp>
    </p:spTree>
    <p:extLst>
      <p:ext uri="{BB962C8B-B14F-4D97-AF65-F5344CB8AC3E}">
        <p14:creationId xmlns:p14="http://schemas.microsoft.com/office/powerpoint/2010/main" val="3430332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5977217" y="3244334"/>
            <a:ext cx="237566" cy="369332"/>
          </a:xfrm>
          <a:prstGeom prst="rect">
            <a:avLst/>
          </a:prstGeom>
        </p:spPr>
        <p:txBody>
          <a:bodyPr wrap="none">
            <a:spAutoFit/>
          </a:bodyPr>
          <a:lstStyle/>
          <a:p>
            <a:r>
              <a:rPr lang="en-US" dirty="0"/>
              <a:t> </a:t>
            </a:r>
          </a:p>
        </p:txBody>
      </p:sp>
      <p:pic>
        <p:nvPicPr>
          <p:cNvPr id="5" name="Picture 4"/>
          <p:cNvPicPr>
            <a:picLocks noChangeAspect="1"/>
          </p:cNvPicPr>
          <p:nvPr/>
        </p:nvPicPr>
        <p:blipFill>
          <a:blip r:embed="rId2"/>
          <a:stretch>
            <a:fillRect/>
          </a:stretch>
        </p:blipFill>
        <p:spPr>
          <a:xfrm>
            <a:off x="2" y="4712"/>
            <a:ext cx="12191998" cy="6858000"/>
          </a:xfrm>
          <a:prstGeom prst="rect">
            <a:avLst/>
          </a:prstGeom>
        </p:spPr>
      </p:pic>
      <p:sp>
        <p:nvSpPr>
          <p:cNvPr id="6" name="Rectangle 5"/>
          <p:cNvSpPr/>
          <p:nvPr/>
        </p:nvSpPr>
        <p:spPr>
          <a:xfrm>
            <a:off x="1316791" y="1950204"/>
            <a:ext cx="8431508" cy="1446550"/>
          </a:xfrm>
          <a:prstGeom prst="rect">
            <a:avLst/>
          </a:prstGeom>
        </p:spPr>
        <p:txBody>
          <a:bodyPr wrap="square">
            <a:spAutoFit/>
          </a:bodyPr>
          <a:lstStyle/>
          <a:p>
            <a:r>
              <a:rPr lang="en-US" sz="4400" dirty="0" smtClean="0">
                <a:solidFill>
                  <a:schemeClr val="bg1"/>
                </a:solidFill>
              </a:rPr>
              <a:t>Dramatic Arts Integration: </a:t>
            </a:r>
          </a:p>
          <a:p>
            <a:r>
              <a:rPr lang="en-US" sz="4400" dirty="0" smtClean="0">
                <a:solidFill>
                  <a:schemeClr val="bg1"/>
                </a:solidFill>
              </a:rPr>
              <a:t>	Elementary and the Imagination</a:t>
            </a:r>
            <a:endParaRPr lang="en-US" sz="4400" dirty="0">
              <a:solidFill>
                <a:schemeClr val="bg1"/>
              </a:solidFill>
            </a:endParaRPr>
          </a:p>
        </p:txBody>
      </p:sp>
      <p:sp>
        <p:nvSpPr>
          <p:cNvPr id="7" name="TextBox 6"/>
          <p:cNvSpPr txBox="1"/>
          <p:nvPr/>
        </p:nvSpPr>
        <p:spPr>
          <a:xfrm>
            <a:off x="1542553" y="3935896"/>
            <a:ext cx="7824084" cy="338554"/>
          </a:xfrm>
          <a:prstGeom prst="rect">
            <a:avLst/>
          </a:prstGeom>
          <a:noFill/>
        </p:spPr>
        <p:txBody>
          <a:bodyPr wrap="square" rtlCol="0">
            <a:spAutoFit/>
          </a:bodyPr>
          <a:lstStyle/>
          <a:p>
            <a:r>
              <a:rPr lang="en-US" sz="1600" dirty="0" smtClean="0">
                <a:solidFill>
                  <a:schemeClr val="bg1"/>
                </a:solidFill>
              </a:rPr>
              <a:t>Lisa Castaneda and Chelsea </a:t>
            </a:r>
            <a:r>
              <a:rPr lang="en-US" sz="1600" dirty="0" err="1" smtClean="0">
                <a:solidFill>
                  <a:schemeClr val="bg1"/>
                </a:solidFill>
              </a:rPr>
              <a:t>LeValley</a:t>
            </a:r>
            <a:endParaRPr lang="en-US" sz="1600" dirty="0">
              <a:solidFill>
                <a:schemeClr val="bg1"/>
              </a:solidFill>
            </a:endParaRPr>
          </a:p>
        </p:txBody>
      </p:sp>
    </p:spTree>
    <p:extLst>
      <p:ext uri="{BB962C8B-B14F-4D97-AF65-F5344CB8AC3E}">
        <p14:creationId xmlns:p14="http://schemas.microsoft.com/office/powerpoint/2010/main" val="548315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4192" y="365125"/>
            <a:ext cx="11091567" cy="1325563"/>
          </a:xfrm>
        </p:spPr>
        <p:txBody>
          <a:bodyPr>
            <a:noAutofit/>
          </a:bodyPr>
          <a:lstStyle/>
          <a:p>
            <a:r>
              <a:rPr lang="en-US" b="1" dirty="0" smtClean="0">
                <a:solidFill>
                  <a:schemeClr val="bg1"/>
                </a:solidFill>
              </a:rPr>
              <a:t>Creative Drama- ACTIVITY</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Four Part Stories</a:t>
            </a:r>
          </a:p>
          <a:p>
            <a:pPr lvl="1"/>
            <a:r>
              <a:rPr lang="en-US" dirty="0" smtClean="0">
                <a:solidFill>
                  <a:schemeClr val="bg1"/>
                </a:solidFill>
              </a:rPr>
              <a:t>From a circle students tell a four part story: </a:t>
            </a:r>
          </a:p>
          <a:p>
            <a:pPr lvl="2"/>
            <a:r>
              <a:rPr lang="en-US" dirty="0" smtClean="0">
                <a:solidFill>
                  <a:schemeClr val="bg1"/>
                </a:solidFill>
              </a:rPr>
              <a:t>Once upon a time there was….and every day….</a:t>
            </a:r>
          </a:p>
          <a:p>
            <a:pPr lvl="2"/>
            <a:r>
              <a:rPr lang="en-US" dirty="0" smtClean="0">
                <a:solidFill>
                  <a:schemeClr val="bg1"/>
                </a:solidFill>
              </a:rPr>
              <a:t>But one day….</a:t>
            </a:r>
          </a:p>
          <a:p>
            <a:pPr lvl="2"/>
            <a:r>
              <a:rPr lang="en-US" dirty="0" smtClean="0">
                <a:solidFill>
                  <a:schemeClr val="bg1"/>
                </a:solidFill>
              </a:rPr>
              <a:t>And because of that….</a:t>
            </a:r>
          </a:p>
          <a:p>
            <a:pPr lvl="2"/>
            <a:r>
              <a:rPr lang="en-US" dirty="0" smtClean="0">
                <a:solidFill>
                  <a:schemeClr val="bg1"/>
                </a:solidFill>
              </a:rPr>
              <a:t>And ever since….</a:t>
            </a:r>
          </a:p>
          <a:p>
            <a:pPr lvl="2"/>
            <a:endParaRPr lang="en-US" dirty="0" smtClean="0">
              <a:solidFill>
                <a:schemeClr val="bg1"/>
              </a:solidFill>
            </a:endParaRPr>
          </a:p>
          <a:p>
            <a:r>
              <a:rPr lang="en-US" dirty="0" smtClean="0">
                <a:solidFill>
                  <a:schemeClr val="bg1"/>
                </a:solidFill>
              </a:rPr>
              <a:t>Pop-Up Story Books</a:t>
            </a:r>
          </a:p>
          <a:p>
            <a:pPr lvl="1"/>
            <a:r>
              <a:rPr lang="en-US" dirty="0" smtClean="0">
                <a:solidFill>
                  <a:schemeClr val="bg1"/>
                </a:solidFill>
              </a:rPr>
              <a:t>Students are actors or narrators.</a:t>
            </a:r>
          </a:p>
          <a:p>
            <a:pPr lvl="1"/>
            <a:r>
              <a:rPr lang="en-US" dirty="0" smtClean="0">
                <a:solidFill>
                  <a:schemeClr val="bg1"/>
                </a:solidFill>
              </a:rPr>
              <a:t>Actors freeze depicting the part of the story the narrator creates.</a:t>
            </a:r>
            <a:endParaRPr lang="en-US" dirty="0">
              <a:solidFill>
                <a:schemeClr val="bg1"/>
              </a:solidFill>
            </a:endParaRPr>
          </a:p>
          <a:p>
            <a:pPr marL="457200" lvl="1" indent="0">
              <a:buNone/>
            </a:pPr>
            <a:endParaRPr lang="en-US" dirty="0" smtClean="0">
              <a:solidFill>
                <a:schemeClr val="bg1"/>
              </a:solidFill>
            </a:endParaRPr>
          </a:p>
        </p:txBody>
      </p:sp>
    </p:spTree>
    <p:extLst>
      <p:ext uri="{BB962C8B-B14F-4D97-AF65-F5344CB8AC3E}">
        <p14:creationId xmlns:p14="http://schemas.microsoft.com/office/powerpoint/2010/main" val="3311182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703" y="365125"/>
            <a:ext cx="10639097" cy="1325563"/>
          </a:xfrm>
        </p:spPr>
        <p:txBody>
          <a:bodyPr/>
          <a:lstStyle/>
          <a:p>
            <a:r>
              <a:rPr lang="en-US" b="1" dirty="0" smtClean="0">
                <a:solidFill>
                  <a:schemeClr val="bg1"/>
                </a:solidFill>
              </a:rPr>
              <a:t>Creative Drama- ACTIVITY</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dirty="0">
                <a:solidFill>
                  <a:schemeClr val="bg1"/>
                </a:solidFill>
              </a:rPr>
              <a:t>“I know let’s be….!”</a:t>
            </a:r>
          </a:p>
          <a:p>
            <a:pPr lvl="1"/>
            <a:r>
              <a:rPr lang="en-US" dirty="0">
                <a:solidFill>
                  <a:schemeClr val="bg1"/>
                </a:solidFill>
              </a:rPr>
              <a:t>Students walk around the room until the teacher claps and says “I know let’s be….____!” Students then become whatever the teacher suggested until the teacher claps again and this time calls on another student to fill in the blank. </a:t>
            </a:r>
            <a:endParaRPr lang="en-US" dirty="0" smtClean="0">
              <a:solidFill>
                <a:schemeClr val="bg1"/>
              </a:solidFill>
            </a:endParaRPr>
          </a:p>
          <a:p>
            <a:pPr lvl="1"/>
            <a:endParaRPr lang="en-US" dirty="0"/>
          </a:p>
          <a:p>
            <a:pPr lvl="0"/>
            <a:r>
              <a:rPr lang="en-US" dirty="0" smtClean="0">
                <a:solidFill>
                  <a:schemeClr val="bg1"/>
                </a:solidFill>
              </a:rPr>
              <a:t>Scene </a:t>
            </a:r>
            <a:r>
              <a:rPr lang="en-US" dirty="0">
                <a:solidFill>
                  <a:schemeClr val="bg1"/>
                </a:solidFill>
              </a:rPr>
              <a:t>creation from pictures</a:t>
            </a:r>
          </a:p>
          <a:p>
            <a:pPr lvl="1"/>
            <a:r>
              <a:rPr lang="en-US" dirty="0" smtClean="0">
                <a:solidFill>
                  <a:schemeClr val="bg1"/>
                </a:solidFill>
              </a:rPr>
              <a:t>Students </a:t>
            </a:r>
            <a:r>
              <a:rPr lang="en-US" dirty="0">
                <a:solidFill>
                  <a:schemeClr val="bg1"/>
                </a:solidFill>
              </a:rPr>
              <a:t>must create a scene with a beginning, middle, and end, that starts or ends with their bodies in the same configuration </a:t>
            </a:r>
            <a:r>
              <a:rPr lang="en-US" dirty="0" smtClean="0">
                <a:solidFill>
                  <a:schemeClr val="bg1"/>
                </a:solidFill>
              </a:rPr>
              <a:t>as the characters in a given picture. </a:t>
            </a:r>
          </a:p>
          <a:p>
            <a:pPr lvl="1"/>
            <a:endParaRPr lang="en-US" dirty="0" smtClean="0">
              <a:solidFill>
                <a:schemeClr val="bg1"/>
              </a:solidFill>
            </a:endParaRPr>
          </a:p>
        </p:txBody>
      </p:sp>
    </p:spTree>
    <p:extLst>
      <p:ext uri="{BB962C8B-B14F-4D97-AF65-F5344CB8AC3E}">
        <p14:creationId xmlns:p14="http://schemas.microsoft.com/office/powerpoint/2010/main" val="210863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Creative </a:t>
            </a:r>
            <a:r>
              <a:rPr lang="en-US" b="1" dirty="0">
                <a:solidFill>
                  <a:schemeClr val="bg1"/>
                </a:solidFill>
              </a:rPr>
              <a:t>Drama </a:t>
            </a:r>
            <a:r>
              <a:rPr lang="en-US" b="1" dirty="0" smtClean="0">
                <a:solidFill>
                  <a:schemeClr val="bg1"/>
                </a:solidFill>
              </a:rPr>
              <a:t>can also be…</a:t>
            </a:r>
            <a:endParaRPr lang="en-US" b="1"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bg1"/>
                </a:solidFill>
              </a:rPr>
              <a:t>Less Structured like in Magic Doorway, Treasure Trunk, other…</a:t>
            </a:r>
            <a:endParaRPr lang="en-US" dirty="0">
              <a:solidFill>
                <a:schemeClr val="bg1"/>
              </a:solidFill>
            </a:endParaRPr>
          </a:p>
          <a:p>
            <a:pPr lvl="1"/>
            <a:r>
              <a:rPr lang="en-US" dirty="0">
                <a:solidFill>
                  <a:schemeClr val="bg1"/>
                </a:solidFill>
              </a:rPr>
              <a:t>Travel via set ritual to imaginative location</a:t>
            </a:r>
          </a:p>
          <a:p>
            <a:pPr lvl="1"/>
            <a:r>
              <a:rPr lang="en-US" dirty="0">
                <a:solidFill>
                  <a:schemeClr val="bg1"/>
                </a:solidFill>
              </a:rPr>
              <a:t>Meet reoccurring character who presents a clue or object </a:t>
            </a:r>
          </a:p>
          <a:p>
            <a:pPr lvl="1"/>
            <a:r>
              <a:rPr lang="en-US" dirty="0">
                <a:solidFill>
                  <a:schemeClr val="bg1"/>
                </a:solidFill>
              </a:rPr>
              <a:t>Plot unfolds based on student </a:t>
            </a:r>
            <a:r>
              <a:rPr lang="en-US" dirty="0" smtClean="0">
                <a:solidFill>
                  <a:schemeClr val="bg1"/>
                </a:solidFill>
              </a:rPr>
              <a:t>ideas/suggestions</a:t>
            </a:r>
          </a:p>
          <a:p>
            <a:r>
              <a:rPr lang="en-US" dirty="0" smtClean="0">
                <a:solidFill>
                  <a:schemeClr val="bg1"/>
                </a:solidFill>
              </a:rPr>
              <a:t>Informal </a:t>
            </a:r>
            <a:r>
              <a:rPr lang="en-US" dirty="0">
                <a:solidFill>
                  <a:schemeClr val="bg1"/>
                </a:solidFill>
              </a:rPr>
              <a:t>performance of imaginative language</a:t>
            </a:r>
          </a:p>
          <a:p>
            <a:pPr lvl="1"/>
            <a:r>
              <a:rPr lang="en-US" dirty="0">
                <a:solidFill>
                  <a:schemeClr val="bg1"/>
                </a:solidFill>
              </a:rPr>
              <a:t>Interpreting poetry or prose</a:t>
            </a:r>
          </a:p>
          <a:p>
            <a:pPr lvl="1"/>
            <a:r>
              <a:rPr lang="en-US" dirty="0">
                <a:solidFill>
                  <a:schemeClr val="bg1"/>
                </a:solidFill>
              </a:rPr>
              <a:t>Defining imaginary </a:t>
            </a:r>
            <a:r>
              <a:rPr lang="en-US" dirty="0" smtClean="0">
                <a:solidFill>
                  <a:schemeClr val="bg1"/>
                </a:solidFill>
              </a:rPr>
              <a:t>words</a:t>
            </a:r>
          </a:p>
          <a:p>
            <a:r>
              <a:rPr lang="en-US" dirty="0" smtClean="0">
                <a:solidFill>
                  <a:schemeClr val="bg1"/>
                </a:solidFill>
              </a:rPr>
              <a:t>Reader’s </a:t>
            </a:r>
            <a:r>
              <a:rPr lang="en-US" dirty="0">
                <a:solidFill>
                  <a:schemeClr val="bg1"/>
                </a:solidFill>
              </a:rPr>
              <a:t>Theater</a:t>
            </a:r>
          </a:p>
          <a:p>
            <a:pPr lvl="1"/>
            <a:r>
              <a:rPr lang="en-US" dirty="0">
                <a:solidFill>
                  <a:schemeClr val="bg1"/>
                </a:solidFill>
              </a:rPr>
              <a:t>Performance of a book written as narration with character dialogue</a:t>
            </a:r>
          </a:p>
          <a:p>
            <a:pPr lvl="1"/>
            <a:r>
              <a:rPr lang="en-US" dirty="0">
                <a:solidFill>
                  <a:schemeClr val="bg1"/>
                </a:solidFill>
              </a:rPr>
              <a:t>Can be performed in groups of students on the spot or as scripted and memorized</a:t>
            </a:r>
          </a:p>
          <a:p>
            <a:pPr lvl="1"/>
            <a:endParaRPr lang="en-US" dirty="0">
              <a:solidFill>
                <a:schemeClr val="bg1"/>
              </a:solidFill>
            </a:endParaRPr>
          </a:p>
          <a:p>
            <a:pPr lvl="1"/>
            <a:endParaRPr lang="en-US" dirty="0" smtClean="0">
              <a:solidFill>
                <a:schemeClr val="bg1"/>
              </a:solidFill>
            </a:endParaRPr>
          </a:p>
          <a:p>
            <a:pPr lvl="1"/>
            <a:endParaRPr lang="en-US" dirty="0">
              <a:solidFill>
                <a:schemeClr val="bg1"/>
              </a:solidFill>
            </a:endParaRPr>
          </a:p>
          <a:p>
            <a:pPr lvl="1"/>
            <a:endParaRPr lang="en-US" dirty="0" smtClean="0">
              <a:solidFill>
                <a:schemeClr val="bg1"/>
              </a:solidFill>
            </a:endParaRPr>
          </a:p>
        </p:txBody>
      </p:sp>
    </p:spTree>
    <p:extLst>
      <p:ext uri="{BB962C8B-B14F-4D97-AF65-F5344CB8AC3E}">
        <p14:creationId xmlns:p14="http://schemas.microsoft.com/office/powerpoint/2010/main" val="2559821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5977217" y="3244334"/>
            <a:ext cx="237566" cy="369332"/>
          </a:xfrm>
          <a:prstGeom prst="rect">
            <a:avLst/>
          </a:prstGeom>
        </p:spPr>
        <p:txBody>
          <a:bodyPr wrap="none">
            <a:spAutoFit/>
          </a:bodyPr>
          <a:lstStyle/>
          <a:p>
            <a:r>
              <a:rPr lang="en-US" dirty="0">
                <a:solidFill>
                  <a:prstClr val="black"/>
                </a:solidFill>
              </a:rPr>
              <a:t> </a:t>
            </a:r>
          </a:p>
        </p:txBody>
      </p:sp>
      <p:pic>
        <p:nvPicPr>
          <p:cNvPr id="5" name="Picture 4"/>
          <p:cNvPicPr>
            <a:picLocks noChangeAspect="1"/>
          </p:cNvPicPr>
          <p:nvPr/>
        </p:nvPicPr>
        <p:blipFill>
          <a:blip r:embed="rId2"/>
          <a:stretch>
            <a:fillRect/>
          </a:stretch>
        </p:blipFill>
        <p:spPr>
          <a:xfrm>
            <a:off x="2" y="4712"/>
            <a:ext cx="12191998" cy="6858000"/>
          </a:xfrm>
          <a:prstGeom prst="rect">
            <a:avLst/>
          </a:prstGeom>
        </p:spPr>
      </p:pic>
      <p:sp>
        <p:nvSpPr>
          <p:cNvPr id="6" name="Rectangle 5"/>
          <p:cNvSpPr/>
          <p:nvPr/>
        </p:nvSpPr>
        <p:spPr>
          <a:xfrm>
            <a:off x="4561491" y="3613666"/>
            <a:ext cx="5787366" cy="1323439"/>
          </a:xfrm>
          <a:prstGeom prst="rect">
            <a:avLst/>
          </a:prstGeom>
        </p:spPr>
        <p:txBody>
          <a:bodyPr wrap="square">
            <a:spAutoFit/>
          </a:bodyPr>
          <a:lstStyle/>
          <a:p>
            <a:r>
              <a:rPr lang="en-US" sz="8000" dirty="0" smtClean="0">
                <a:solidFill>
                  <a:prstClr val="white"/>
                </a:solidFill>
              </a:rPr>
              <a:t>Story Drama</a:t>
            </a:r>
            <a:endParaRPr lang="en-US" sz="8000" dirty="0">
              <a:solidFill>
                <a:prstClr val="white"/>
              </a:solidFill>
            </a:endParaRPr>
          </a:p>
        </p:txBody>
      </p:sp>
      <p:sp>
        <p:nvSpPr>
          <p:cNvPr id="7" name="TextBox 6"/>
          <p:cNvSpPr txBox="1"/>
          <p:nvPr/>
        </p:nvSpPr>
        <p:spPr>
          <a:xfrm>
            <a:off x="1262877" y="1565483"/>
            <a:ext cx="4269668" cy="769441"/>
          </a:xfrm>
          <a:prstGeom prst="rect">
            <a:avLst/>
          </a:prstGeom>
          <a:noFill/>
        </p:spPr>
        <p:txBody>
          <a:bodyPr wrap="square" rtlCol="0">
            <a:spAutoFit/>
          </a:bodyPr>
          <a:lstStyle/>
          <a:p>
            <a:r>
              <a:rPr lang="en-US" sz="4400" dirty="0" smtClean="0">
                <a:solidFill>
                  <a:prstClr val="white"/>
                </a:solidFill>
              </a:rPr>
              <a:t>Now for some…</a:t>
            </a:r>
            <a:endParaRPr lang="en-US" sz="4400" dirty="0">
              <a:solidFill>
                <a:prstClr val="white"/>
              </a:solidFill>
            </a:endParaRPr>
          </a:p>
        </p:txBody>
      </p:sp>
    </p:spTree>
    <p:extLst>
      <p:ext uri="{BB962C8B-B14F-4D97-AF65-F5344CB8AC3E}">
        <p14:creationId xmlns:p14="http://schemas.microsoft.com/office/powerpoint/2010/main" val="3666348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6462" y="365125"/>
            <a:ext cx="10515600" cy="1460500"/>
          </a:xfrm>
        </p:spPr>
        <p:txBody>
          <a:bodyPr/>
          <a:lstStyle/>
          <a:p>
            <a:pPr algn="ctr"/>
            <a:r>
              <a:rPr lang="en-US" b="1" dirty="0" smtClean="0">
                <a:solidFill>
                  <a:srgbClr val="D14E1D"/>
                </a:solidFill>
              </a:rPr>
              <a:t>What is story drama?</a:t>
            </a:r>
            <a:endParaRPr lang="en-US" b="1" dirty="0">
              <a:solidFill>
                <a:srgbClr val="D14E1D"/>
              </a:solidFill>
            </a:endParaRPr>
          </a:p>
        </p:txBody>
      </p:sp>
      <p:sp>
        <p:nvSpPr>
          <p:cNvPr id="3" name="Content Placeholder 2"/>
          <p:cNvSpPr>
            <a:spLocks noGrp="1"/>
          </p:cNvSpPr>
          <p:nvPr>
            <p:ph idx="1"/>
          </p:nvPr>
        </p:nvSpPr>
        <p:spPr>
          <a:xfrm>
            <a:off x="838200" y="1825625"/>
            <a:ext cx="10515600" cy="2777906"/>
          </a:xfrm>
        </p:spPr>
        <p:txBody>
          <a:bodyPr>
            <a:normAutofit/>
          </a:bodyPr>
          <a:lstStyle/>
          <a:p>
            <a:r>
              <a:rPr lang="en-US" dirty="0" smtClean="0">
                <a:solidFill>
                  <a:srgbClr val="D14E1D"/>
                </a:solidFill>
              </a:rPr>
              <a:t>Story drama is the dramatization of literature, using an imaginative problem that parallels the problem of a written story. Through suggestions to solve the problem, students engage in dramatic play. </a:t>
            </a:r>
          </a:p>
          <a:p>
            <a:endParaRPr lang="en-US" dirty="0">
              <a:solidFill>
                <a:srgbClr val="D14E1D"/>
              </a:solidFill>
            </a:endParaRPr>
          </a:p>
          <a:p>
            <a:r>
              <a:rPr lang="en-US" dirty="0" smtClean="0">
                <a:solidFill>
                  <a:srgbClr val="D14E1D"/>
                </a:solidFill>
              </a:rPr>
              <a:t>Let’s talk about a specific format you can use time and time again for your favorite stories!</a:t>
            </a:r>
          </a:p>
          <a:p>
            <a:endParaRPr lang="en-US" dirty="0" smtClean="0">
              <a:solidFill>
                <a:srgbClr val="D14E1D"/>
              </a:solidFill>
            </a:endParaRPr>
          </a:p>
          <a:p>
            <a:endParaRPr lang="en-US" dirty="0">
              <a:solidFill>
                <a:srgbClr val="D14E1D"/>
              </a:solidFill>
            </a:endParaRPr>
          </a:p>
        </p:txBody>
      </p:sp>
    </p:spTree>
    <p:extLst>
      <p:ext uri="{BB962C8B-B14F-4D97-AF65-F5344CB8AC3E}">
        <p14:creationId xmlns:p14="http://schemas.microsoft.com/office/powerpoint/2010/main" val="1154238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Story Drama Structure</a:t>
            </a:r>
            <a:endParaRPr lang="en-US" b="1" dirty="0">
              <a:solidFill>
                <a:schemeClr val="bg1"/>
              </a:solidFill>
            </a:endParaRPr>
          </a:p>
        </p:txBody>
      </p:sp>
      <p:sp>
        <p:nvSpPr>
          <p:cNvPr id="3" name="Content Placeholder 2"/>
          <p:cNvSpPr>
            <a:spLocks noGrp="1"/>
          </p:cNvSpPr>
          <p:nvPr>
            <p:ph idx="1"/>
          </p:nvPr>
        </p:nvSpPr>
        <p:spPr>
          <a:xfrm>
            <a:off x="838200" y="1381487"/>
            <a:ext cx="10515600" cy="5019313"/>
          </a:xfrm>
        </p:spPr>
        <p:txBody>
          <a:bodyPr>
            <a:normAutofit/>
          </a:bodyPr>
          <a:lstStyle/>
          <a:p>
            <a:r>
              <a:rPr lang="en-US" dirty="0" smtClean="0">
                <a:solidFill>
                  <a:schemeClr val="bg1"/>
                </a:solidFill>
              </a:rPr>
              <a:t>A </a:t>
            </a:r>
            <a:r>
              <a:rPr lang="en-US" dirty="0">
                <a:solidFill>
                  <a:schemeClr val="bg1"/>
                </a:solidFill>
              </a:rPr>
              <a:t>Story Drama </a:t>
            </a:r>
            <a:r>
              <a:rPr lang="en-US" dirty="0" smtClean="0">
                <a:solidFill>
                  <a:schemeClr val="bg1"/>
                </a:solidFill>
              </a:rPr>
              <a:t>lesson begins with a teacher presenting a problem that parallels the problem in a piece of literature. </a:t>
            </a:r>
            <a:endParaRPr lang="en-US" dirty="0">
              <a:solidFill>
                <a:schemeClr val="bg1"/>
              </a:solidFill>
            </a:endParaRPr>
          </a:p>
          <a:p>
            <a:endParaRPr lang="en-US" sz="2800" dirty="0" smtClean="0">
              <a:solidFill>
                <a:schemeClr val="bg1"/>
              </a:solidFill>
            </a:endParaRPr>
          </a:p>
          <a:p>
            <a:pPr lvl="1"/>
            <a:r>
              <a:rPr lang="en-US" sz="2800" dirty="0" smtClean="0">
                <a:solidFill>
                  <a:schemeClr val="bg1"/>
                </a:solidFill>
              </a:rPr>
              <a:t>Transition activity </a:t>
            </a:r>
          </a:p>
          <a:p>
            <a:pPr lvl="2"/>
            <a:r>
              <a:rPr lang="en-US" dirty="0" smtClean="0">
                <a:solidFill>
                  <a:schemeClr val="bg1"/>
                </a:solidFill>
              </a:rPr>
              <a:t>Designed to transfer from real world to world of the story, could be drawing circle or physicalized activity where students draw or become something they think they will encounter that day or a plan to solve the problem teacher has just introduced.</a:t>
            </a:r>
          </a:p>
          <a:p>
            <a:pPr lvl="1"/>
            <a:endParaRPr lang="en-US" sz="2800" dirty="0" smtClean="0">
              <a:solidFill>
                <a:schemeClr val="bg1"/>
              </a:solidFill>
            </a:endParaRPr>
          </a:p>
          <a:p>
            <a:pPr lvl="1"/>
            <a:r>
              <a:rPr lang="en-US" sz="2800" dirty="0" smtClean="0">
                <a:solidFill>
                  <a:schemeClr val="bg1"/>
                </a:solidFill>
              </a:rPr>
              <a:t>Warm-Up/Motivation</a:t>
            </a:r>
          </a:p>
          <a:p>
            <a:pPr lvl="2"/>
            <a:r>
              <a:rPr lang="en-US" dirty="0" smtClean="0">
                <a:solidFill>
                  <a:schemeClr val="bg1"/>
                </a:solidFill>
              </a:rPr>
              <a:t>Students and leader solve a parallel problem, related to the story to no avail! 	</a:t>
            </a:r>
          </a:p>
          <a:p>
            <a:pPr lvl="2"/>
            <a:r>
              <a:rPr lang="en-US" dirty="0" smtClean="0">
                <a:solidFill>
                  <a:schemeClr val="bg1"/>
                </a:solidFill>
              </a:rPr>
              <a:t>Could be using tableau to see if solutions work, have a meeting where you take student suggestions, in-role the leader can become different experts to help the group try solutions</a:t>
            </a:r>
          </a:p>
          <a:p>
            <a:pPr lvl="1"/>
            <a:endParaRPr lang="en-US" dirty="0" smtClean="0"/>
          </a:p>
          <a:p>
            <a:pPr lvl="1"/>
            <a:endParaRPr lang="en-US" dirty="0" smtClean="0"/>
          </a:p>
        </p:txBody>
      </p:sp>
    </p:spTree>
    <p:extLst>
      <p:ext uri="{BB962C8B-B14F-4D97-AF65-F5344CB8AC3E}">
        <p14:creationId xmlns:p14="http://schemas.microsoft.com/office/powerpoint/2010/main" val="311956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Story </a:t>
            </a:r>
            <a:r>
              <a:rPr lang="en-US" b="1" dirty="0" smtClean="0">
                <a:solidFill>
                  <a:schemeClr val="bg1"/>
                </a:solidFill>
              </a:rPr>
              <a:t>Drama Structure…continued.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bg1"/>
                </a:solidFill>
              </a:rPr>
              <a:t>Transition to story</a:t>
            </a:r>
          </a:p>
          <a:p>
            <a:pPr lvl="1">
              <a:buFontTx/>
              <a:buChar char="-"/>
            </a:pPr>
            <a:r>
              <a:rPr lang="en-US" dirty="0" smtClean="0">
                <a:solidFill>
                  <a:schemeClr val="bg1"/>
                </a:solidFill>
              </a:rPr>
              <a:t>Students will visit with a character who recaps what they’ve done and drives them to read the story for additional advice.</a:t>
            </a:r>
          </a:p>
          <a:p>
            <a:pPr lvl="1">
              <a:buFontTx/>
              <a:buChar char="-"/>
            </a:pPr>
            <a:endParaRPr lang="en-US" dirty="0" smtClean="0">
              <a:solidFill>
                <a:schemeClr val="bg1"/>
              </a:solidFill>
            </a:endParaRPr>
          </a:p>
          <a:p>
            <a:r>
              <a:rPr lang="en-US" dirty="0" smtClean="0">
                <a:solidFill>
                  <a:schemeClr val="bg1"/>
                </a:solidFill>
              </a:rPr>
              <a:t>Story Time</a:t>
            </a:r>
          </a:p>
          <a:p>
            <a:pPr lvl="1">
              <a:buFontTx/>
              <a:buChar char="-"/>
            </a:pPr>
            <a:r>
              <a:rPr lang="en-US" dirty="0" smtClean="0">
                <a:solidFill>
                  <a:schemeClr val="bg1"/>
                </a:solidFill>
              </a:rPr>
              <a:t>Students engage with their imaginations as they use hand signals to interact with key points in the story.</a:t>
            </a:r>
          </a:p>
          <a:p>
            <a:pPr marL="457200" lvl="1" indent="0">
              <a:buNone/>
            </a:pPr>
            <a:endParaRPr lang="en-US" dirty="0" smtClean="0">
              <a:solidFill>
                <a:schemeClr val="bg1"/>
              </a:solidFill>
            </a:endParaRPr>
          </a:p>
          <a:p>
            <a:r>
              <a:rPr lang="en-US" dirty="0" smtClean="0">
                <a:solidFill>
                  <a:schemeClr val="bg1"/>
                </a:solidFill>
              </a:rPr>
              <a:t>Dramatic Play</a:t>
            </a:r>
            <a:endParaRPr lang="en-US" dirty="0">
              <a:solidFill>
                <a:schemeClr val="bg1"/>
              </a:solidFill>
            </a:endParaRPr>
          </a:p>
          <a:p>
            <a:pPr lvl="1">
              <a:buFontTx/>
              <a:buChar char="-"/>
            </a:pPr>
            <a:r>
              <a:rPr lang="en-US" dirty="0" smtClean="0">
                <a:solidFill>
                  <a:schemeClr val="bg1"/>
                </a:solidFill>
              </a:rPr>
              <a:t>The leader guides the class through solving the problem through interaction, movement, collaboration and voice.</a:t>
            </a:r>
          </a:p>
          <a:p>
            <a:pPr marL="457200" lvl="1" indent="0">
              <a:buNone/>
            </a:pPr>
            <a:endParaRPr lang="en-US" dirty="0">
              <a:solidFill>
                <a:schemeClr val="bg1"/>
              </a:solidFill>
            </a:endParaRPr>
          </a:p>
          <a:p>
            <a:pPr marL="457200" lvl="1" indent="0" algn="ctr">
              <a:buNone/>
            </a:pPr>
            <a:r>
              <a:rPr lang="en-US" sz="2800" dirty="0" smtClean="0">
                <a:solidFill>
                  <a:schemeClr val="bg1"/>
                </a:solidFill>
              </a:rPr>
              <a:t>Reflection!!!!</a:t>
            </a:r>
            <a:endParaRPr lang="en-US" sz="2800" dirty="0">
              <a:solidFill>
                <a:schemeClr val="bg1"/>
              </a:solidFill>
            </a:endParaRPr>
          </a:p>
          <a:p>
            <a:pPr lvl="1">
              <a:buFontTx/>
              <a:buChar char="-"/>
            </a:pPr>
            <a:endParaRPr lang="en-US" dirty="0" smtClean="0">
              <a:solidFill>
                <a:schemeClr val="bg1"/>
              </a:solidFill>
            </a:endParaRPr>
          </a:p>
          <a:p>
            <a:pPr marL="457200" lvl="1" indent="0">
              <a:buNone/>
            </a:pPr>
            <a:endParaRPr lang="en-US" dirty="0">
              <a:solidFill>
                <a:schemeClr val="bg1"/>
              </a:solidFill>
            </a:endParaRPr>
          </a:p>
          <a:p>
            <a:pPr lvl="1"/>
            <a:endParaRPr lang="en-US" dirty="0">
              <a:solidFill>
                <a:schemeClr val="bg1"/>
              </a:solidFill>
            </a:endParaRPr>
          </a:p>
          <a:p>
            <a:pPr lvl="1">
              <a:buFontTx/>
              <a:buChar char="-"/>
            </a:pPr>
            <a:endParaRPr lang="en-US" dirty="0" smtClean="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551270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Story Drama Tips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Examples of imaginative class rituals for transitioning</a:t>
            </a:r>
          </a:p>
          <a:p>
            <a:pPr lvl="1"/>
            <a:r>
              <a:rPr lang="en-US" dirty="0" smtClean="0">
                <a:solidFill>
                  <a:schemeClr val="bg1"/>
                </a:solidFill>
              </a:rPr>
              <a:t>Travel Blanket, rope, class suggestions</a:t>
            </a:r>
          </a:p>
          <a:p>
            <a:pPr lvl="1"/>
            <a:r>
              <a:rPr lang="en-US" dirty="0" smtClean="0">
                <a:solidFill>
                  <a:schemeClr val="bg1"/>
                </a:solidFill>
              </a:rPr>
              <a:t>Treasure box, magic dust, magic phrase</a:t>
            </a:r>
          </a:p>
          <a:p>
            <a:pPr lvl="1"/>
            <a:endParaRPr lang="en-US" dirty="0" smtClean="0">
              <a:solidFill>
                <a:schemeClr val="bg1"/>
              </a:solidFill>
            </a:endParaRPr>
          </a:p>
          <a:p>
            <a:r>
              <a:rPr lang="en-US" dirty="0" smtClean="0">
                <a:solidFill>
                  <a:schemeClr val="bg1"/>
                </a:solidFill>
              </a:rPr>
              <a:t>Zipping and un-zipping in role</a:t>
            </a:r>
          </a:p>
          <a:p>
            <a:endParaRPr lang="en-US" dirty="0" smtClean="0">
              <a:solidFill>
                <a:schemeClr val="bg1"/>
              </a:solidFill>
            </a:endParaRPr>
          </a:p>
          <a:p>
            <a:r>
              <a:rPr lang="en-US" dirty="0" smtClean="0">
                <a:solidFill>
                  <a:schemeClr val="bg1"/>
                </a:solidFill>
              </a:rPr>
              <a:t>Look for sensory opportunities</a:t>
            </a:r>
          </a:p>
          <a:p>
            <a:endParaRPr lang="en-US" dirty="0">
              <a:solidFill>
                <a:schemeClr val="bg1"/>
              </a:solidFill>
            </a:endParaRPr>
          </a:p>
          <a:p>
            <a:r>
              <a:rPr lang="en-US" dirty="0" smtClean="0">
                <a:solidFill>
                  <a:schemeClr val="bg1"/>
                </a:solidFill>
              </a:rPr>
              <a:t>Choosing a story with a clear dramatic problem</a:t>
            </a:r>
          </a:p>
          <a:p>
            <a:pPr marL="0" indent="0">
              <a:buNone/>
            </a:pPr>
            <a:endParaRPr lang="en-US" dirty="0" smtClean="0">
              <a:solidFill>
                <a:schemeClr val="bg1"/>
              </a:solidFill>
            </a:endParaRPr>
          </a:p>
        </p:txBody>
      </p:sp>
    </p:spTree>
    <p:extLst>
      <p:ext uri="{BB962C8B-B14F-4D97-AF65-F5344CB8AC3E}">
        <p14:creationId xmlns:p14="http://schemas.microsoft.com/office/powerpoint/2010/main" val="775399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Here’s an </a:t>
            </a:r>
            <a:r>
              <a:rPr lang="en-US" b="1" dirty="0">
                <a:solidFill>
                  <a:schemeClr val="bg1"/>
                </a:solidFill>
              </a:rPr>
              <a:t>a</a:t>
            </a:r>
            <a:r>
              <a:rPr lang="en-US" b="1" dirty="0" smtClean="0">
                <a:solidFill>
                  <a:schemeClr val="bg1"/>
                </a:solidFill>
              </a:rPr>
              <a:t>bridged example…</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Goodnight </a:t>
            </a:r>
            <a:r>
              <a:rPr lang="en-US" dirty="0">
                <a:solidFill>
                  <a:schemeClr val="bg1"/>
                </a:solidFill>
              </a:rPr>
              <a:t>Moon</a:t>
            </a:r>
          </a:p>
          <a:p>
            <a:pPr lvl="1"/>
            <a:r>
              <a:rPr lang="en-US" dirty="0">
                <a:solidFill>
                  <a:schemeClr val="bg1"/>
                </a:solidFill>
              </a:rPr>
              <a:t>I have a problem: I can’t sleep! </a:t>
            </a:r>
          </a:p>
          <a:p>
            <a:pPr lvl="1"/>
            <a:r>
              <a:rPr lang="en-US" dirty="0">
                <a:solidFill>
                  <a:schemeClr val="bg1"/>
                </a:solidFill>
              </a:rPr>
              <a:t>Take suggestions. Visit wise person. Travel to the moon. </a:t>
            </a:r>
            <a:endParaRPr lang="en-US" dirty="0" smtClean="0">
              <a:solidFill>
                <a:schemeClr val="bg1"/>
              </a:solidFill>
            </a:endParaRPr>
          </a:p>
          <a:p>
            <a:pPr lvl="1"/>
            <a:r>
              <a:rPr lang="en-US" dirty="0" smtClean="0">
                <a:solidFill>
                  <a:schemeClr val="bg1"/>
                </a:solidFill>
              </a:rPr>
              <a:t>Visit </a:t>
            </a:r>
            <a:r>
              <a:rPr lang="en-US" dirty="0">
                <a:solidFill>
                  <a:schemeClr val="bg1"/>
                </a:solidFill>
              </a:rPr>
              <a:t>woman on the moon. Solve it. Travel back. Reflect</a:t>
            </a:r>
            <a:r>
              <a:rPr lang="en-US" dirty="0" smtClean="0">
                <a:solidFill>
                  <a:schemeClr val="bg1"/>
                </a:solidFill>
              </a:rPr>
              <a:t>.</a:t>
            </a:r>
          </a:p>
          <a:p>
            <a:pPr marL="0" indent="0">
              <a:buNone/>
            </a:pPr>
            <a:endParaRPr lang="en-US" dirty="0" smtClean="0">
              <a:solidFill>
                <a:schemeClr val="bg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4871" y="3919481"/>
            <a:ext cx="2868929" cy="2488709"/>
          </a:xfrm>
          <a:prstGeom prst="rect">
            <a:avLst/>
          </a:prstGeom>
        </p:spPr>
      </p:pic>
    </p:spTree>
    <p:extLst>
      <p:ext uri="{BB962C8B-B14F-4D97-AF65-F5344CB8AC3E}">
        <p14:creationId xmlns:p14="http://schemas.microsoft.com/office/powerpoint/2010/main" val="195126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2430" y="422910"/>
            <a:ext cx="9326880" cy="1242378"/>
          </a:xfrm>
        </p:spPr>
        <p:txBody>
          <a:bodyPr/>
          <a:lstStyle/>
          <a:p>
            <a:r>
              <a:rPr lang="en-US" b="1" dirty="0" smtClean="0">
                <a:solidFill>
                  <a:schemeClr val="accent1">
                    <a:lumMod val="50000"/>
                  </a:schemeClr>
                </a:solidFill>
              </a:rPr>
              <a:t>Considerations….</a:t>
            </a:r>
            <a:endParaRPr lang="en-US" b="1" dirty="0">
              <a:solidFill>
                <a:schemeClr val="accent1">
                  <a:lumMod val="50000"/>
                </a:schemeClr>
              </a:solidFill>
            </a:endParaRP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54531" y="1289160"/>
            <a:ext cx="3031669" cy="4351338"/>
          </a:xfrm>
        </p:spPr>
      </p:pic>
      <p:sp>
        <p:nvSpPr>
          <p:cNvPr id="4" name="Rectangle 3"/>
          <p:cNvSpPr/>
          <p:nvPr/>
        </p:nvSpPr>
        <p:spPr>
          <a:xfrm>
            <a:off x="4202430" y="2310667"/>
            <a:ext cx="7101840" cy="2308324"/>
          </a:xfrm>
          <a:prstGeom prst="rect">
            <a:avLst/>
          </a:prstGeom>
        </p:spPr>
        <p:txBody>
          <a:bodyPr wrap="square">
            <a:spAutoFit/>
          </a:bodyPr>
          <a:lstStyle/>
          <a:p>
            <a:r>
              <a:rPr lang="en-US" sz="2400" dirty="0" smtClean="0">
                <a:solidFill>
                  <a:schemeClr val="accent1">
                    <a:lumMod val="50000"/>
                  </a:schemeClr>
                </a:solidFill>
              </a:rPr>
              <a:t>“The </a:t>
            </a:r>
            <a:r>
              <a:rPr lang="en-US" sz="2400" dirty="0">
                <a:solidFill>
                  <a:schemeClr val="accent1">
                    <a:lumMod val="50000"/>
                  </a:schemeClr>
                </a:solidFill>
              </a:rPr>
              <a:t>brink of </a:t>
            </a:r>
            <a:r>
              <a:rPr lang="en-US" sz="2400" dirty="0" smtClean="0">
                <a:solidFill>
                  <a:schemeClr val="accent1">
                    <a:lumMod val="50000"/>
                  </a:schemeClr>
                </a:solidFill>
              </a:rPr>
              <a:t>chaos </a:t>
            </a:r>
            <a:r>
              <a:rPr lang="en-US" sz="2400" dirty="0">
                <a:solidFill>
                  <a:schemeClr val="accent1">
                    <a:lumMod val="50000"/>
                  </a:schemeClr>
                </a:solidFill>
              </a:rPr>
              <a:t>is often scary and just as often the most educational moments</a:t>
            </a:r>
            <a:r>
              <a:rPr lang="en-US" sz="2400" dirty="0" smtClean="0">
                <a:solidFill>
                  <a:schemeClr val="accent1">
                    <a:lumMod val="50000"/>
                  </a:schemeClr>
                </a:solidFill>
              </a:rPr>
              <a:t>”</a:t>
            </a:r>
          </a:p>
          <a:p>
            <a:r>
              <a:rPr lang="en-US" sz="2400" dirty="0" smtClean="0">
                <a:solidFill>
                  <a:schemeClr val="accent1">
                    <a:lumMod val="50000"/>
                  </a:schemeClr>
                </a:solidFill>
              </a:rPr>
              <a:t> </a:t>
            </a:r>
            <a:r>
              <a:rPr lang="en-US" sz="2400" dirty="0">
                <a:solidFill>
                  <a:schemeClr val="accent1">
                    <a:lumMod val="50000"/>
                  </a:schemeClr>
                </a:solidFill>
              </a:rPr>
              <a:t>(Seattle Children’s Theater dramatic connections </a:t>
            </a:r>
            <a:r>
              <a:rPr lang="en-US" sz="2400" dirty="0" smtClean="0">
                <a:solidFill>
                  <a:schemeClr val="accent1">
                    <a:lumMod val="50000"/>
                  </a:schemeClr>
                </a:solidFill>
              </a:rPr>
              <a:t>p. </a:t>
            </a:r>
            <a:r>
              <a:rPr lang="en-US" sz="2400" dirty="0">
                <a:solidFill>
                  <a:schemeClr val="accent1">
                    <a:lumMod val="50000"/>
                  </a:schemeClr>
                </a:solidFill>
              </a:rPr>
              <a:t>2</a:t>
            </a:r>
            <a:r>
              <a:rPr lang="en-US" sz="2400" dirty="0" smtClean="0">
                <a:solidFill>
                  <a:schemeClr val="accent1">
                    <a:lumMod val="50000"/>
                  </a:schemeClr>
                </a:solidFill>
              </a:rPr>
              <a:t>)</a:t>
            </a:r>
          </a:p>
          <a:p>
            <a:endParaRPr lang="en-US" sz="2400" dirty="0">
              <a:solidFill>
                <a:schemeClr val="accent1">
                  <a:lumMod val="50000"/>
                </a:schemeClr>
              </a:solidFill>
            </a:endParaRPr>
          </a:p>
          <a:p>
            <a:r>
              <a:rPr lang="en-US" sz="2400" dirty="0">
                <a:solidFill>
                  <a:schemeClr val="accent1">
                    <a:lumMod val="50000"/>
                  </a:schemeClr>
                </a:solidFill>
              </a:rPr>
              <a:t>Choose stories with dramatic conflict, that can be read quickly, and </a:t>
            </a:r>
            <a:r>
              <a:rPr lang="en-US" sz="2400" dirty="0" smtClean="0">
                <a:solidFill>
                  <a:schemeClr val="accent1">
                    <a:lumMod val="50000"/>
                  </a:schemeClr>
                </a:solidFill>
              </a:rPr>
              <a:t>have </a:t>
            </a:r>
            <a:r>
              <a:rPr lang="en-US" sz="2400" dirty="0">
                <a:solidFill>
                  <a:schemeClr val="accent1">
                    <a:lumMod val="50000"/>
                  </a:schemeClr>
                </a:solidFill>
              </a:rPr>
              <a:t>repeated lines</a:t>
            </a:r>
          </a:p>
        </p:txBody>
      </p:sp>
    </p:spTree>
    <p:extLst>
      <p:ext uri="{BB962C8B-B14F-4D97-AF65-F5344CB8AC3E}">
        <p14:creationId xmlns:p14="http://schemas.microsoft.com/office/powerpoint/2010/main" val="2696191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1524000" y="1200631"/>
            <a:ext cx="10668000" cy="4419600"/>
          </a:xfrm>
          <a:prstGeom prst="rect">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rgbClr val="D14E1D"/>
              </a:solidFill>
              <a:latin typeface="Arial Narrow" panose="020B0606020202030204" pitchFamily="34" charset="0"/>
            </a:endParaRPr>
          </a:p>
        </p:txBody>
      </p:sp>
      <p:sp>
        <p:nvSpPr>
          <p:cNvPr id="5" name="Rectangle 4"/>
          <p:cNvSpPr/>
          <p:nvPr/>
        </p:nvSpPr>
        <p:spPr>
          <a:xfrm>
            <a:off x="1524000" y="5516880"/>
            <a:ext cx="10668000" cy="121920"/>
          </a:xfrm>
          <a:prstGeom prst="rect">
            <a:avLst/>
          </a:prstGeom>
          <a:solidFill>
            <a:srgbClr val="D14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TextBox 5"/>
          <p:cNvSpPr txBox="1"/>
          <p:nvPr/>
        </p:nvSpPr>
        <p:spPr>
          <a:xfrm>
            <a:off x="1894788" y="1857080"/>
            <a:ext cx="8776354" cy="2954655"/>
          </a:xfrm>
          <a:prstGeom prst="rect">
            <a:avLst/>
          </a:prstGeom>
          <a:noFill/>
        </p:spPr>
        <p:txBody>
          <a:bodyPr wrap="square" rtlCol="0">
            <a:spAutoFit/>
          </a:bodyPr>
          <a:lstStyle/>
          <a:p>
            <a:r>
              <a:rPr lang="en-US" sz="2400" dirty="0">
                <a:solidFill>
                  <a:srgbClr val="D14E1D"/>
                </a:solidFill>
              </a:rPr>
              <a:t>Who we are</a:t>
            </a:r>
            <a:r>
              <a:rPr lang="en-US" sz="2400" dirty="0" smtClean="0">
                <a:solidFill>
                  <a:srgbClr val="D14E1D"/>
                </a:solidFill>
              </a:rPr>
              <a:t>…</a:t>
            </a:r>
          </a:p>
          <a:p>
            <a:endParaRPr lang="en-US" dirty="0">
              <a:solidFill>
                <a:srgbClr val="D14E1D"/>
              </a:solidFill>
              <a:latin typeface="Arial Narrow" panose="020B0606020202030204" pitchFamily="34" charset="0"/>
            </a:endParaRPr>
          </a:p>
          <a:p>
            <a:endParaRPr lang="en-US" dirty="0" smtClean="0">
              <a:solidFill>
                <a:srgbClr val="D14E1D"/>
              </a:solidFill>
              <a:latin typeface="Arial Narrow" panose="020B0606020202030204" pitchFamily="34" charset="0"/>
            </a:endParaRPr>
          </a:p>
          <a:p>
            <a:pPr>
              <a:lnSpc>
                <a:spcPct val="150000"/>
              </a:lnSpc>
              <a:tabLst>
                <a:tab pos="78315" algn="l"/>
              </a:tabLst>
            </a:pPr>
            <a:r>
              <a:rPr lang="en-US" sz="2400" dirty="0">
                <a:solidFill>
                  <a:srgbClr val="FFFFFF"/>
                </a:solidFill>
                <a:latin typeface="Arial" panose="020B0604020202020204" pitchFamily="34" charset="0"/>
                <a:cs typeface="Arial" panose="020B0604020202020204" pitchFamily="34" charset="0"/>
              </a:rPr>
              <a:t>Lisa </a:t>
            </a:r>
            <a:r>
              <a:rPr lang="en-US" sz="2400" dirty="0" smtClean="0">
                <a:solidFill>
                  <a:srgbClr val="FFFFFF"/>
                </a:solidFill>
                <a:latin typeface="Arial" panose="020B0604020202020204" pitchFamily="34" charset="0"/>
                <a:cs typeface="Arial" panose="020B0604020202020204" pitchFamily="34" charset="0"/>
              </a:rPr>
              <a:t>Castaneda			Chelsea </a:t>
            </a:r>
            <a:r>
              <a:rPr lang="en-US" sz="2400" dirty="0" err="1" smtClean="0">
                <a:solidFill>
                  <a:srgbClr val="FFFFFF"/>
                </a:solidFill>
                <a:latin typeface="Arial" panose="020B0604020202020204" pitchFamily="34" charset="0"/>
                <a:cs typeface="Arial" panose="020B0604020202020204" pitchFamily="34" charset="0"/>
              </a:rPr>
              <a:t>LeValley</a:t>
            </a:r>
            <a:endParaRPr lang="en-US" sz="2400" dirty="0">
              <a:solidFill>
                <a:srgbClr val="FFFFFF"/>
              </a:solidFill>
              <a:latin typeface="Arial" panose="020B0604020202020204" pitchFamily="34" charset="0"/>
              <a:cs typeface="Arial" panose="020B0604020202020204" pitchFamily="34" charset="0"/>
            </a:endParaRPr>
          </a:p>
          <a:p>
            <a:pPr>
              <a:tabLst>
                <a:tab pos="78315" algn="l"/>
              </a:tabLst>
            </a:pPr>
            <a:r>
              <a:rPr lang="en-US" dirty="0">
                <a:solidFill>
                  <a:srgbClr val="FFFFFF"/>
                </a:solidFill>
                <a:latin typeface="Arial" panose="020B0604020202020204" pitchFamily="34" charset="0"/>
                <a:cs typeface="Arial" panose="020B0604020202020204" pitchFamily="34" charset="0"/>
              </a:rPr>
              <a:t>Co-Founder and CEO of </a:t>
            </a:r>
            <a:r>
              <a:rPr lang="en-US" dirty="0" smtClean="0">
                <a:solidFill>
                  <a:srgbClr val="FFFFFF"/>
                </a:solidFill>
                <a:latin typeface="Arial" panose="020B0604020202020204" pitchFamily="34" charset="0"/>
                <a:cs typeface="Arial" panose="020B0604020202020204" pitchFamily="34" charset="0"/>
              </a:rPr>
              <a:t>foundry10		dramatic arts program development</a:t>
            </a:r>
            <a:endParaRPr lang="en-US" dirty="0">
              <a:solidFill>
                <a:srgbClr val="FFFFFF"/>
              </a:solidFill>
              <a:latin typeface="Arial" panose="020B0604020202020204" pitchFamily="34" charset="0"/>
              <a:cs typeface="Arial" panose="020B0604020202020204" pitchFamily="34" charset="0"/>
            </a:endParaRPr>
          </a:p>
          <a:p>
            <a:pPr>
              <a:tabLst>
                <a:tab pos="78315" algn="l"/>
              </a:tabLst>
            </a:pPr>
            <a:r>
              <a:rPr lang="en-US" dirty="0">
                <a:solidFill>
                  <a:srgbClr val="FFFFFF"/>
                </a:solidFill>
                <a:latin typeface="Arial" panose="020B0604020202020204" pitchFamily="34" charset="0"/>
                <a:cs typeface="Arial" panose="020B0604020202020204" pitchFamily="34" charset="0"/>
              </a:rPr>
              <a:t>Seattle, </a:t>
            </a:r>
            <a:r>
              <a:rPr lang="en-US" dirty="0" smtClean="0">
                <a:solidFill>
                  <a:srgbClr val="FFFFFF"/>
                </a:solidFill>
                <a:latin typeface="Arial" panose="020B0604020202020204" pitchFamily="34" charset="0"/>
                <a:cs typeface="Arial" panose="020B0604020202020204" pitchFamily="34" charset="0"/>
              </a:rPr>
              <a:t>WA				Seattle, WA</a:t>
            </a:r>
            <a:endParaRPr lang="en-US" dirty="0">
              <a:solidFill>
                <a:srgbClr val="FFFFFF"/>
              </a:solidFill>
              <a:latin typeface="Arial" panose="020B0604020202020204" pitchFamily="34" charset="0"/>
              <a:cs typeface="Arial" panose="020B0604020202020204" pitchFamily="34" charset="0"/>
            </a:endParaRPr>
          </a:p>
          <a:p>
            <a:pPr>
              <a:tabLst>
                <a:tab pos="78315" algn="l"/>
              </a:tabLst>
            </a:pPr>
            <a:r>
              <a:rPr lang="en-US" dirty="0" smtClean="0">
                <a:solidFill>
                  <a:srgbClr val="FFFFFF"/>
                </a:solidFill>
                <a:latin typeface="Arial" panose="020B0604020202020204" pitchFamily="34" charset="0"/>
                <a:cs typeface="Arial" panose="020B0604020202020204" pitchFamily="34" charset="0"/>
              </a:rPr>
              <a:t>lisa@foundry10.org			Chelsea@foundry10.org</a:t>
            </a:r>
            <a:endParaRPr lang="en-US" dirty="0">
              <a:solidFill>
                <a:srgbClr val="FFFFFF"/>
              </a:solidFill>
              <a:latin typeface="Arial" panose="020B0604020202020204" pitchFamily="34" charset="0"/>
              <a:cs typeface="Arial" panose="020B0604020202020204" pitchFamily="34" charset="0"/>
            </a:endParaRPr>
          </a:p>
          <a:p>
            <a:pPr>
              <a:tabLst>
                <a:tab pos="78315" algn="l"/>
              </a:tabLst>
            </a:pPr>
            <a:endParaRPr lang="en-US" dirty="0">
              <a:solidFill>
                <a:srgbClr val="FFFFFF"/>
              </a:solidFill>
              <a:latin typeface="Arial" panose="020B0604020202020204" pitchFamily="34" charset="0"/>
              <a:cs typeface="Arial" panose="020B0604020202020204" pitchFamily="34" charset="0"/>
            </a:endParaRPr>
          </a:p>
          <a:p>
            <a:endParaRPr lang="en-US" dirty="0">
              <a:solidFill>
                <a:srgbClr val="D14E1D"/>
              </a:solidFill>
              <a:latin typeface="Arial Narrow" panose="020B0606020202030204" pitchFamily="34" charset="0"/>
            </a:endParaRPr>
          </a:p>
        </p:txBody>
      </p:sp>
    </p:spTree>
    <p:extLst>
      <p:ext uri="{BB962C8B-B14F-4D97-AF65-F5344CB8AC3E}">
        <p14:creationId xmlns:p14="http://schemas.microsoft.com/office/powerpoint/2010/main" val="41183937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3697" y="429804"/>
            <a:ext cx="10515600" cy="1325563"/>
          </a:xfrm>
        </p:spPr>
        <p:txBody>
          <a:bodyPr>
            <a:normAutofit/>
          </a:bodyPr>
          <a:lstStyle/>
          <a:p>
            <a:r>
              <a:rPr lang="en-US" dirty="0">
                <a:solidFill>
                  <a:srgbClr val="D14E1D"/>
                </a:solidFill>
              </a:rPr>
              <a:t/>
            </a:r>
            <a:br>
              <a:rPr lang="en-US" dirty="0">
                <a:solidFill>
                  <a:srgbClr val="D14E1D"/>
                </a:solidFill>
              </a:rPr>
            </a:br>
            <a:endParaRPr lang="en-US" dirty="0"/>
          </a:p>
        </p:txBody>
      </p:sp>
      <p:sp>
        <p:nvSpPr>
          <p:cNvPr id="3" name="Content Placeholder 2"/>
          <p:cNvSpPr>
            <a:spLocks noGrp="1"/>
          </p:cNvSpPr>
          <p:nvPr>
            <p:ph idx="1"/>
          </p:nvPr>
        </p:nvSpPr>
        <p:spPr>
          <a:xfrm>
            <a:off x="1175657" y="717823"/>
            <a:ext cx="9222377" cy="4886144"/>
          </a:xfrm>
        </p:spPr>
        <p:txBody>
          <a:bodyPr>
            <a:normAutofit fontScale="25000" lnSpcReduction="20000"/>
          </a:bodyPr>
          <a:lstStyle/>
          <a:p>
            <a:pPr marL="0" lvl="0" indent="0" algn="ctr">
              <a:buNone/>
            </a:pPr>
            <a:endParaRPr lang="en-US" dirty="0" smtClean="0">
              <a:solidFill>
                <a:srgbClr val="D14E1D"/>
              </a:solidFill>
            </a:endParaRPr>
          </a:p>
          <a:p>
            <a:pPr marL="0" lvl="0" indent="0" algn="ctr">
              <a:lnSpc>
                <a:spcPct val="170000"/>
              </a:lnSpc>
              <a:spcAft>
                <a:spcPts val="1200"/>
              </a:spcAft>
              <a:buNone/>
            </a:pPr>
            <a:endParaRPr lang="en-US" dirty="0" smtClean="0">
              <a:solidFill>
                <a:srgbClr val="D14E1D"/>
              </a:solidFill>
            </a:endParaRPr>
          </a:p>
          <a:p>
            <a:pPr marL="0" lvl="0" indent="0" algn="ctr">
              <a:lnSpc>
                <a:spcPct val="170000"/>
              </a:lnSpc>
              <a:spcAft>
                <a:spcPts val="1200"/>
              </a:spcAft>
              <a:buNone/>
            </a:pPr>
            <a:r>
              <a:rPr lang="en-US" sz="11200" dirty="0" smtClean="0">
                <a:solidFill>
                  <a:schemeClr val="accent1">
                    <a:lumMod val="50000"/>
                  </a:schemeClr>
                </a:solidFill>
              </a:rPr>
              <a:t>“Preschool curricula that emphasize active engagement with children, promote positive interaction between classmates and with the teacher(s), and are motivating and challenging for children, are more likely to be successful in closing the achievement gap.” </a:t>
            </a:r>
          </a:p>
          <a:p>
            <a:pPr marL="0" lvl="0" indent="0" algn="ctr">
              <a:lnSpc>
                <a:spcPct val="170000"/>
              </a:lnSpc>
              <a:spcAft>
                <a:spcPts val="1200"/>
              </a:spcAft>
              <a:buNone/>
            </a:pPr>
            <a:r>
              <a:rPr lang="en-US" sz="11200" dirty="0" smtClean="0">
                <a:solidFill>
                  <a:schemeClr val="accent1">
                    <a:lumMod val="50000"/>
                  </a:schemeClr>
                </a:solidFill>
              </a:rPr>
              <a:t>(Klein &amp; </a:t>
            </a:r>
            <a:r>
              <a:rPr lang="en-US" sz="11200" dirty="0" err="1" smtClean="0">
                <a:solidFill>
                  <a:schemeClr val="accent1">
                    <a:lumMod val="50000"/>
                  </a:schemeClr>
                </a:solidFill>
              </a:rPr>
              <a:t>Knitzer</a:t>
            </a:r>
            <a:r>
              <a:rPr lang="en-US" sz="11200" dirty="0" smtClean="0">
                <a:solidFill>
                  <a:schemeClr val="accent1">
                    <a:lumMod val="50000"/>
                  </a:schemeClr>
                </a:solidFill>
              </a:rPr>
              <a:t>, 2007)</a:t>
            </a:r>
          </a:p>
        </p:txBody>
      </p:sp>
    </p:spTree>
    <p:extLst>
      <p:ext uri="{BB962C8B-B14F-4D97-AF65-F5344CB8AC3E}">
        <p14:creationId xmlns:p14="http://schemas.microsoft.com/office/powerpoint/2010/main" val="1363494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5977217" y="3244334"/>
            <a:ext cx="237566" cy="369332"/>
          </a:xfrm>
          <a:prstGeom prst="rect">
            <a:avLst/>
          </a:prstGeom>
        </p:spPr>
        <p:txBody>
          <a:bodyPr wrap="none">
            <a:spAutoFit/>
          </a:bodyPr>
          <a:lstStyle/>
          <a:p>
            <a:r>
              <a:rPr lang="en-US" dirty="0">
                <a:solidFill>
                  <a:prstClr val="black"/>
                </a:solidFill>
              </a:rPr>
              <a:t> </a:t>
            </a:r>
          </a:p>
        </p:txBody>
      </p:sp>
      <p:pic>
        <p:nvPicPr>
          <p:cNvPr id="5" name="Picture 4"/>
          <p:cNvPicPr>
            <a:picLocks noChangeAspect="1"/>
          </p:cNvPicPr>
          <p:nvPr/>
        </p:nvPicPr>
        <p:blipFill>
          <a:blip r:embed="rId2"/>
          <a:stretch>
            <a:fillRect/>
          </a:stretch>
        </p:blipFill>
        <p:spPr>
          <a:xfrm>
            <a:off x="2" y="4712"/>
            <a:ext cx="12191998" cy="6858000"/>
          </a:xfrm>
          <a:prstGeom prst="rect">
            <a:avLst/>
          </a:prstGeom>
        </p:spPr>
      </p:pic>
      <p:sp>
        <p:nvSpPr>
          <p:cNvPr id="6" name="Rectangle 5"/>
          <p:cNvSpPr/>
          <p:nvPr/>
        </p:nvSpPr>
        <p:spPr>
          <a:xfrm>
            <a:off x="6127532" y="3963556"/>
            <a:ext cx="4494594" cy="830997"/>
          </a:xfrm>
          <a:prstGeom prst="rect">
            <a:avLst/>
          </a:prstGeom>
        </p:spPr>
        <p:txBody>
          <a:bodyPr wrap="square">
            <a:spAutoFit/>
          </a:bodyPr>
          <a:lstStyle/>
          <a:p>
            <a:r>
              <a:rPr lang="en-US" sz="4800" dirty="0" smtClean="0">
                <a:solidFill>
                  <a:prstClr val="white"/>
                </a:solidFill>
              </a:rPr>
              <a:t>Let’s do some!...</a:t>
            </a:r>
            <a:endParaRPr lang="en-US" sz="4800" dirty="0">
              <a:solidFill>
                <a:prstClr val="white"/>
              </a:solidFill>
            </a:endParaRPr>
          </a:p>
        </p:txBody>
      </p:sp>
      <p:sp>
        <p:nvSpPr>
          <p:cNvPr id="7" name="TextBox 6"/>
          <p:cNvSpPr txBox="1"/>
          <p:nvPr/>
        </p:nvSpPr>
        <p:spPr>
          <a:xfrm>
            <a:off x="1262875" y="1565483"/>
            <a:ext cx="7797041" cy="1200329"/>
          </a:xfrm>
          <a:prstGeom prst="rect">
            <a:avLst/>
          </a:prstGeom>
          <a:noFill/>
        </p:spPr>
        <p:txBody>
          <a:bodyPr wrap="square" rtlCol="0">
            <a:spAutoFit/>
          </a:bodyPr>
          <a:lstStyle/>
          <a:p>
            <a:r>
              <a:rPr lang="en-US" sz="7200" dirty="0" smtClean="0">
                <a:solidFill>
                  <a:prstClr val="white"/>
                </a:solidFill>
              </a:rPr>
              <a:t>Creative Movement</a:t>
            </a:r>
            <a:endParaRPr lang="en-US" sz="7200" dirty="0">
              <a:solidFill>
                <a:prstClr val="white"/>
              </a:solidFill>
            </a:endParaRPr>
          </a:p>
        </p:txBody>
      </p:sp>
    </p:spTree>
    <p:extLst>
      <p:ext uri="{BB962C8B-B14F-4D97-AF65-F5344CB8AC3E}">
        <p14:creationId xmlns:p14="http://schemas.microsoft.com/office/powerpoint/2010/main" val="1989900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bg1"/>
                </a:solidFill>
              </a:rPr>
              <a:t>Moving as a group- Activity</a:t>
            </a:r>
            <a:endParaRPr lang="en-US" sz="3200" b="1" dirty="0">
              <a:solidFill>
                <a:schemeClr val="bg1"/>
              </a:solidFill>
            </a:endParaRPr>
          </a:p>
        </p:txBody>
      </p:sp>
      <p:sp>
        <p:nvSpPr>
          <p:cNvPr id="3" name="Content Placeholder 2"/>
          <p:cNvSpPr>
            <a:spLocks noGrp="1"/>
          </p:cNvSpPr>
          <p:nvPr>
            <p:ph idx="1"/>
          </p:nvPr>
        </p:nvSpPr>
        <p:spPr/>
        <p:txBody>
          <a:bodyPr>
            <a:normAutofit/>
          </a:bodyPr>
          <a:lstStyle/>
          <a:p>
            <a:r>
              <a:rPr lang="en-US" sz="3200" dirty="0" smtClean="0">
                <a:solidFill>
                  <a:schemeClr val="bg1"/>
                </a:solidFill>
              </a:rPr>
              <a:t>From Red Light, Green Light to Ann Bogart’s Viewpoints </a:t>
            </a:r>
          </a:p>
          <a:p>
            <a:endParaRPr lang="en-US" dirty="0" smtClean="0">
              <a:solidFill>
                <a:schemeClr val="bg1"/>
              </a:solidFill>
            </a:endParaRPr>
          </a:p>
          <a:p>
            <a:pPr lvl="1"/>
            <a:r>
              <a:rPr lang="en-US" dirty="0" smtClean="0">
                <a:solidFill>
                  <a:schemeClr val="bg1"/>
                </a:solidFill>
              </a:rPr>
              <a:t>Students identify certain colors which get assigned to actions</a:t>
            </a:r>
          </a:p>
          <a:p>
            <a:pPr lvl="1"/>
            <a:r>
              <a:rPr lang="en-US" dirty="0" smtClean="0">
                <a:solidFill>
                  <a:schemeClr val="bg1"/>
                </a:solidFill>
              </a:rPr>
              <a:t>Students move around the room at 90 degree angles as if on a grid</a:t>
            </a:r>
          </a:p>
          <a:p>
            <a:pPr lvl="1"/>
            <a:r>
              <a:rPr lang="en-US" dirty="0" smtClean="0">
                <a:solidFill>
                  <a:schemeClr val="bg1"/>
                </a:solidFill>
              </a:rPr>
              <a:t>When prompted students vary their movement using tempo, duration, shape, and repetition</a:t>
            </a:r>
          </a:p>
          <a:p>
            <a:pPr lvl="1"/>
            <a:r>
              <a:rPr lang="en-US" dirty="0" smtClean="0">
                <a:solidFill>
                  <a:schemeClr val="bg1"/>
                </a:solidFill>
              </a:rPr>
              <a:t>Flocking- students move as an ensemble, copying each other without a leader</a:t>
            </a:r>
          </a:p>
        </p:txBody>
      </p:sp>
    </p:spTree>
    <p:extLst>
      <p:ext uri="{BB962C8B-B14F-4D97-AF65-F5344CB8AC3E}">
        <p14:creationId xmlns:p14="http://schemas.microsoft.com/office/powerpoint/2010/main" val="3036225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bg1"/>
                </a:solidFill>
              </a:rPr>
              <a:t>Movement to generate character- Activity</a:t>
            </a:r>
            <a:endParaRPr lang="en-US" sz="3200" b="1" dirty="0"/>
          </a:p>
        </p:txBody>
      </p:sp>
      <p:sp>
        <p:nvSpPr>
          <p:cNvPr id="3" name="Content Placeholder 2"/>
          <p:cNvSpPr>
            <a:spLocks noGrp="1"/>
          </p:cNvSpPr>
          <p:nvPr>
            <p:ph idx="1"/>
          </p:nvPr>
        </p:nvSpPr>
        <p:spPr/>
        <p:txBody>
          <a:bodyPr/>
          <a:lstStyle/>
          <a:p>
            <a:r>
              <a:rPr lang="en-US" dirty="0">
                <a:solidFill>
                  <a:schemeClr val="bg1"/>
                </a:solidFill>
              </a:rPr>
              <a:t>Character Creation using gestures/movement </a:t>
            </a:r>
            <a:r>
              <a:rPr lang="en-US" dirty="0" smtClean="0">
                <a:solidFill>
                  <a:schemeClr val="bg1"/>
                </a:solidFill>
              </a:rPr>
              <a:t>phrases</a:t>
            </a:r>
          </a:p>
          <a:p>
            <a:endParaRPr lang="en-US" dirty="0">
              <a:solidFill>
                <a:schemeClr val="bg1"/>
              </a:solidFill>
            </a:endParaRPr>
          </a:p>
          <a:p>
            <a:pPr lvl="1"/>
            <a:r>
              <a:rPr lang="en-US" dirty="0">
                <a:solidFill>
                  <a:schemeClr val="bg1"/>
                </a:solidFill>
              </a:rPr>
              <a:t>Students are instructed to choose a series of three gestures they can repeat</a:t>
            </a:r>
          </a:p>
          <a:p>
            <a:pPr lvl="1"/>
            <a:r>
              <a:rPr lang="en-US" dirty="0">
                <a:solidFill>
                  <a:schemeClr val="bg1"/>
                </a:solidFill>
              </a:rPr>
              <a:t>Students perform those gestures for the group</a:t>
            </a:r>
          </a:p>
          <a:p>
            <a:pPr lvl="1"/>
            <a:r>
              <a:rPr lang="en-US" dirty="0">
                <a:solidFill>
                  <a:schemeClr val="bg1"/>
                </a:solidFill>
              </a:rPr>
              <a:t>Students walk around using those gestures adapted for movement</a:t>
            </a:r>
          </a:p>
          <a:p>
            <a:pPr lvl="1"/>
            <a:r>
              <a:rPr lang="en-US" dirty="0">
                <a:solidFill>
                  <a:schemeClr val="bg1"/>
                </a:solidFill>
              </a:rPr>
              <a:t>Students create a character name and fact based on the emotional connection to the movement.</a:t>
            </a:r>
          </a:p>
          <a:p>
            <a:endParaRPr lang="en-US" dirty="0"/>
          </a:p>
        </p:txBody>
      </p:sp>
    </p:spTree>
    <p:extLst>
      <p:ext uri="{BB962C8B-B14F-4D97-AF65-F5344CB8AC3E}">
        <p14:creationId xmlns:p14="http://schemas.microsoft.com/office/powerpoint/2010/main" val="3531617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dirty="0" smtClean="0">
                <a:solidFill>
                  <a:schemeClr val="accent1">
                    <a:lumMod val="50000"/>
                  </a:schemeClr>
                </a:solidFill>
              </a:rPr>
              <a:t>Research and Movement</a:t>
            </a:r>
            <a:endParaRPr lang="en-US" b="1" dirty="0">
              <a:solidFill>
                <a:schemeClr val="accent1">
                  <a:lumMod val="50000"/>
                </a:schemeClr>
              </a:solidFill>
            </a:endParaRPr>
          </a:p>
        </p:txBody>
      </p:sp>
      <p:sp>
        <p:nvSpPr>
          <p:cNvPr id="3" name="Content Placeholder 2"/>
          <p:cNvSpPr>
            <a:spLocks noGrp="1"/>
          </p:cNvSpPr>
          <p:nvPr>
            <p:ph idx="1"/>
          </p:nvPr>
        </p:nvSpPr>
        <p:spPr>
          <a:xfrm>
            <a:off x="1565084" y="1678700"/>
            <a:ext cx="9229997" cy="4351338"/>
          </a:xfrm>
        </p:spPr>
        <p:txBody>
          <a:bodyPr>
            <a:normAutofit/>
          </a:bodyPr>
          <a:lstStyle/>
          <a:p>
            <a:pPr marL="0" indent="0" algn="ctr">
              <a:buNone/>
            </a:pPr>
            <a:r>
              <a:rPr lang="en-US" dirty="0" smtClean="0">
                <a:solidFill>
                  <a:schemeClr val="accent1">
                    <a:lumMod val="50000"/>
                  </a:schemeClr>
                </a:solidFill>
              </a:rPr>
              <a:t>Research </a:t>
            </a:r>
            <a:r>
              <a:rPr lang="en-US" dirty="0">
                <a:solidFill>
                  <a:schemeClr val="accent1">
                    <a:lumMod val="50000"/>
                  </a:schemeClr>
                </a:solidFill>
              </a:rPr>
              <a:t>shows that mental life builds hierarchically on earlier developing abilities. The inference then </a:t>
            </a:r>
            <a:r>
              <a:rPr lang="en-US" dirty="0" smtClean="0">
                <a:solidFill>
                  <a:schemeClr val="accent1">
                    <a:lumMod val="50000"/>
                  </a:schemeClr>
                </a:solidFill>
              </a:rPr>
              <a:t>is </a:t>
            </a:r>
            <a:r>
              <a:rPr lang="en-US" dirty="0">
                <a:solidFill>
                  <a:schemeClr val="accent1">
                    <a:lumMod val="50000"/>
                  </a:schemeClr>
                </a:solidFill>
              </a:rPr>
              <a:t>that connecting the body with the mind leads to increased mental productivity</a:t>
            </a:r>
            <a:r>
              <a:rPr lang="en-US" dirty="0" smtClean="0">
                <a:solidFill>
                  <a:schemeClr val="accent1">
                    <a:lumMod val="50000"/>
                  </a:schemeClr>
                </a:solidFill>
              </a:rPr>
              <a:t>. (Bornstein, 2013)</a:t>
            </a:r>
          </a:p>
          <a:p>
            <a:pPr marL="0" indent="0">
              <a:buNone/>
            </a:pPr>
            <a:endParaRPr lang="en-US" dirty="0" smtClean="0">
              <a:solidFill>
                <a:srgbClr val="D14E1D"/>
              </a:solidFill>
            </a:endParaRPr>
          </a:p>
          <a:p>
            <a:pPr marL="0" indent="0" algn="ctr">
              <a:buNone/>
            </a:pPr>
            <a:r>
              <a:rPr lang="en-US" dirty="0" smtClean="0">
                <a:solidFill>
                  <a:schemeClr val="accent1">
                    <a:lumMod val="50000"/>
                  </a:schemeClr>
                </a:solidFill>
              </a:rPr>
              <a:t>“When there is a match between the abstract idea and our actions, performance (in language comprehension) improves. Exchanging ideas is seen as an extension of exchanging objects and therefore is linked to many of the same motor and perceptual processes.” (</a:t>
            </a:r>
            <a:r>
              <a:rPr lang="en-US" dirty="0" err="1" smtClean="0">
                <a:solidFill>
                  <a:schemeClr val="accent1">
                    <a:lumMod val="50000"/>
                  </a:schemeClr>
                </a:solidFill>
              </a:rPr>
              <a:t>Beilock</a:t>
            </a:r>
            <a:r>
              <a:rPr lang="en-US" dirty="0" smtClean="0">
                <a:solidFill>
                  <a:schemeClr val="accent1">
                    <a:lumMod val="50000"/>
                  </a:schemeClr>
                </a:solidFill>
              </a:rPr>
              <a:t>, pp 120) </a:t>
            </a:r>
          </a:p>
        </p:txBody>
      </p:sp>
    </p:spTree>
    <p:extLst>
      <p:ext uri="{BB962C8B-B14F-4D97-AF65-F5344CB8AC3E}">
        <p14:creationId xmlns:p14="http://schemas.microsoft.com/office/powerpoint/2010/main" val="3671875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dirty="0" smtClean="0">
                <a:solidFill>
                  <a:schemeClr val="accent1">
                    <a:lumMod val="50000"/>
                  </a:schemeClr>
                </a:solidFill>
              </a:rPr>
              <a:t>Research and Movement…continued.</a:t>
            </a:r>
            <a:endParaRPr lang="en-US" b="1" dirty="0">
              <a:solidFill>
                <a:schemeClr val="accent1">
                  <a:lumMod val="50000"/>
                </a:schemeClr>
              </a:solidFill>
            </a:endParaRPr>
          </a:p>
        </p:txBody>
      </p:sp>
      <p:sp>
        <p:nvSpPr>
          <p:cNvPr id="3" name="Content Placeholder 2"/>
          <p:cNvSpPr>
            <a:spLocks noGrp="1"/>
          </p:cNvSpPr>
          <p:nvPr>
            <p:ph idx="1"/>
          </p:nvPr>
        </p:nvSpPr>
        <p:spPr>
          <a:xfrm>
            <a:off x="1628147" y="1983500"/>
            <a:ext cx="9229997" cy="4351338"/>
          </a:xfrm>
        </p:spPr>
        <p:txBody>
          <a:bodyPr>
            <a:normAutofit/>
          </a:bodyPr>
          <a:lstStyle/>
          <a:p>
            <a:pPr marL="0" indent="0" algn="ctr">
              <a:buNone/>
            </a:pPr>
            <a:r>
              <a:rPr lang="en-US" dirty="0">
                <a:solidFill>
                  <a:schemeClr val="accent1">
                    <a:lumMod val="50000"/>
                  </a:schemeClr>
                </a:solidFill>
              </a:rPr>
              <a:t>“Even though reading seems to be an activity entirely confined to the brain, it also involves the body. And since printing practice helps jump-start areas of the brain needed for letter identification, it is not hard to imagine all sorts of other ways in which motor experience can change the brain. In short, we learn by doing</a:t>
            </a:r>
            <a:r>
              <a:rPr lang="en-US" dirty="0" smtClean="0">
                <a:solidFill>
                  <a:schemeClr val="accent1">
                    <a:lumMod val="50000"/>
                  </a:schemeClr>
                </a:solidFill>
              </a:rPr>
              <a:t>.”</a:t>
            </a:r>
          </a:p>
          <a:p>
            <a:pPr marL="0" indent="0" algn="ctr">
              <a:buNone/>
            </a:pPr>
            <a:endParaRPr lang="en-US" dirty="0">
              <a:solidFill>
                <a:schemeClr val="accent1">
                  <a:lumMod val="50000"/>
                </a:schemeClr>
              </a:solidFill>
            </a:endParaRPr>
          </a:p>
          <a:p>
            <a:pPr marL="0" indent="0" algn="ctr">
              <a:buNone/>
            </a:pPr>
            <a:r>
              <a:rPr lang="en-US" dirty="0" smtClean="0">
                <a:solidFill>
                  <a:schemeClr val="accent1">
                    <a:lumMod val="50000"/>
                  </a:schemeClr>
                </a:solidFill>
              </a:rPr>
              <a:t> </a:t>
            </a:r>
            <a:r>
              <a:rPr lang="en-US" dirty="0">
                <a:solidFill>
                  <a:schemeClr val="accent1">
                    <a:lumMod val="50000"/>
                  </a:schemeClr>
                </a:solidFill>
              </a:rPr>
              <a:t>(</a:t>
            </a:r>
            <a:r>
              <a:rPr lang="en-US" dirty="0" err="1">
                <a:solidFill>
                  <a:schemeClr val="accent1">
                    <a:lumMod val="50000"/>
                  </a:schemeClr>
                </a:solidFill>
              </a:rPr>
              <a:t>Beilock</a:t>
            </a:r>
            <a:r>
              <a:rPr lang="en-US" dirty="0">
                <a:solidFill>
                  <a:schemeClr val="accent1">
                    <a:lumMod val="50000"/>
                  </a:schemeClr>
                </a:solidFill>
              </a:rPr>
              <a:t>, How the Body Knows Its Mind, p 39)</a:t>
            </a:r>
          </a:p>
          <a:p>
            <a:pPr marL="0" indent="0" algn="ctr">
              <a:buNone/>
            </a:pPr>
            <a:endParaRPr lang="en-US" dirty="0" smtClean="0">
              <a:solidFill>
                <a:schemeClr val="accent1">
                  <a:lumMod val="50000"/>
                </a:schemeClr>
              </a:solidFill>
            </a:endParaRPr>
          </a:p>
        </p:txBody>
      </p:sp>
    </p:spTree>
    <p:extLst>
      <p:ext uri="{BB962C8B-B14F-4D97-AF65-F5344CB8AC3E}">
        <p14:creationId xmlns:p14="http://schemas.microsoft.com/office/powerpoint/2010/main" val="38646942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5977217" y="3244334"/>
            <a:ext cx="237566" cy="369332"/>
          </a:xfrm>
          <a:prstGeom prst="rect">
            <a:avLst/>
          </a:prstGeom>
        </p:spPr>
        <p:txBody>
          <a:bodyPr wrap="none">
            <a:spAutoFit/>
          </a:bodyPr>
          <a:lstStyle/>
          <a:p>
            <a:r>
              <a:rPr lang="en-US" dirty="0">
                <a:solidFill>
                  <a:prstClr val="black"/>
                </a:solidFill>
              </a:rPr>
              <a:t> </a:t>
            </a:r>
          </a:p>
        </p:txBody>
      </p:sp>
      <p:pic>
        <p:nvPicPr>
          <p:cNvPr id="5" name="Picture 4"/>
          <p:cNvPicPr>
            <a:picLocks noChangeAspect="1"/>
          </p:cNvPicPr>
          <p:nvPr/>
        </p:nvPicPr>
        <p:blipFill>
          <a:blip r:embed="rId2"/>
          <a:stretch>
            <a:fillRect/>
          </a:stretch>
        </p:blipFill>
        <p:spPr>
          <a:xfrm>
            <a:off x="2" y="4712"/>
            <a:ext cx="12191998" cy="6858000"/>
          </a:xfrm>
          <a:prstGeom prst="rect">
            <a:avLst/>
          </a:prstGeom>
        </p:spPr>
      </p:pic>
      <p:sp>
        <p:nvSpPr>
          <p:cNvPr id="6" name="Rectangle 5"/>
          <p:cNvSpPr/>
          <p:nvPr/>
        </p:nvSpPr>
        <p:spPr>
          <a:xfrm>
            <a:off x="6127532" y="3963556"/>
            <a:ext cx="4494594" cy="830997"/>
          </a:xfrm>
          <a:prstGeom prst="rect">
            <a:avLst/>
          </a:prstGeom>
        </p:spPr>
        <p:txBody>
          <a:bodyPr wrap="square">
            <a:spAutoFit/>
          </a:bodyPr>
          <a:lstStyle/>
          <a:p>
            <a:r>
              <a:rPr lang="en-US" sz="4800" dirty="0" smtClean="0">
                <a:solidFill>
                  <a:prstClr val="white"/>
                </a:solidFill>
              </a:rPr>
              <a:t>Let’s explore…</a:t>
            </a:r>
            <a:endParaRPr lang="en-US" sz="4800" dirty="0">
              <a:solidFill>
                <a:prstClr val="white"/>
              </a:solidFill>
            </a:endParaRPr>
          </a:p>
        </p:txBody>
      </p:sp>
      <p:sp>
        <p:nvSpPr>
          <p:cNvPr id="7" name="TextBox 6"/>
          <p:cNvSpPr txBox="1"/>
          <p:nvPr/>
        </p:nvSpPr>
        <p:spPr>
          <a:xfrm>
            <a:off x="1262875" y="1565483"/>
            <a:ext cx="9121346" cy="1200329"/>
          </a:xfrm>
          <a:prstGeom prst="rect">
            <a:avLst/>
          </a:prstGeom>
          <a:noFill/>
        </p:spPr>
        <p:txBody>
          <a:bodyPr wrap="square" rtlCol="0">
            <a:spAutoFit/>
          </a:bodyPr>
          <a:lstStyle/>
          <a:p>
            <a:r>
              <a:rPr lang="en-US" sz="7200" dirty="0" smtClean="0">
                <a:solidFill>
                  <a:prstClr val="white"/>
                </a:solidFill>
              </a:rPr>
              <a:t>Drama Within Subjects</a:t>
            </a:r>
            <a:endParaRPr lang="en-US" sz="7200" dirty="0">
              <a:solidFill>
                <a:prstClr val="white"/>
              </a:solidFill>
            </a:endParaRPr>
          </a:p>
        </p:txBody>
      </p:sp>
    </p:spTree>
    <p:extLst>
      <p:ext uri="{BB962C8B-B14F-4D97-AF65-F5344CB8AC3E}">
        <p14:creationId xmlns:p14="http://schemas.microsoft.com/office/powerpoint/2010/main" val="3187535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252" y="639445"/>
            <a:ext cx="10515600" cy="1460500"/>
          </a:xfrm>
        </p:spPr>
        <p:txBody>
          <a:bodyPr/>
          <a:lstStyle/>
          <a:p>
            <a:r>
              <a:rPr lang="en-US" b="1" dirty="0" smtClean="0">
                <a:solidFill>
                  <a:srgbClr val="D14E1D"/>
                </a:solidFill>
              </a:rPr>
              <a:t>Drama Within Subject Areas</a:t>
            </a:r>
            <a:endParaRPr lang="en-US" b="1" dirty="0">
              <a:solidFill>
                <a:schemeClr val="accent2"/>
              </a:solidFill>
            </a:endParaRPr>
          </a:p>
        </p:txBody>
      </p:sp>
      <p:sp>
        <p:nvSpPr>
          <p:cNvPr id="3" name="Content Placeholder 2"/>
          <p:cNvSpPr>
            <a:spLocks noGrp="1"/>
          </p:cNvSpPr>
          <p:nvPr>
            <p:ph idx="1"/>
          </p:nvPr>
        </p:nvSpPr>
        <p:spPr>
          <a:xfrm>
            <a:off x="984144" y="1776248"/>
            <a:ext cx="9413815" cy="1912881"/>
          </a:xfrm>
        </p:spPr>
        <p:txBody>
          <a:bodyPr>
            <a:normAutofit/>
          </a:bodyPr>
          <a:lstStyle/>
          <a:p>
            <a:r>
              <a:rPr lang="en-US" dirty="0" smtClean="0">
                <a:solidFill>
                  <a:srgbClr val="D14E1D"/>
                </a:solidFill>
              </a:rPr>
              <a:t>Ideas for integrating drama into the traditional classroom through specific subjects such as Math, Science, Reading, Social Studies, etc. </a:t>
            </a:r>
          </a:p>
        </p:txBody>
      </p:sp>
    </p:spTree>
    <p:extLst>
      <p:ext uri="{BB962C8B-B14F-4D97-AF65-F5344CB8AC3E}">
        <p14:creationId xmlns:p14="http://schemas.microsoft.com/office/powerpoint/2010/main" val="32892313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bg1"/>
                </a:solidFill>
              </a:rPr>
              <a:t>Tableaux- Activity</a:t>
            </a:r>
            <a:endParaRPr lang="en-US" sz="3200" b="1" dirty="0">
              <a:solidFill>
                <a:schemeClr val="bg1"/>
              </a:solidFill>
            </a:endParaRPr>
          </a:p>
        </p:txBody>
      </p:sp>
      <p:sp>
        <p:nvSpPr>
          <p:cNvPr id="3" name="Content Placeholder 2"/>
          <p:cNvSpPr>
            <a:spLocks noGrp="1"/>
          </p:cNvSpPr>
          <p:nvPr>
            <p:ph idx="1"/>
          </p:nvPr>
        </p:nvSpPr>
        <p:spPr/>
        <p:txBody>
          <a:bodyPr>
            <a:normAutofit/>
          </a:bodyPr>
          <a:lstStyle/>
          <a:p>
            <a:r>
              <a:rPr lang="en-US" dirty="0">
                <a:solidFill>
                  <a:schemeClr val="bg1"/>
                </a:solidFill>
              </a:rPr>
              <a:t>Students work </a:t>
            </a:r>
            <a:r>
              <a:rPr lang="en-US" dirty="0" smtClean="0">
                <a:solidFill>
                  <a:schemeClr val="bg1"/>
                </a:solidFill>
              </a:rPr>
              <a:t>solo simultaneously, </a:t>
            </a:r>
            <a:r>
              <a:rPr lang="en-US" dirty="0">
                <a:solidFill>
                  <a:schemeClr val="bg1"/>
                </a:solidFill>
              </a:rPr>
              <a:t>then in pairs, then in small </a:t>
            </a:r>
            <a:r>
              <a:rPr lang="en-US" dirty="0" smtClean="0">
                <a:solidFill>
                  <a:schemeClr val="bg1"/>
                </a:solidFill>
              </a:rPr>
              <a:t>groups to form still-life pictures depicting class material.</a:t>
            </a:r>
          </a:p>
          <a:p>
            <a:r>
              <a:rPr lang="en-US" dirty="0" smtClean="0">
                <a:solidFill>
                  <a:schemeClr val="bg1"/>
                </a:solidFill>
              </a:rPr>
              <a:t>Starting with </a:t>
            </a:r>
            <a:r>
              <a:rPr lang="en-US" dirty="0">
                <a:solidFill>
                  <a:schemeClr val="bg1"/>
                </a:solidFill>
              </a:rPr>
              <a:t>to create shapes, letters, settings, or abstract ideas, related to class curriculum.</a:t>
            </a:r>
          </a:p>
          <a:p>
            <a:r>
              <a:rPr lang="en-US" dirty="0" smtClean="0">
                <a:solidFill>
                  <a:schemeClr val="bg1"/>
                </a:solidFill>
              </a:rPr>
              <a:t>Examples:</a:t>
            </a:r>
            <a:endParaRPr lang="en-US" dirty="0">
              <a:solidFill>
                <a:schemeClr val="bg1"/>
              </a:solidFill>
            </a:endParaRPr>
          </a:p>
          <a:p>
            <a:pPr lvl="1"/>
            <a:r>
              <a:rPr lang="en-US" dirty="0" smtClean="0">
                <a:solidFill>
                  <a:schemeClr val="bg1"/>
                </a:solidFill>
              </a:rPr>
              <a:t>Science: Water cycle and cell division</a:t>
            </a:r>
          </a:p>
          <a:p>
            <a:pPr lvl="1"/>
            <a:r>
              <a:rPr lang="en-US" dirty="0" smtClean="0">
                <a:solidFill>
                  <a:schemeClr val="bg1"/>
                </a:solidFill>
              </a:rPr>
              <a:t>History: Timeline sequence of historical events </a:t>
            </a:r>
          </a:p>
          <a:p>
            <a:pPr lvl="1"/>
            <a:r>
              <a:rPr lang="en-US" dirty="0" smtClean="0">
                <a:solidFill>
                  <a:schemeClr val="bg1"/>
                </a:solidFill>
              </a:rPr>
              <a:t>Reading: Settings from stories</a:t>
            </a:r>
          </a:p>
          <a:p>
            <a:pPr lvl="1"/>
            <a:r>
              <a:rPr lang="en-US" dirty="0" smtClean="0">
                <a:solidFill>
                  <a:schemeClr val="bg1"/>
                </a:solidFill>
              </a:rPr>
              <a:t>Math: Number sentences</a:t>
            </a:r>
            <a:endParaRPr lang="en-US" dirty="0">
              <a:solidFill>
                <a:schemeClr val="bg1"/>
              </a:solidFill>
            </a:endParaRPr>
          </a:p>
        </p:txBody>
      </p:sp>
    </p:spTree>
    <p:extLst>
      <p:ext uri="{BB962C8B-B14F-4D97-AF65-F5344CB8AC3E}">
        <p14:creationId xmlns:p14="http://schemas.microsoft.com/office/powerpoint/2010/main" val="3927767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chemeClr val="bg1"/>
                </a:solidFill>
              </a:rPr>
              <a:t>Four Corners- Activity</a:t>
            </a:r>
            <a:endParaRPr lang="en-US" sz="4800" b="1"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There are four corners of the room designated differently depending on the theme or class. </a:t>
            </a:r>
          </a:p>
          <a:p>
            <a:pPr lvl="1"/>
            <a:r>
              <a:rPr lang="en-US" dirty="0" smtClean="0">
                <a:solidFill>
                  <a:schemeClr val="bg1"/>
                </a:solidFill>
              </a:rPr>
              <a:t>Examples:</a:t>
            </a:r>
          </a:p>
          <a:p>
            <a:pPr lvl="2"/>
            <a:r>
              <a:rPr lang="en-US" dirty="0" smtClean="0">
                <a:solidFill>
                  <a:schemeClr val="bg1"/>
                </a:solidFill>
              </a:rPr>
              <a:t>Periods of history represented in each corner</a:t>
            </a:r>
          </a:p>
          <a:p>
            <a:pPr lvl="2"/>
            <a:r>
              <a:rPr lang="en-US" dirty="0" smtClean="0">
                <a:solidFill>
                  <a:schemeClr val="bg1"/>
                </a:solidFill>
              </a:rPr>
              <a:t>Math shapes</a:t>
            </a:r>
          </a:p>
          <a:p>
            <a:pPr lvl="2"/>
            <a:r>
              <a:rPr lang="en-US" dirty="0" smtClean="0">
                <a:solidFill>
                  <a:schemeClr val="bg1"/>
                </a:solidFill>
              </a:rPr>
              <a:t>Emotions</a:t>
            </a:r>
          </a:p>
          <a:p>
            <a:pPr lvl="2"/>
            <a:r>
              <a:rPr lang="en-US" dirty="0" smtClean="0">
                <a:solidFill>
                  <a:schemeClr val="bg1"/>
                </a:solidFill>
              </a:rPr>
              <a:t>Colors</a:t>
            </a:r>
          </a:p>
          <a:p>
            <a:pPr lvl="2"/>
            <a:r>
              <a:rPr lang="en-US" dirty="0" smtClean="0">
                <a:solidFill>
                  <a:schemeClr val="bg1"/>
                </a:solidFill>
              </a:rPr>
              <a:t>Animal kingdoms</a:t>
            </a:r>
            <a:endParaRPr lang="en-US" dirty="0">
              <a:solidFill>
                <a:schemeClr val="bg1"/>
              </a:solidFill>
            </a:endParaRPr>
          </a:p>
          <a:p>
            <a:r>
              <a:rPr lang="en-US" dirty="0" smtClean="0">
                <a:solidFill>
                  <a:schemeClr val="bg1"/>
                </a:solidFill>
              </a:rPr>
              <a:t>Students sneak into a corner of their choice. </a:t>
            </a:r>
            <a:r>
              <a:rPr lang="en-US" dirty="0">
                <a:solidFill>
                  <a:schemeClr val="bg1"/>
                </a:solidFill>
              </a:rPr>
              <a:t>T</a:t>
            </a:r>
            <a:r>
              <a:rPr lang="en-US" dirty="0" smtClean="0">
                <a:solidFill>
                  <a:schemeClr val="bg1"/>
                </a:solidFill>
              </a:rPr>
              <a:t>he student in center guesses which corner has most students in it without looking.</a:t>
            </a:r>
          </a:p>
        </p:txBody>
      </p:sp>
    </p:spTree>
    <p:extLst>
      <p:ext uri="{BB962C8B-B14F-4D97-AF65-F5344CB8AC3E}">
        <p14:creationId xmlns:p14="http://schemas.microsoft.com/office/powerpoint/2010/main" val="1359220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1458012" y="1304326"/>
            <a:ext cx="10668000" cy="4419600"/>
          </a:xfrm>
          <a:prstGeom prst="rect">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rgbClr val="D14E1D"/>
              </a:solidFill>
              <a:latin typeface="Arial Narrow" panose="020B0606020202030204" pitchFamily="34" charset="0"/>
            </a:endParaRPr>
          </a:p>
        </p:txBody>
      </p:sp>
      <p:sp>
        <p:nvSpPr>
          <p:cNvPr id="5" name="Rectangle 4"/>
          <p:cNvSpPr/>
          <p:nvPr/>
        </p:nvSpPr>
        <p:spPr>
          <a:xfrm>
            <a:off x="1524000" y="5516880"/>
            <a:ext cx="10668000" cy="121920"/>
          </a:xfrm>
          <a:prstGeom prst="rect">
            <a:avLst/>
          </a:prstGeom>
          <a:solidFill>
            <a:srgbClr val="D14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TextBox 5"/>
          <p:cNvSpPr txBox="1"/>
          <p:nvPr/>
        </p:nvSpPr>
        <p:spPr>
          <a:xfrm>
            <a:off x="1894788" y="1857080"/>
            <a:ext cx="9407950" cy="4154984"/>
          </a:xfrm>
          <a:prstGeom prst="rect">
            <a:avLst/>
          </a:prstGeom>
          <a:noFill/>
        </p:spPr>
        <p:txBody>
          <a:bodyPr wrap="square" rtlCol="0">
            <a:spAutoFit/>
          </a:bodyPr>
          <a:lstStyle/>
          <a:p>
            <a:r>
              <a:rPr lang="en-US" sz="3600" dirty="0" smtClean="0">
                <a:solidFill>
                  <a:srgbClr val="D14E1D"/>
                </a:solidFill>
              </a:rPr>
              <a:t>foundry10</a:t>
            </a:r>
            <a:endParaRPr lang="en-US" sz="3600" dirty="0">
              <a:solidFill>
                <a:srgbClr val="D14E1D"/>
              </a:solidFill>
            </a:endParaRPr>
          </a:p>
          <a:p>
            <a:endParaRPr lang="en-US" dirty="0" smtClean="0">
              <a:solidFill>
                <a:srgbClr val="D14E1D"/>
              </a:solidFill>
            </a:endParaRPr>
          </a:p>
          <a:p>
            <a:r>
              <a:rPr lang="en-US" sz="2400" dirty="0" smtClean="0">
                <a:solidFill>
                  <a:srgbClr val="D14E1D"/>
                </a:solidFill>
              </a:rPr>
              <a:t>A not-for-profit organization </a:t>
            </a:r>
          </a:p>
          <a:p>
            <a:endParaRPr lang="en-US" sz="2400" dirty="0" smtClean="0">
              <a:solidFill>
                <a:srgbClr val="D14E1D"/>
              </a:solidFill>
            </a:endParaRPr>
          </a:p>
          <a:p>
            <a:r>
              <a:rPr lang="en-US" sz="2400" dirty="0" smtClean="0">
                <a:solidFill>
                  <a:srgbClr val="D14E1D"/>
                </a:solidFill>
              </a:rPr>
              <a:t>Research, programs and outreach on non-traditional learning</a:t>
            </a:r>
          </a:p>
          <a:p>
            <a:endParaRPr lang="en-US" sz="2400" dirty="0" smtClean="0">
              <a:solidFill>
                <a:srgbClr val="D14E1D"/>
              </a:solidFill>
            </a:endParaRPr>
          </a:p>
          <a:p>
            <a:r>
              <a:rPr lang="en-US" sz="2400" dirty="0" smtClean="0">
                <a:solidFill>
                  <a:srgbClr val="D14E1D"/>
                </a:solidFill>
              </a:rPr>
              <a:t>Group of educators, artists, tech people, psychologists, youth advocates</a:t>
            </a:r>
          </a:p>
          <a:p>
            <a:endParaRPr lang="en-US" sz="2400" dirty="0" smtClean="0">
              <a:solidFill>
                <a:srgbClr val="D14E1D"/>
              </a:solidFill>
            </a:endParaRPr>
          </a:p>
          <a:p>
            <a:r>
              <a:rPr lang="en-US" sz="2400" dirty="0" smtClean="0">
                <a:solidFill>
                  <a:srgbClr val="D14E1D"/>
                </a:solidFill>
              </a:rPr>
              <a:t>Provide opportunities for students to explore their creativity and voice</a:t>
            </a:r>
          </a:p>
          <a:p>
            <a:endParaRPr lang="en-US" sz="2400" dirty="0" smtClean="0">
              <a:solidFill>
                <a:srgbClr val="D14E1D"/>
              </a:solidFill>
            </a:endParaRPr>
          </a:p>
          <a:p>
            <a:endParaRPr lang="en-US" dirty="0">
              <a:solidFill>
                <a:srgbClr val="D14E1D"/>
              </a:solidFill>
            </a:endParaRPr>
          </a:p>
        </p:txBody>
      </p:sp>
      <p:pic>
        <p:nvPicPr>
          <p:cNvPr id="2050" name="Picture 2" descr="JPEG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1992" y="1489435"/>
            <a:ext cx="2129566" cy="1423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0295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252" y="639445"/>
            <a:ext cx="10515600" cy="1460500"/>
          </a:xfrm>
        </p:spPr>
        <p:txBody>
          <a:bodyPr/>
          <a:lstStyle/>
          <a:p>
            <a:r>
              <a:rPr lang="en-US" b="1" dirty="0" smtClean="0">
                <a:solidFill>
                  <a:srgbClr val="D14E1D"/>
                </a:solidFill>
              </a:rPr>
              <a:t>Context!!!</a:t>
            </a:r>
            <a:endParaRPr lang="en-US" b="1" dirty="0">
              <a:solidFill>
                <a:schemeClr val="accent2"/>
              </a:solidFill>
            </a:endParaRPr>
          </a:p>
        </p:txBody>
      </p:sp>
      <p:sp>
        <p:nvSpPr>
          <p:cNvPr id="3" name="Content Placeholder 2"/>
          <p:cNvSpPr>
            <a:spLocks noGrp="1"/>
          </p:cNvSpPr>
          <p:nvPr>
            <p:ph idx="1"/>
          </p:nvPr>
        </p:nvSpPr>
        <p:spPr>
          <a:xfrm>
            <a:off x="984144" y="1807780"/>
            <a:ext cx="9413815" cy="1912881"/>
          </a:xfrm>
        </p:spPr>
        <p:txBody>
          <a:bodyPr>
            <a:normAutofit/>
          </a:bodyPr>
          <a:lstStyle/>
          <a:p>
            <a:r>
              <a:rPr lang="en-US" dirty="0">
                <a:solidFill>
                  <a:srgbClr val="D14E1D"/>
                </a:solidFill>
              </a:rPr>
              <a:t>Dramatic arts CAN work in other subject areas, but it takes clear identification of objectives as well as thorough reflection</a:t>
            </a:r>
            <a:endParaRPr lang="en-US" dirty="0" smtClean="0">
              <a:solidFill>
                <a:srgbClr val="D14E1D"/>
              </a:solidFill>
            </a:endParaRPr>
          </a:p>
        </p:txBody>
      </p:sp>
    </p:spTree>
    <p:extLst>
      <p:ext uri="{BB962C8B-B14F-4D97-AF65-F5344CB8AC3E}">
        <p14:creationId xmlns:p14="http://schemas.microsoft.com/office/powerpoint/2010/main" val="8794250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8447" y="1332076"/>
            <a:ext cx="10515600" cy="1325563"/>
          </a:xfrm>
        </p:spPr>
        <p:txBody>
          <a:bodyPr>
            <a:noAutofit/>
          </a:bodyPr>
          <a:lstStyle/>
          <a:p>
            <a:pPr algn="ctr"/>
            <a:r>
              <a:rPr lang="en-US" sz="7200" b="1" dirty="0" smtClean="0">
                <a:solidFill>
                  <a:schemeClr val="bg1"/>
                </a:solidFill>
              </a:rPr>
              <a:t>Student Voice and </a:t>
            </a:r>
            <a:br>
              <a:rPr lang="en-US" sz="7200" b="1" dirty="0" smtClean="0">
                <a:solidFill>
                  <a:schemeClr val="bg1"/>
                </a:solidFill>
              </a:rPr>
            </a:br>
            <a:r>
              <a:rPr lang="en-US" sz="7200" b="1" dirty="0" smtClean="0">
                <a:solidFill>
                  <a:schemeClr val="bg1"/>
                </a:solidFill>
              </a:rPr>
              <a:t>Self Advocacy</a:t>
            </a:r>
            <a:endParaRPr lang="en-US" sz="7200" b="1" dirty="0">
              <a:solidFill>
                <a:schemeClr val="bg1"/>
              </a:solidFill>
            </a:endParaRPr>
          </a:p>
        </p:txBody>
      </p:sp>
      <p:sp>
        <p:nvSpPr>
          <p:cNvPr id="3" name="Content Placeholder 2"/>
          <p:cNvSpPr>
            <a:spLocks noGrp="1"/>
          </p:cNvSpPr>
          <p:nvPr>
            <p:ph idx="1"/>
          </p:nvPr>
        </p:nvSpPr>
        <p:spPr>
          <a:xfrm>
            <a:off x="4338145" y="3412259"/>
            <a:ext cx="8074572" cy="2862417"/>
          </a:xfrm>
        </p:spPr>
        <p:txBody>
          <a:bodyPr/>
          <a:lstStyle/>
          <a:p>
            <a:pPr marL="0" indent="0" algn="ctr">
              <a:buNone/>
            </a:pPr>
            <a:endParaRPr lang="en-US" dirty="0" smtClean="0">
              <a:solidFill>
                <a:schemeClr val="bg1"/>
              </a:solidFill>
            </a:endParaRPr>
          </a:p>
          <a:p>
            <a:r>
              <a:rPr lang="en-US" dirty="0" smtClean="0">
                <a:solidFill>
                  <a:schemeClr val="bg1"/>
                </a:solidFill>
              </a:rPr>
              <a:t>A </a:t>
            </a:r>
            <a:r>
              <a:rPr lang="en-US" dirty="0">
                <a:solidFill>
                  <a:schemeClr val="bg1"/>
                </a:solidFill>
              </a:rPr>
              <a:t>theme throughout the dramatic arts </a:t>
            </a:r>
            <a:r>
              <a:rPr lang="en-US" dirty="0" smtClean="0">
                <a:solidFill>
                  <a:schemeClr val="bg1"/>
                </a:solidFill>
              </a:rPr>
              <a:t>integration </a:t>
            </a:r>
            <a:r>
              <a:rPr lang="en-US" dirty="0">
                <a:solidFill>
                  <a:schemeClr val="bg1"/>
                </a:solidFill>
              </a:rPr>
              <a:t>curriculum </a:t>
            </a:r>
            <a:r>
              <a:rPr lang="en-US" dirty="0" smtClean="0">
                <a:solidFill>
                  <a:schemeClr val="bg1"/>
                </a:solidFill>
              </a:rPr>
              <a:t>today….</a:t>
            </a:r>
          </a:p>
          <a:p>
            <a:endParaRPr lang="en-US" dirty="0" smtClean="0">
              <a:solidFill>
                <a:schemeClr val="bg1"/>
              </a:solidFill>
            </a:endParaRPr>
          </a:p>
          <a:p>
            <a:r>
              <a:rPr lang="en-US" dirty="0" smtClean="0">
                <a:solidFill>
                  <a:schemeClr val="bg1"/>
                </a:solidFill>
              </a:rPr>
              <a:t>Where did you notice it today?</a:t>
            </a:r>
            <a:r>
              <a:rPr lang="en-US" dirty="0" smtClean="0">
                <a:solidFill>
                  <a:schemeClr val="bg1"/>
                </a:solidFill>
                <a:sym typeface="Wingdings" panose="05000000000000000000" pitchFamily="2" charset="2"/>
              </a:rPr>
              <a:t></a:t>
            </a:r>
            <a:endParaRPr lang="en-US" dirty="0">
              <a:solidFill>
                <a:schemeClr val="bg1"/>
              </a:solidFill>
            </a:endParaRPr>
          </a:p>
          <a:p>
            <a:endParaRPr lang="en-US" dirty="0" smtClean="0">
              <a:solidFill>
                <a:schemeClr val="bg1"/>
              </a:solidFill>
            </a:endParaRPr>
          </a:p>
        </p:txBody>
      </p:sp>
    </p:spTree>
    <p:extLst>
      <p:ext uri="{BB962C8B-B14F-4D97-AF65-F5344CB8AC3E}">
        <p14:creationId xmlns:p14="http://schemas.microsoft.com/office/powerpoint/2010/main" val="13119165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rPr>
              <a:t>Student Voice and Self Advocacy Cont. …</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Empowering students to make bold choices through dramatic arts exercises</a:t>
            </a:r>
          </a:p>
          <a:p>
            <a:r>
              <a:rPr lang="en-US" dirty="0" smtClean="0">
                <a:solidFill>
                  <a:schemeClr val="bg1"/>
                </a:solidFill>
              </a:rPr>
              <a:t>Allowing students the freedom to express ideas that compel them, with affirming responses by adults </a:t>
            </a:r>
          </a:p>
          <a:p>
            <a:r>
              <a:rPr lang="en-US" dirty="0" smtClean="0">
                <a:solidFill>
                  <a:schemeClr val="bg1"/>
                </a:solidFill>
              </a:rPr>
              <a:t>Saying, “Yes, AND” to student ideas in order to foster a sense of playfulness and openness</a:t>
            </a:r>
          </a:p>
          <a:p>
            <a:r>
              <a:rPr lang="en-US" dirty="0" smtClean="0">
                <a:solidFill>
                  <a:schemeClr val="bg1"/>
                </a:solidFill>
              </a:rPr>
              <a:t>Guiding students to unite over universal truths found in storytelling </a:t>
            </a:r>
          </a:p>
        </p:txBody>
      </p:sp>
    </p:spTree>
    <p:extLst>
      <p:ext uri="{BB962C8B-B14F-4D97-AF65-F5344CB8AC3E}">
        <p14:creationId xmlns:p14="http://schemas.microsoft.com/office/powerpoint/2010/main" val="6266349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bg1"/>
                </a:solidFill>
              </a:rPr>
              <a:t>Concluding </a:t>
            </a:r>
            <a:r>
              <a:rPr lang="en-US" sz="4800" b="1" dirty="0" smtClean="0">
                <a:solidFill>
                  <a:schemeClr val="bg1"/>
                </a:solidFill>
              </a:rPr>
              <a:t>thoughts…</a:t>
            </a:r>
            <a:endParaRPr lang="en-US" sz="4800" b="1" dirty="0">
              <a:solidFill>
                <a:schemeClr val="bg1"/>
              </a:solidFill>
            </a:endParaRPr>
          </a:p>
        </p:txBody>
      </p:sp>
      <p:sp>
        <p:nvSpPr>
          <p:cNvPr id="3" name="Content Placeholder 2"/>
          <p:cNvSpPr>
            <a:spLocks noGrp="1"/>
          </p:cNvSpPr>
          <p:nvPr>
            <p:ph idx="1"/>
          </p:nvPr>
        </p:nvSpPr>
        <p:spPr/>
        <p:txBody>
          <a:bodyPr>
            <a:normAutofit/>
          </a:bodyPr>
          <a:lstStyle/>
          <a:p>
            <a:r>
              <a:rPr lang="en-US" dirty="0">
                <a:solidFill>
                  <a:schemeClr val="bg1"/>
                </a:solidFill>
              </a:rPr>
              <a:t>We hope you have some new ideas of how to utilize dramatic arts to further the development of imagination in your students.</a:t>
            </a:r>
          </a:p>
          <a:p>
            <a:r>
              <a:rPr lang="en-US" dirty="0">
                <a:solidFill>
                  <a:schemeClr val="bg1"/>
                </a:solidFill>
              </a:rPr>
              <a:t>Drama is suited for both STEM and </a:t>
            </a:r>
            <a:r>
              <a:rPr lang="en-US" dirty="0" smtClean="0">
                <a:solidFill>
                  <a:schemeClr val="bg1"/>
                </a:solidFill>
              </a:rPr>
              <a:t>Common Core. </a:t>
            </a:r>
            <a:endParaRPr lang="en-US" dirty="0">
              <a:solidFill>
                <a:schemeClr val="bg1"/>
              </a:solidFill>
            </a:endParaRPr>
          </a:p>
          <a:p>
            <a:r>
              <a:rPr lang="en-US" dirty="0">
                <a:solidFill>
                  <a:schemeClr val="bg1"/>
                </a:solidFill>
              </a:rPr>
              <a:t>There are many styles and structures to incorporating dramatic arts into the classroom. Create your own! Risk and Play!</a:t>
            </a:r>
          </a:p>
          <a:p>
            <a:r>
              <a:rPr lang="en-US" dirty="0">
                <a:solidFill>
                  <a:schemeClr val="bg1"/>
                </a:solidFill>
              </a:rPr>
              <a:t>Still feeling nervous incorporating it yourself? Contact us, or, your contact your local theatres or performing arts centers for the education outreach departments to find teaching artists to invite to your school</a:t>
            </a:r>
          </a:p>
          <a:p>
            <a:endParaRPr lang="en-US" dirty="0" smtClean="0">
              <a:solidFill>
                <a:schemeClr val="bg1"/>
              </a:solidFill>
            </a:endParaRPr>
          </a:p>
        </p:txBody>
      </p:sp>
    </p:spTree>
    <p:extLst>
      <p:ext uri="{BB962C8B-B14F-4D97-AF65-F5344CB8AC3E}">
        <p14:creationId xmlns:p14="http://schemas.microsoft.com/office/powerpoint/2010/main" val="3035455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1458012" y="1304325"/>
            <a:ext cx="10668000" cy="5057285"/>
          </a:xfrm>
          <a:prstGeom prst="rect">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rgbClr val="D14E1D"/>
              </a:solidFill>
              <a:latin typeface="Arial Narrow" panose="020B0606020202030204" pitchFamily="34" charset="0"/>
            </a:endParaRPr>
          </a:p>
        </p:txBody>
      </p:sp>
      <p:sp>
        <p:nvSpPr>
          <p:cNvPr id="5" name="Rectangle 4"/>
          <p:cNvSpPr/>
          <p:nvPr/>
        </p:nvSpPr>
        <p:spPr>
          <a:xfrm>
            <a:off x="1458012" y="6360697"/>
            <a:ext cx="10668000" cy="121920"/>
          </a:xfrm>
          <a:prstGeom prst="rect">
            <a:avLst/>
          </a:prstGeom>
          <a:solidFill>
            <a:srgbClr val="D14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6" name="TextBox 5"/>
          <p:cNvSpPr txBox="1"/>
          <p:nvPr/>
        </p:nvSpPr>
        <p:spPr>
          <a:xfrm>
            <a:off x="1672719" y="1304325"/>
            <a:ext cx="9469898" cy="4524315"/>
          </a:xfrm>
          <a:prstGeom prst="rect">
            <a:avLst/>
          </a:prstGeom>
          <a:noFill/>
        </p:spPr>
        <p:txBody>
          <a:bodyPr wrap="square" rtlCol="0">
            <a:spAutoFit/>
          </a:bodyPr>
          <a:lstStyle/>
          <a:p>
            <a:r>
              <a:rPr lang="en-US" sz="2400" dirty="0">
                <a:solidFill>
                  <a:schemeClr val="bg1"/>
                </a:solidFill>
              </a:rPr>
              <a:t>Theatre Education Department resources:</a:t>
            </a:r>
          </a:p>
          <a:p>
            <a:r>
              <a:rPr lang="en-US" sz="1600" i="1" dirty="0">
                <a:solidFill>
                  <a:schemeClr val="bg1"/>
                </a:solidFill>
              </a:rPr>
              <a:t>For the following theaters please visit their website, contact the education department, request to purchase a handbook as a classroom tool</a:t>
            </a:r>
            <a:r>
              <a:rPr lang="en-US" sz="2400" dirty="0">
                <a:solidFill>
                  <a:schemeClr val="bg1"/>
                </a:solidFill>
              </a:rPr>
              <a:t>.</a:t>
            </a:r>
          </a:p>
          <a:p>
            <a:pPr marL="342900" indent="-342900">
              <a:buFont typeface="Arial" panose="020B0604020202020204" pitchFamily="34" charset="0"/>
              <a:buChar char="•"/>
            </a:pPr>
            <a:r>
              <a:rPr lang="en-US" sz="2400" dirty="0">
                <a:solidFill>
                  <a:schemeClr val="bg1"/>
                </a:solidFill>
              </a:rPr>
              <a:t>Seattle Children’s Theater handbook</a:t>
            </a:r>
          </a:p>
          <a:p>
            <a:pPr marL="342900" indent="-342900">
              <a:buFont typeface="Arial" panose="020B0604020202020204" pitchFamily="34" charset="0"/>
              <a:buChar char="•"/>
            </a:pPr>
            <a:r>
              <a:rPr lang="en-US" sz="2400" dirty="0">
                <a:solidFill>
                  <a:schemeClr val="bg1"/>
                </a:solidFill>
              </a:rPr>
              <a:t>Studio East Education handbook</a:t>
            </a:r>
          </a:p>
          <a:p>
            <a:pPr marL="342900" indent="-342900">
              <a:buFont typeface="Arial" panose="020B0604020202020204" pitchFamily="34" charset="0"/>
              <a:buChar char="•"/>
            </a:pPr>
            <a:r>
              <a:rPr lang="en-US" sz="2400" dirty="0">
                <a:solidFill>
                  <a:schemeClr val="bg1"/>
                </a:solidFill>
              </a:rPr>
              <a:t>Minneapolis Children’s Theater handbook</a:t>
            </a:r>
          </a:p>
          <a:p>
            <a:pPr marL="342900" indent="-342900">
              <a:buFont typeface="Arial" panose="020B0604020202020204" pitchFamily="34" charset="0"/>
              <a:buChar char="•"/>
            </a:pPr>
            <a:r>
              <a:rPr lang="en-US" sz="2400" dirty="0">
                <a:solidFill>
                  <a:schemeClr val="bg1"/>
                </a:solidFill>
              </a:rPr>
              <a:t>Other theater’s near you…</a:t>
            </a:r>
          </a:p>
          <a:p>
            <a:endParaRPr lang="en-US" sz="2400" dirty="0">
              <a:solidFill>
                <a:schemeClr val="bg1"/>
              </a:solidFill>
            </a:endParaRPr>
          </a:p>
          <a:p>
            <a:r>
              <a:rPr lang="en-US" sz="2400" dirty="0">
                <a:solidFill>
                  <a:schemeClr val="bg1"/>
                </a:solidFill>
              </a:rPr>
              <a:t>Professional training development opportunities:</a:t>
            </a:r>
          </a:p>
          <a:p>
            <a:pPr marL="342900" indent="-342900">
              <a:buFont typeface="Arial" panose="020B0604020202020204" pitchFamily="34" charset="0"/>
              <a:buChar char="•"/>
            </a:pPr>
            <a:r>
              <a:rPr lang="en-US" sz="2400" dirty="0">
                <a:solidFill>
                  <a:schemeClr val="bg1"/>
                </a:solidFill>
              </a:rPr>
              <a:t>Teaching/Theater Artist Training Lab (TAT Lab)</a:t>
            </a:r>
          </a:p>
          <a:p>
            <a:pPr marL="342900" indent="-342900">
              <a:buFont typeface="Arial" panose="020B0604020202020204" pitchFamily="34" charset="0"/>
              <a:buChar char="•"/>
            </a:pPr>
            <a:r>
              <a:rPr lang="en-US" sz="2400" dirty="0">
                <a:solidFill>
                  <a:schemeClr val="bg1"/>
                </a:solidFill>
              </a:rPr>
              <a:t>Seattle Children’s Theater story drama dramatic connections workbook/classes</a:t>
            </a:r>
          </a:p>
        </p:txBody>
      </p:sp>
      <p:sp>
        <p:nvSpPr>
          <p:cNvPr id="2" name="TextBox 1"/>
          <p:cNvSpPr txBox="1"/>
          <p:nvPr/>
        </p:nvSpPr>
        <p:spPr>
          <a:xfrm>
            <a:off x="1031966" y="300446"/>
            <a:ext cx="6662057" cy="923330"/>
          </a:xfrm>
          <a:prstGeom prst="rect">
            <a:avLst/>
          </a:prstGeom>
          <a:noFill/>
        </p:spPr>
        <p:txBody>
          <a:bodyPr wrap="square" rtlCol="0">
            <a:spAutoFit/>
          </a:bodyPr>
          <a:lstStyle/>
          <a:p>
            <a:r>
              <a:rPr lang="en-US" sz="5400" dirty="0" smtClean="0">
                <a:solidFill>
                  <a:schemeClr val="bg1"/>
                </a:solidFill>
              </a:rPr>
              <a:t>RESOURCES</a:t>
            </a:r>
            <a:endParaRPr lang="en-US" sz="5400" dirty="0">
              <a:solidFill>
                <a:schemeClr val="bg1"/>
              </a:solidFill>
            </a:endParaRPr>
          </a:p>
        </p:txBody>
      </p:sp>
    </p:spTree>
    <p:extLst>
      <p:ext uri="{BB962C8B-B14F-4D97-AF65-F5344CB8AC3E}">
        <p14:creationId xmlns:p14="http://schemas.microsoft.com/office/powerpoint/2010/main" val="28050811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1458012" y="1304325"/>
            <a:ext cx="10668000" cy="5057285"/>
          </a:xfrm>
          <a:prstGeom prst="rect">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rgbClr val="D14E1D"/>
              </a:solidFill>
              <a:latin typeface="Arial Narrow" panose="020B0606020202030204" pitchFamily="34" charset="0"/>
            </a:endParaRPr>
          </a:p>
        </p:txBody>
      </p:sp>
      <p:sp>
        <p:nvSpPr>
          <p:cNvPr id="5" name="Rectangle 4"/>
          <p:cNvSpPr/>
          <p:nvPr/>
        </p:nvSpPr>
        <p:spPr>
          <a:xfrm>
            <a:off x="1458012" y="6360697"/>
            <a:ext cx="10668000" cy="121920"/>
          </a:xfrm>
          <a:prstGeom prst="rect">
            <a:avLst/>
          </a:prstGeom>
          <a:solidFill>
            <a:srgbClr val="D14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6" name="TextBox 5"/>
          <p:cNvSpPr txBox="1"/>
          <p:nvPr/>
        </p:nvSpPr>
        <p:spPr>
          <a:xfrm>
            <a:off x="1672719" y="1304326"/>
            <a:ext cx="9407950" cy="4524315"/>
          </a:xfrm>
          <a:prstGeom prst="rect">
            <a:avLst/>
          </a:prstGeom>
          <a:noFill/>
        </p:spPr>
        <p:txBody>
          <a:bodyPr wrap="square" rtlCol="0">
            <a:spAutoFit/>
          </a:bodyPr>
          <a:lstStyle/>
          <a:p>
            <a:r>
              <a:rPr lang="en-US" sz="2400" dirty="0">
                <a:solidFill>
                  <a:schemeClr val="bg1"/>
                </a:solidFill>
              </a:rPr>
              <a:t>Reading:</a:t>
            </a:r>
          </a:p>
          <a:p>
            <a:pPr marL="342900" indent="-342900">
              <a:buFont typeface="Arial" panose="020B0604020202020204" pitchFamily="34" charset="0"/>
              <a:buChar char="•"/>
            </a:pPr>
            <a:r>
              <a:rPr lang="en-US" sz="2400" u="sng" dirty="0">
                <a:solidFill>
                  <a:schemeClr val="bg1"/>
                </a:solidFill>
              </a:rPr>
              <a:t>How the Body Knows its Mind</a:t>
            </a:r>
            <a:r>
              <a:rPr lang="en-US" sz="2400" dirty="0">
                <a:solidFill>
                  <a:schemeClr val="bg1"/>
                </a:solidFill>
              </a:rPr>
              <a:t> by Sian </a:t>
            </a:r>
            <a:r>
              <a:rPr lang="en-US" sz="2400" dirty="0" err="1">
                <a:solidFill>
                  <a:schemeClr val="bg1"/>
                </a:solidFill>
              </a:rPr>
              <a:t>Beilock</a:t>
            </a:r>
            <a:endParaRPr lang="en-US" sz="2400" dirty="0">
              <a:solidFill>
                <a:schemeClr val="bg1"/>
              </a:solidFill>
            </a:endParaRPr>
          </a:p>
          <a:p>
            <a:pPr marL="342900" indent="-342900">
              <a:buFont typeface="Arial" panose="020B0604020202020204" pitchFamily="34" charset="0"/>
              <a:buChar char="•"/>
            </a:pPr>
            <a:r>
              <a:rPr lang="en-US" sz="2400" u="sng" dirty="0">
                <a:solidFill>
                  <a:schemeClr val="bg1"/>
                </a:solidFill>
              </a:rPr>
              <a:t>Theater Games for the Classroom: A Teacher's Handbook </a:t>
            </a:r>
            <a:r>
              <a:rPr lang="en-US" sz="2400" dirty="0">
                <a:solidFill>
                  <a:schemeClr val="bg1"/>
                </a:solidFill>
              </a:rPr>
              <a:t>by Viola </a:t>
            </a:r>
            <a:r>
              <a:rPr lang="en-US" sz="2400" dirty="0" err="1">
                <a:solidFill>
                  <a:schemeClr val="bg1"/>
                </a:solidFill>
              </a:rPr>
              <a:t>Spolin</a:t>
            </a:r>
            <a:r>
              <a:rPr lang="en-US" sz="2400" dirty="0">
                <a:solidFill>
                  <a:schemeClr val="bg1"/>
                </a:solidFill>
              </a:rPr>
              <a:t>, Mary Ann Brandt, Arthur Morey </a:t>
            </a:r>
          </a:p>
          <a:p>
            <a:pPr marL="342900" indent="-342900">
              <a:buFont typeface="Arial" panose="020B0604020202020204" pitchFamily="34" charset="0"/>
              <a:buChar char="•"/>
            </a:pPr>
            <a:r>
              <a:rPr lang="en-US" sz="2400" u="sng" dirty="0">
                <a:solidFill>
                  <a:schemeClr val="bg1"/>
                </a:solidFill>
              </a:rPr>
              <a:t>Creative Drama in the Primary Grades </a:t>
            </a:r>
            <a:r>
              <a:rPr lang="en-US" sz="2400" dirty="0">
                <a:solidFill>
                  <a:schemeClr val="bg1"/>
                </a:solidFill>
              </a:rPr>
              <a:t>by Nellie </a:t>
            </a:r>
            <a:r>
              <a:rPr lang="en-US" sz="2400" dirty="0" err="1">
                <a:solidFill>
                  <a:schemeClr val="bg1"/>
                </a:solidFill>
              </a:rPr>
              <a:t>McCaslin</a:t>
            </a:r>
            <a:endParaRPr lang="en-US" sz="2400" dirty="0">
              <a:solidFill>
                <a:schemeClr val="bg1"/>
              </a:solidFill>
            </a:endParaRPr>
          </a:p>
          <a:p>
            <a:endParaRPr lang="en-US" sz="2400" dirty="0">
              <a:solidFill>
                <a:schemeClr val="bg1"/>
              </a:solidFill>
            </a:endParaRPr>
          </a:p>
          <a:p>
            <a:r>
              <a:rPr lang="en-US" sz="2400" dirty="0">
                <a:solidFill>
                  <a:schemeClr val="bg1"/>
                </a:solidFill>
              </a:rPr>
              <a:t>Online resources:</a:t>
            </a:r>
          </a:p>
          <a:p>
            <a:pPr marL="342900" indent="-342900">
              <a:buFont typeface="Arial" panose="020B0604020202020204" pitchFamily="34" charset="0"/>
              <a:buChar char="•"/>
            </a:pPr>
            <a:r>
              <a:rPr lang="en-US" sz="2400" dirty="0">
                <a:solidFill>
                  <a:schemeClr val="bg1"/>
                </a:solidFill>
              </a:rPr>
              <a:t>The Drama Game File from Drama Education </a:t>
            </a:r>
            <a:r>
              <a:rPr lang="en-US" sz="2400" dirty="0" smtClean="0">
                <a:solidFill>
                  <a:schemeClr val="bg1"/>
                </a:solidFill>
              </a:rPr>
              <a:t>Network (www.DramaEd.net</a:t>
            </a:r>
            <a:r>
              <a:rPr lang="en-US" sz="2400" dirty="0">
                <a:solidFill>
                  <a:schemeClr val="bg1"/>
                </a:solidFill>
              </a:rPr>
              <a:t>)</a:t>
            </a:r>
          </a:p>
          <a:p>
            <a:pPr marL="342900" indent="-342900">
              <a:buFont typeface="Arial" panose="020B0604020202020204" pitchFamily="34" charset="0"/>
              <a:buChar char="•"/>
            </a:pPr>
            <a:r>
              <a:rPr lang="en-US" sz="2400" dirty="0">
                <a:solidFill>
                  <a:schemeClr val="bg1"/>
                </a:solidFill>
              </a:rPr>
              <a:t>www.childdrama.com/lessons</a:t>
            </a:r>
          </a:p>
          <a:p>
            <a:pPr marL="342900" indent="-342900">
              <a:buFont typeface="Arial" panose="020B0604020202020204" pitchFamily="34" charset="0"/>
              <a:buChar char="•"/>
            </a:pPr>
            <a:r>
              <a:rPr lang="en-US" sz="2400" dirty="0">
                <a:solidFill>
                  <a:schemeClr val="bg1"/>
                </a:solidFill>
              </a:rPr>
              <a:t>www.perpetualpreschool.com</a:t>
            </a:r>
          </a:p>
          <a:p>
            <a:pPr marL="342900" indent="-342900">
              <a:buFont typeface="Arial" panose="020B0604020202020204" pitchFamily="34" charset="0"/>
              <a:buChar char="•"/>
            </a:pPr>
            <a:r>
              <a:rPr lang="en-US" sz="2400" dirty="0">
                <a:solidFill>
                  <a:schemeClr val="bg1"/>
                </a:solidFill>
              </a:rPr>
              <a:t>www.ufoc.org/imges/stories</a:t>
            </a:r>
          </a:p>
        </p:txBody>
      </p:sp>
      <p:sp>
        <p:nvSpPr>
          <p:cNvPr id="2" name="TextBox 1"/>
          <p:cNvSpPr txBox="1"/>
          <p:nvPr/>
        </p:nvSpPr>
        <p:spPr>
          <a:xfrm>
            <a:off x="1031966" y="300446"/>
            <a:ext cx="6662057" cy="923330"/>
          </a:xfrm>
          <a:prstGeom prst="rect">
            <a:avLst/>
          </a:prstGeom>
          <a:noFill/>
        </p:spPr>
        <p:txBody>
          <a:bodyPr wrap="square" rtlCol="0">
            <a:spAutoFit/>
          </a:bodyPr>
          <a:lstStyle/>
          <a:p>
            <a:r>
              <a:rPr lang="en-US" sz="5400" dirty="0" smtClean="0">
                <a:solidFill>
                  <a:schemeClr val="bg1"/>
                </a:solidFill>
              </a:rPr>
              <a:t>RESOURCES</a:t>
            </a:r>
            <a:endParaRPr lang="en-US" sz="5400" dirty="0">
              <a:solidFill>
                <a:schemeClr val="bg1"/>
              </a:solidFill>
            </a:endParaRPr>
          </a:p>
        </p:txBody>
      </p:sp>
    </p:spTree>
    <p:extLst>
      <p:ext uri="{BB962C8B-B14F-4D97-AF65-F5344CB8AC3E}">
        <p14:creationId xmlns:p14="http://schemas.microsoft.com/office/powerpoint/2010/main" val="30151031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1524000" y="1200631"/>
            <a:ext cx="10668000" cy="4419600"/>
          </a:xfrm>
          <a:prstGeom prst="rect">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rgbClr val="D14E1D"/>
              </a:solidFill>
              <a:latin typeface="Arial Narrow" panose="020B0606020202030204" pitchFamily="34" charset="0"/>
            </a:endParaRPr>
          </a:p>
        </p:txBody>
      </p:sp>
      <p:sp>
        <p:nvSpPr>
          <p:cNvPr id="5" name="Rectangle 4"/>
          <p:cNvSpPr/>
          <p:nvPr/>
        </p:nvSpPr>
        <p:spPr>
          <a:xfrm>
            <a:off x="1524000" y="5516880"/>
            <a:ext cx="10668000" cy="121920"/>
          </a:xfrm>
          <a:prstGeom prst="rect">
            <a:avLst/>
          </a:prstGeom>
          <a:solidFill>
            <a:srgbClr val="D14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6" name="TextBox 5"/>
          <p:cNvSpPr txBox="1"/>
          <p:nvPr/>
        </p:nvSpPr>
        <p:spPr>
          <a:xfrm>
            <a:off x="1894788" y="1857080"/>
            <a:ext cx="8776354" cy="3693319"/>
          </a:xfrm>
          <a:prstGeom prst="rect">
            <a:avLst/>
          </a:prstGeom>
          <a:noFill/>
        </p:spPr>
        <p:txBody>
          <a:bodyPr wrap="square" rtlCol="0">
            <a:spAutoFit/>
          </a:bodyPr>
          <a:lstStyle/>
          <a:p>
            <a:r>
              <a:rPr lang="en-US" sz="7200" dirty="0" smtClean="0">
                <a:solidFill>
                  <a:srgbClr val="D14E1D"/>
                </a:solidFill>
              </a:rPr>
              <a:t>Questions?</a:t>
            </a:r>
          </a:p>
          <a:p>
            <a:r>
              <a:rPr lang="en-US" dirty="0" smtClean="0">
                <a:solidFill>
                  <a:srgbClr val="D14E1D"/>
                </a:solidFill>
                <a:latin typeface="Arial Narrow" panose="020B0606020202030204" pitchFamily="34" charset="0"/>
              </a:rPr>
              <a:t>Please feel free to reach out to us beyond </a:t>
            </a:r>
            <a:r>
              <a:rPr lang="en-US" smtClean="0">
                <a:solidFill>
                  <a:srgbClr val="D14E1D"/>
                </a:solidFill>
                <a:latin typeface="Arial Narrow" panose="020B0606020202030204" pitchFamily="34" charset="0"/>
              </a:rPr>
              <a:t>this presentation...</a:t>
            </a:r>
            <a:endParaRPr lang="en-US" dirty="0">
              <a:solidFill>
                <a:srgbClr val="D14E1D"/>
              </a:solidFill>
              <a:latin typeface="Arial Narrow" panose="020B0606020202030204" pitchFamily="34" charset="0"/>
            </a:endParaRPr>
          </a:p>
          <a:p>
            <a:endParaRPr lang="en-US" dirty="0" smtClean="0">
              <a:solidFill>
                <a:srgbClr val="D14E1D"/>
              </a:solidFill>
              <a:latin typeface="Arial Narrow" panose="020B0606020202030204" pitchFamily="34" charset="0"/>
            </a:endParaRPr>
          </a:p>
          <a:p>
            <a:pPr>
              <a:lnSpc>
                <a:spcPct val="150000"/>
              </a:lnSpc>
              <a:tabLst>
                <a:tab pos="78315" algn="l"/>
              </a:tabLst>
            </a:pPr>
            <a:r>
              <a:rPr lang="en-US" sz="2400" dirty="0">
                <a:solidFill>
                  <a:srgbClr val="FFFFFF"/>
                </a:solidFill>
                <a:latin typeface="Arial" panose="020B0604020202020204" pitchFamily="34" charset="0"/>
                <a:cs typeface="Arial" panose="020B0604020202020204" pitchFamily="34" charset="0"/>
              </a:rPr>
              <a:t>Lisa </a:t>
            </a:r>
            <a:r>
              <a:rPr lang="en-US" sz="2400" dirty="0" smtClean="0">
                <a:solidFill>
                  <a:srgbClr val="FFFFFF"/>
                </a:solidFill>
                <a:latin typeface="Arial" panose="020B0604020202020204" pitchFamily="34" charset="0"/>
                <a:cs typeface="Arial" panose="020B0604020202020204" pitchFamily="34" charset="0"/>
              </a:rPr>
              <a:t>Castaneda			Chelsea </a:t>
            </a:r>
            <a:r>
              <a:rPr lang="en-US" sz="2400" dirty="0" err="1" smtClean="0">
                <a:solidFill>
                  <a:srgbClr val="FFFFFF"/>
                </a:solidFill>
                <a:latin typeface="Arial" panose="020B0604020202020204" pitchFamily="34" charset="0"/>
                <a:cs typeface="Arial" panose="020B0604020202020204" pitchFamily="34" charset="0"/>
              </a:rPr>
              <a:t>LeValley</a:t>
            </a:r>
            <a:endParaRPr lang="en-US" sz="2400" dirty="0">
              <a:solidFill>
                <a:srgbClr val="FFFFFF"/>
              </a:solidFill>
              <a:latin typeface="Arial" panose="020B0604020202020204" pitchFamily="34" charset="0"/>
              <a:cs typeface="Arial" panose="020B0604020202020204" pitchFamily="34" charset="0"/>
            </a:endParaRPr>
          </a:p>
          <a:p>
            <a:pPr>
              <a:tabLst>
                <a:tab pos="78315" algn="l"/>
              </a:tabLst>
            </a:pPr>
            <a:r>
              <a:rPr lang="en-US" dirty="0">
                <a:solidFill>
                  <a:srgbClr val="FFFFFF"/>
                </a:solidFill>
                <a:latin typeface="Arial" panose="020B0604020202020204" pitchFamily="34" charset="0"/>
                <a:cs typeface="Arial" panose="020B0604020202020204" pitchFamily="34" charset="0"/>
              </a:rPr>
              <a:t>Co-Founder and CEO of </a:t>
            </a:r>
            <a:r>
              <a:rPr lang="en-US" dirty="0" smtClean="0">
                <a:solidFill>
                  <a:srgbClr val="FFFFFF"/>
                </a:solidFill>
                <a:latin typeface="Arial" panose="020B0604020202020204" pitchFamily="34" charset="0"/>
                <a:cs typeface="Arial" panose="020B0604020202020204" pitchFamily="34" charset="0"/>
              </a:rPr>
              <a:t>foundry10		dramatic arts program development</a:t>
            </a:r>
            <a:endParaRPr lang="en-US" dirty="0">
              <a:solidFill>
                <a:srgbClr val="FFFFFF"/>
              </a:solidFill>
              <a:latin typeface="Arial" panose="020B0604020202020204" pitchFamily="34" charset="0"/>
              <a:cs typeface="Arial" panose="020B0604020202020204" pitchFamily="34" charset="0"/>
            </a:endParaRPr>
          </a:p>
          <a:p>
            <a:pPr>
              <a:tabLst>
                <a:tab pos="78315" algn="l"/>
              </a:tabLst>
            </a:pPr>
            <a:r>
              <a:rPr lang="en-US" dirty="0">
                <a:solidFill>
                  <a:srgbClr val="FFFFFF"/>
                </a:solidFill>
                <a:latin typeface="Arial" panose="020B0604020202020204" pitchFamily="34" charset="0"/>
                <a:cs typeface="Arial" panose="020B0604020202020204" pitchFamily="34" charset="0"/>
              </a:rPr>
              <a:t>Seattle, </a:t>
            </a:r>
            <a:r>
              <a:rPr lang="en-US" dirty="0" smtClean="0">
                <a:solidFill>
                  <a:srgbClr val="FFFFFF"/>
                </a:solidFill>
                <a:latin typeface="Arial" panose="020B0604020202020204" pitchFamily="34" charset="0"/>
                <a:cs typeface="Arial" panose="020B0604020202020204" pitchFamily="34" charset="0"/>
              </a:rPr>
              <a:t>WA				Seattle, WA</a:t>
            </a:r>
            <a:endParaRPr lang="en-US" dirty="0">
              <a:solidFill>
                <a:srgbClr val="FFFFFF"/>
              </a:solidFill>
              <a:latin typeface="Arial" panose="020B0604020202020204" pitchFamily="34" charset="0"/>
              <a:cs typeface="Arial" panose="020B0604020202020204" pitchFamily="34" charset="0"/>
            </a:endParaRPr>
          </a:p>
          <a:p>
            <a:pPr>
              <a:tabLst>
                <a:tab pos="78315" algn="l"/>
              </a:tabLst>
            </a:pPr>
            <a:r>
              <a:rPr lang="en-US" dirty="0" smtClean="0">
                <a:solidFill>
                  <a:srgbClr val="FFFFFF"/>
                </a:solidFill>
                <a:latin typeface="Arial" panose="020B0604020202020204" pitchFamily="34" charset="0"/>
                <a:cs typeface="Arial" panose="020B0604020202020204" pitchFamily="34" charset="0"/>
              </a:rPr>
              <a:t>lisa@foundry10.org			Chelsea@foundry10.org</a:t>
            </a:r>
            <a:endParaRPr lang="en-US" dirty="0">
              <a:solidFill>
                <a:srgbClr val="FFFFFF"/>
              </a:solidFill>
              <a:latin typeface="Arial" panose="020B0604020202020204" pitchFamily="34" charset="0"/>
              <a:cs typeface="Arial" panose="020B0604020202020204" pitchFamily="34" charset="0"/>
            </a:endParaRPr>
          </a:p>
          <a:p>
            <a:pPr>
              <a:tabLst>
                <a:tab pos="78315" algn="l"/>
              </a:tabLst>
            </a:pPr>
            <a:endParaRPr lang="en-US" dirty="0">
              <a:solidFill>
                <a:srgbClr val="FFFFFF"/>
              </a:solidFill>
              <a:latin typeface="Arial" panose="020B0604020202020204" pitchFamily="34" charset="0"/>
              <a:cs typeface="Arial" panose="020B0604020202020204" pitchFamily="34" charset="0"/>
            </a:endParaRPr>
          </a:p>
          <a:p>
            <a:endParaRPr lang="en-US" dirty="0">
              <a:solidFill>
                <a:srgbClr val="D14E1D"/>
              </a:solidFill>
              <a:latin typeface="Arial Narrow" panose="020B0606020202030204" pitchFamily="34" charset="0"/>
            </a:endParaRPr>
          </a:p>
        </p:txBody>
      </p:sp>
    </p:spTree>
    <p:extLst>
      <p:ext uri="{BB962C8B-B14F-4D97-AF65-F5344CB8AC3E}">
        <p14:creationId xmlns:p14="http://schemas.microsoft.com/office/powerpoint/2010/main" val="2188310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460500"/>
          </a:xfrm>
        </p:spPr>
        <p:txBody>
          <a:bodyPr/>
          <a:lstStyle/>
          <a:p>
            <a:r>
              <a:rPr lang="en-US" b="1" dirty="0" smtClean="0">
                <a:solidFill>
                  <a:srgbClr val="D14E1D"/>
                </a:solidFill>
              </a:rPr>
              <a:t>Integrated Dramatic Arts</a:t>
            </a:r>
            <a:r>
              <a:rPr lang="en-US" dirty="0">
                <a:solidFill>
                  <a:srgbClr val="D14E1D"/>
                </a:solidFill>
              </a:rPr>
              <a:t/>
            </a:r>
            <a:br>
              <a:rPr lang="en-US" dirty="0">
                <a:solidFill>
                  <a:srgbClr val="D14E1D"/>
                </a:solidFill>
              </a:rPr>
            </a:br>
            <a:endParaRPr lang="en-US" dirty="0">
              <a:solidFill>
                <a:schemeClr val="accent2"/>
              </a:solidFill>
            </a:endParaRPr>
          </a:p>
        </p:txBody>
      </p:sp>
      <p:sp>
        <p:nvSpPr>
          <p:cNvPr id="3" name="Content Placeholder 2"/>
          <p:cNvSpPr>
            <a:spLocks noGrp="1"/>
          </p:cNvSpPr>
          <p:nvPr>
            <p:ph idx="1"/>
          </p:nvPr>
        </p:nvSpPr>
        <p:spPr/>
        <p:txBody>
          <a:bodyPr>
            <a:normAutofit/>
          </a:bodyPr>
          <a:lstStyle/>
          <a:p>
            <a:r>
              <a:rPr lang="en-US" dirty="0" smtClean="0">
                <a:solidFill>
                  <a:srgbClr val="D14E1D"/>
                </a:solidFill>
              </a:rPr>
              <a:t>You don’t have to be a specialist to do it!</a:t>
            </a:r>
            <a:endParaRPr lang="en-US" dirty="0">
              <a:solidFill>
                <a:srgbClr val="D14E1D"/>
              </a:solidFill>
            </a:endParaRPr>
          </a:p>
          <a:p>
            <a:endParaRPr lang="en-US" dirty="0" smtClean="0">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D14E1D"/>
                </a:solidFill>
              </a:rPr>
              <a:t>There are all kinds of resources out there to help you.</a:t>
            </a:r>
          </a:p>
          <a:p>
            <a:endParaRPr lang="en-US" dirty="0">
              <a:solidFill>
                <a:srgbClr val="D14E1D"/>
              </a:solidFill>
            </a:endParaRPr>
          </a:p>
          <a:p>
            <a:r>
              <a:rPr lang="en-US" dirty="0" smtClean="0">
                <a:solidFill>
                  <a:srgbClr val="D14E1D"/>
                </a:solidFill>
              </a:rPr>
              <a:t>Promotes the student voice!</a:t>
            </a:r>
          </a:p>
          <a:p>
            <a:pPr marL="0" indent="0">
              <a:buNone/>
            </a:pPr>
            <a:endParaRPr lang="en-US" dirty="0" smtClean="0">
              <a:solidFill>
                <a:srgbClr val="D14E1D"/>
              </a:solidFill>
            </a:endParaRPr>
          </a:p>
        </p:txBody>
      </p:sp>
    </p:spTree>
    <p:extLst>
      <p:ext uri="{BB962C8B-B14F-4D97-AF65-F5344CB8AC3E}">
        <p14:creationId xmlns:p14="http://schemas.microsoft.com/office/powerpoint/2010/main" val="162286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14E1D"/>
                </a:solidFill>
              </a:rPr>
              <a:t/>
            </a:r>
            <a:br>
              <a:rPr lang="en-US" dirty="0">
                <a:solidFill>
                  <a:srgbClr val="D14E1D"/>
                </a:solidFill>
              </a:rPr>
            </a:br>
            <a:endParaRPr lang="en-US" dirty="0">
              <a:solidFill>
                <a:schemeClr val="accent2"/>
              </a:solidFill>
            </a:endParaRPr>
          </a:p>
        </p:txBody>
      </p:sp>
      <p:sp>
        <p:nvSpPr>
          <p:cNvPr id="3" name="Content Placeholder 2"/>
          <p:cNvSpPr>
            <a:spLocks noGrp="1"/>
          </p:cNvSpPr>
          <p:nvPr>
            <p:ph idx="1"/>
          </p:nvPr>
        </p:nvSpPr>
        <p:spPr>
          <a:xfrm>
            <a:off x="701566" y="1156138"/>
            <a:ext cx="10515600" cy="4589901"/>
          </a:xfrm>
        </p:spPr>
        <p:txBody>
          <a:bodyPr>
            <a:normAutofit/>
          </a:bodyPr>
          <a:lstStyle/>
          <a:p>
            <a:pPr algn="ctr"/>
            <a:endParaRPr lang="en-US" sz="3600" dirty="0" smtClean="0">
              <a:solidFill>
                <a:srgbClr val="D14E1D"/>
              </a:solidFill>
            </a:endParaRPr>
          </a:p>
          <a:p>
            <a:pPr marL="0" indent="0" algn="ctr">
              <a:buNone/>
            </a:pPr>
            <a:r>
              <a:rPr lang="en-US" sz="3600" dirty="0" smtClean="0">
                <a:solidFill>
                  <a:schemeClr val="accent1">
                    <a:lumMod val="50000"/>
                  </a:schemeClr>
                </a:solidFill>
              </a:rPr>
              <a:t>Research by Bridget Kiger Lee (2015) demonstrated that dramatic arts at the pre-kindergarten level has positive impacts on student learning in a variety of areas.  In addition, dramatic arts work in upper level elementary students showed positive impacts on “21</a:t>
            </a:r>
            <a:r>
              <a:rPr lang="en-US" sz="3600" baseline="30000" dirty="0" smtClean="0">
                <a:solidFill>
                  <a:schemeClr val="accent1">
                    <a:lumMod val="50000"/>
                  </a:schemeClr>
                </a:solidFill>
              </a:rPr>
              <a:t>st</a:t>
            </a:r>
            <a:r>
              <a:rPr lang="en-US" sz="3600" dirty="0" smtClean="0">
                <a:solidFill>
                  <a:schemeClr val="accent1">
                    <a:lumMod val="50000"/>
                  </a:schemeClr>
                </a:solidFill>
              </a:rPr>
              <a:t> Century Skills” like collaboration and motivation.</a:t>
            </a:r>
          </a:p>
        </p:txBody>
      </p:sp>
    </p:spTree>
    <p:extLst>
      <p:ext uri="{BB962C8B-B14F-4D97-AF65-F5344CB8AC3E}">
        <p14:creationId xmlns:p14="http://schemas.microsoft.com/office/powerpoint/2010/main" val="2625876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The best way to connect dramatic arts and imagination…</a:t>
            </a:r>
            <a:r>
              <a:rPr lang="en-US" dirty="0" smtClean="0">
                <a:solidFill>
                  <a:schemeClr val="bg1"/>
                </a:solidFill>
              </a:rPr>
              <a:t>	</a:t>
            </a:r>
            <a:endParaRPr lang="en-US" dirty="0">
              <a:solidFill>
                <a:schemeClr val="bg1"/>
              </a:solidFill>
            </a:endParaRPr>
          </a:p>
        </p:txBody>
      </p:sp>
      <p:sp>
        <p:nvSpPr>
          <p:cNvPr id="3" name="Content Placeholder 2"/>
          <p:cNvSpPr>
            <a:spLocks noGrp="1"/>
          </p:cNvSpPr>
          <p:nvPr>
            <p:ph idx="1"/>
          </p:nvPr>
        </p:nvSpPr>
        <p:spPr>
          <a:xfrm>
            <a:off x="1762812" y="2631617"/>
            <a:ext cx="5175316" cy="3712623"/>
          </a:xfrm>
        </p:spPr>
        <p:txBody>
          <a:bodyPr/>
          <a:lstStyle/>
          <a:p>
            <a:pPr marL="0" indent="0">
              <a:buNone/>
            </a:pPr>
            <a:endParaRPr lang="en-US" dirty="0"/>
          </a:p>
          <a:p>
            <a:pPr marL="0" indent="0">
              <a:buNone/>
            </a:pPr>
            <a:endParaRPr lang="en-US" dirty="0" smtClean="0"/>
          </a:p>
          <a:p>
            <a:pPr marL="0" indent="0">
              <a:buNone/>
            </a:pPr>
            <a:r>
              <a:rPr lang="en-US" dirty="0" smtClean="0">
                <a:solidFill>
                  <a:schemeClr val="bg1"/>
                </a:solidFill>
              </a:rPr>
              <a:t>Is not by sitting in front of a PowerPoint for 40 minutes!</a:t>
            </a:r>
          </a:p>
          <a:p>
            <a:pPr marL="0" indent="0">
              <a:buNone/>
            </a:pPr>
            <a:endParaRPr lang="en-US" dirty="0">
              <a:solidFill>
                <a:schemeClr val="bg1"/>
              </a:solidFill>
            </a:endParaRPr>
          </a:p>
          <a:p>
            <a:pPr marL="0" indent="0">
              <a:buNone/>
            </a:pPr>
            <a:endParaRPr lang="en-US" dirty="0">
              <a:solidFill>
                <a:schemeClr val="bg1"/>
              </a:solidFill>
            </a:endParaRPr>
          </a:p>
        </p:txBody>
      </p:sp>
      <p:pic>
        <p:nvPicPr>
          <p:cNvPr id="1028" name="Picture 4" descr="http://images.clipartpanda.com/drama-clip-art-DramaDinoandKnight.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3958" y="3036969"/>
            <a:ext cx="3520879" cy="3520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375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Topics we think are highly relevant to IERG</a:t>
            </a:r>
            <a:r>
              <a:rPr lang="en-US" dirty="0" smtClean="0"/>
              <a:t>	</a:t>
            </a:r>
            <a:endParaRPr lang="en-US" dirty="0"/>
          </a:p>
        </p:txBody>
      </p:sp>
      <p:sp>
        <p:nvSpPr>
          <p:cNvPr id="3" name="Content Placeholder 2"/>
          <p:cNvSpPr>
            <a:spLocks noGrp="1"/>
          </p:cNvSpPr>
          <p:nvPr>
            <p:ph idx="1"/>
          </p:nvPr>
        </p:nvSpPr>
        <p:spPr>
          <a:xfrm>
            <a:off x="838200" y="1825625"/>
            <a:ext cx="4827309" cy="3887018"/>
          </a:xfrm>
        </p:spPr>
        <p:txBody>
          <a:bodyPr>
            <a:normAutofit/>
          </a:bodyPr>
          <a:lstStyle/>
          <a:p>
            <a:r>
              <a:rPr lang="en-US" dirty="0" smtClean="0">
                <a:solidFill>
                  <a:schemeClr val="bg1"/>
                </a:solidFill>
              </a:rPr>
              <a:t>Creative Drama</a:t>
            </a:r>
            <a:endParaRPr lang="en-US" dirty="0">
              <a:solidFill>
                <a:schemeClr val="bg1"/>
              </a:solidFill>
            </a:endParaRPr>
          </a:p>
          <a:p>
            <a:endParaRPr lang="en-US" dirty="0" smtClean="0">
              <a:solidFill>
                <a:schemeClr val="bg1"/>
              </a:solidFill>
            </a:endParaRPr>
          </a:p>
          <a:p>
            <a:r>
              <a:rPr lang="en-US" dirty="0" smtClean="0">
                <a:solidFill>
                  <a:schemeClr val="bg1"/>
                </a:solidFill>
              </a:rPr>
              <a:t>Story Drama</a:t>
            </a:r>
          </a:p>
          <a:p>
            <a:endParaRPr lang="en-US" dirty="0" smtClean="0">
              <a:solidFill>
                <a:schemeClr val="bg1"/>
              </a:solidFill>
            </a:endParaRPr>
          </a:p>
          <a:p>
            <a:r>
              <a:rPr lang="en-US" dirty="0" smtClean="0">
                <a:solidFill>
                  <a:schemeClr val="bg1"/>
                </a:solidFill>
              </a:rPr>
              <a:t>Creative Movement</a:t>
            </a:r>
          </a:p>
          <a:p>
            <a:endParaRPr lang="en-US" dirty="0" smtClean="0">
              <a:solidFill>
                <a:schemeClr val="bg1"/>
              </a:solidFill>
            </a:endParaRPr>
          </a:p>
          <a:p>
            <a:r>
              <a:rPr lang="en-US" dirty="0" smtClean="0">
                <a:solidFill>
                  <a:schemeClr val="bg1"/>
                </a:solidFill>
              </a:rPr>
              <a:t>Within subjects imagining</a:t>
            </a:r>
          </a:p>
          <a:p>
            <a:endParaRPr lang="en-US" dirty="0" smtClean="0">
              <a:solidFill>
                <a:schemeClr val="bg1"/>
              </a:solidFill>
            </a:endParaRPr>
          </a:p>
          <a:p>
            <a:pPr marL="0" indent="0">
              <a:buNone/>
            </a:pPr>
            <a:endParaRPr lang="en-US" dirty="0">
              <a:solidFill>
                <a:schemeClr val="bg1"/>
              </a:solidFill>
            </a:endParaRPr>
          </a:p>
        </p:txBody>
      </p:sp>
      <p:pic>
        <p:nvPicPr>
          <p:cNvPr id="5" name="Picture 4"/>
          <p:cNvPicPr>
            <a:picLocks noChangeAspect="1"/>
          </p:cNvPicPr>
          <p:nvPr/>
        </p:nvPicPr>
        <p:blipFill>
          <a:blip r:embed="rId3"/>
          <a:stretch>
            <a:fillRect/>
          </a:stretch>
        </p:blipFill>
        <p:spPr>
          <a:xfrm>
            <a:off x="6725602" y="1978342"/>
            <a:ext cx="4067175" cy="4067175"/>
          </a:xfrm>
          <a:prstGeom prst="rect">
            <a:avLst/>
          </a:prstGeom>
        </p:spPr>
      </p:pic>
    </p:spTree>
    <p:extLst>
      <p:ext uri="{BB962C8B-B14F-4D97-AF65-F5344CB8AC3E}">
        <p14:creationId xmlns:p14="http://schemas.microsoft.com/office/powerpoint/2010/main" val="2941566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5977217" y="3244334"/>
            <a:ext cx="237566" cy="369332"/>
          </a:xfrm>
          <a:prstGeom prst="rect">
            <a:avLst/>
          </a:prstGeom>
        </p:spPr>
        <p:txBody>
          <a:bodyPr wrap="none">
            <a:spAutoFit/>
          </a:bodyPr>
          <a:lstStyle/>
          <a:p>
            <a:r>
              <a:rPr lang="en-US" dirty="0"/>
              <a:t> </a:t>
            </a:r>
          </a:p>
        </p:txBody>
      </p:sp>
      <p:pic>
        <p:nvPicPr>
          <p:cNvPr id="5" name="Picture 4"/>
          <p:cNvPicPr>
            <a:picLocks noChangeAspect="1"/>
          </p:cNvPicPr>
          <p:nvPr/>
        </p:nvPicPr>
        <p:blipFill>
          <a:blip r:embed="rId2"/>
          <a:stretch>
            <a:fillRect/>
          </a:stretch>
        </p:blipFill>
        <p:spPr>
          <a:xfrm>
            <a:off x="2" y="4712"/>
            <a:ext cx="12191998" cy="6858000"/>
          </a:xfrm>
          <a:prstGeom prst="rect">
            <a:avLst/>
          </a:prstGeom>
        </p:spPr>
      </p:pic>
      <p:sp>
        <p:nvSpPr>
          <p:cNvPr id="6" name="Rectangle 5"/>
          <p:cNvSpPr/>
          <p:nvPr/>
        </p:nvSpPr>
        <p:spPr>
          <a:xfrm>
            <a:off x="1316791" y="1950204"/>
            <a:ext cx="8431508" cy="1200329"/>
          </a:xfrm>
          <a:prstGeom prst="rect">
            <a:avLst/>
          </a:prstGeom>
        </p:spPr>
        <p:txBody>
          <a:bodyPr wrap="square">
            <a:spAutoFit/>
          </a:bodyPr>
          <a:lstStyle/>
          <a:p>
            <a:r>
              <a:rPr lang="en-US" sz="7200" dirty="0" smtClean="0">
                <a:solidFill>
                  <a:schemeClr val="bg1"/>
                </a:solidFill>
              </a:rPr>
              <a:t>Creative Drama…</a:t>
            </a:r>
            <a:endParaRPr lang="en-US" sz="7200" dirty="0">
              <a:solidFill>
                <a:schemeClr val="bg1"/>
              </a:solidFill>
            </a:endParaRPr>
          </a:p>
        </p:txBody>
      </p:sp>
      <p:sp>
        <p:nvSpPr>
          <p:cNvPr id="7" name="TextBox 6"/>
          <p:cNvSpPr txBox="1"/>
          <p:nvPr/>
        </p:nvSpPr>
        <p:spPr>
          <a:xfrm>
            <a:off x="6766193" y="4063583"/>
            <a:ext cx="4269668" cy="769441"/>
          </a:xfrm>
          <a:prstGeom prst="rect">
            <a:avLst/>
          </a:prstGeom>
          <a:noFill/>
        </p:spPr>
        <p:txBody>
          <a:bodyPr wrap="square" rtlCol="0">
            <a:spAutoFit/>
          </a:bodyPr>
          <a:lstStyle/>
          <a:p>
            <a:r>
              <a:rPr lang="en-US" sz="4400" dirty="0" smtClean="0">
                <a:solidFill>
                  <a:schemeClr val="bg1"/>
                </a:solidFill>
              </a:rPr>
              <a:t>Let’s try some!</a:t>
            </a:r>
            <a:endParaRPr lang="en-US" sz="4400" dirty="0">
              <a:solidFill>
                <a:schemeClr val="bg1"/>
              </a:solidFill>
            </a:endParaRPr>
          </a:p>
        </p:txBody>
      </p:sp>
    </p:spTree>
    <p:extLst>
      <p:ext uri="{BB962C8B-B14F-4D97-AF65-F5344CB8AC3E}">
        <p14:creationId xmlns:p14="http://schemas.microsoft.com/office/powerpoint/2010/main" val="827056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What is Creative Drama?</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bg1"/>
                </a:solidFill>
              </a:rPr>
              <a:t>Creative Drama uses basic actor tools including the body, voice, and imagination to engage students in story dramatization exercises. It can be highly structured or incredibly open ended depending on teacher preference. </a:t>
            </a:r>
          </a:p>
          <a:p>
            <a:pPr marL="457200" lvl="1" indent="0">
              <a:buNone/>
            </a:pPr>
            <a:endParaRPr lang="en-US" dirty="0" smtClean="0">
              <a:solidFill>
                <a:schemeClr val="bg1"/>
              </a:solidFill>
            </a:endParaRPr>
          </a:p>
          <a:p>
            <a:pPr marL="457200" lvl="1" indent="0">
              <a:buNone/>
            </a:pPr>
            <a:endParaRPr lang="en-US" dirty="0" smtClean="0"/>
          </a:p>
        </p:txBody>
      </p:sp>
      <p:pic>
        <p:nvPicPr>
          <p:cNvPr id="5" name="Picture 4"/>
          <p:cNvPicPr>
            <a:picLocks noChangeAspect="1"/>
          </p:cNvPicPr>
          <p:nvPr/>
        </p:nvPicPr>
        <p:blipFill>
          <a:blip r:embed="rId4"/>
          <a:stretch>
            <a:fillRect/>
          </a:stretch>
        </p:blipFill>
        <p:spPr>
          <a:xfrm>
            <a:off x="4172545" y="3638449"/>
            <a:ext cx="3846909" cy="2883658"/>
          </a:xfrm>
          <a:prstGeom prst="rect">
            <a:avLst/>
          </a:prstGeom>
        </p:spPr>
      </p:pic>
    </p:spTree>
    <p:extLst>
      <p:ext uri="{BB962C8B-B14F-4D97-AF65-F5344CB8AC3E}">
        <p14:creationId xmlns:p14="http://schemas.microsoft.com/office/powerpoint/2010/main" val="536775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969</TotalTime>
  <Words>2142</Words>
  <Application>Microsoft Office PowerPoint</Application>
  <PresentationFormat>Widescreen</PresentationFormat>
  <Paragraphs>273</Paragraphs>
  <Slides>36</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Narrow</vt:lpstr>
      <vt:lpstr>Calibri</vt:lpstr>
      <vt:lpstr>Calibri Light</vt:lpstr>
      <vt:lpstr>Times New Roman</vt:lpstr>
      <vt:lpstr>Wingdings</vt:lpstr>
      <vt:lpstr>Office Theme</vt:lpstr>
      <vt:lpstr>PowerPoint Presentation</vt:lpstr>
      <vt:lpstr>PowerPoint Presentation</vt:lpstr>
      <vt:lpstr>PowerPoint Presentation</vt:lpstr>
      <vt:lpstr>Integrated Dramatic Arts </vt:lpstr>
      <vt:lpstr> </vt:lpstr>
      <vt:lpstr>The best way to connect dramatic arts and imagination… </vt:lpstr>
      <vt:lpstr>Topics we think are highly relevant to IERG </vt:lpstr>
      <vt:lpstr>PowerPoint Presentation</vt:lpstr>
      <vt:lpstr>What is Creative Drama?</vt:lpstr>
      <vt:lpstr>Creative Drama- ACTIVITY</vt:lpstr>
      <vt:lpstr>Creative Drama- ACTIVITY</vt:lpstr>
      <vt:lpstr>Creative Drama can also be…</vt:lpstr>
      <vt:lpstr>PowerPoint Presentation</vt:lpstr>
      <vt:lpstr>What is story drama?</vt:lpstr>
      <vt:lpstr>Story Drama Structure</vt:lpstr>
      <vt:lpstr>Story Drama Structure…continued.</vt:lpstr>
      <vt:lpstr>Story Drama Tips</vt:lpstr>
      <vt:lpstr>Here’s an abridged example…</vt:lpstr>
      <vt:lpstr>Considerations….</vt:lpstr>
      <vt:lpstr> </vt:lpstr>
      <vt:lpstr>PowerPoint Presentation</vt:lpstr>
      <vt:lpstr>Moving as a group- Activity</vt:lpstr>
      <vt:lpstr>Movement to generate character- Activity</vt:lpstr>
      <vt:lpstr> Research and Movement</vt:lpstr>
      <vt:lpstr> Research and Movement…continued.</vt:lpstr>
      <vt:lpstr>PowerPoint Presentation</vt:lpstr>
      <vt:lpstr>Drama Within Subject Areas</vt:lpstr>
      <vt:lpstr>Tableaux- Activity</vt:lpstr>
      <vt:lpstr>Four Corners- Activity</vt:lpstr>
      <vt:lpstr>Context!!!</vt:lpstr>
      <vt:lpstr>Student Voice and  Self Advocacy</vt:lpstr>
      <vt:lpstr>Student Voice and Self Advocacy Cont. …</vt:lpstr>
      <vt:lpstr>Concluding thoughts…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Dramatic Arts Integration in elementary and the Imagination</dc:title>
  <dc:creator>Lisa Castaneda</dc:creator>
  <cp:lastModifiedBy>Tom TS. Swanson</cp:lastModifiedBy>
  <cp:revision>86</cp:revision>
  <dcterms:created xsi:type="dcterms:W3CDTF">2015-05-26T15:04:40Z</dcterms:created>
  <dcterms:modified xsi:type="dcterms:W3CDTF">2016-07-21T17:11:57Z</dcterms:modified>
</cp:coreProperties>
</file>