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/>
    <p:restoredTop sz="94704"/>
  </p:normalViewPr>
  <p:slideViewPr>
    <p:cSldViewPr snapToGrid="0">
      <p:cViewPr varScale="1">
        <p:scale>
          <a:sx n="172" d="100"/>
          <a:sy n="172" d="100"/>
        </p:scale>
        <p:origin x="19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25A07-19E1-7C43-ABB5-9E556D1BC5C9}" type="datetimeFigureOut">
              <a:rPr lang="en-RU" smtClean="0"/>
              <a:t>02.12.2023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EADAC-0561-4942-8642-DE5E4BFCAF1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7828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EADAC-0561-4942-8642-DE5E4BFCAF1B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9327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0558-443F-831C-015A-5F018EE9A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40DA7-C02B-A175-6009-8384F7293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7C8E4-919B-16A8-B470-E1F944A9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02.12.2023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C5D15-0CCA-0139-3162-3CCE8DD3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370F9-FC45-FEA6-E91F-EDB20510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7697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9FE5-A1F3-7885-5330-793BC15D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FB930-A84A-875E-EE78-F622E2859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829B4-4941-0BE6-AB08-E0B2FA84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02.12.2023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2BF26-35A2-10AD-DBF0-19D8650B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90B7C-DA3C-6A81-3164-F65BCD4C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4337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52CB7-0516-2368-5724-4A4198A1D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97C60-D628-1DE7-884E-C58941B3E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6158A-7483-863E-23C2-32990169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02.12.2023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C7C5A-1FE4-042D-9F84-BE69DD73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E0335-154E-5398-A976-B744EB64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1833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1A33-52E3-85CD-6649-B247BCB1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7824-2AE2-94A4-FF4E-112A95298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6A87F-E00A-DC6B-F02E-BB23CC06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02.12.2023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AFD9D-9C36-D649-4A08-B2EB73BA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664B8-8540-C67A-AAE2-9B53E6D2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6139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BC0B-BCAB-A498-760E-841CD23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F5736-49D8-0D0D-F135-680415D56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2D5BD-65FB-2AB0-4FDA-AD8F31C5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02.12.2023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40EDA-BECC-599F-8EC8-D517B2AE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A7214-7A39-7EFA-5261-D7B74A33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2839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76A2-F4C7-F236-B7BC-D5207FAE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69009-5699-9032-5CC2-F1520C1AB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5A801-466F-9DA9-C375-1313213F8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68E73-9EE1-A2BD-EE3A-D6DB7193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02.12.2023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63EC0-7E6A-73FA-0AF4-C8AC0700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1457A-2646-26ED-C511-49D7B5B1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7203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F3EF-78DE-97CF-4C99-F9FFDEB1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63AB0-B4A1-8DFF-327C-F4B0A566B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7D5E5-750B-1EFF-CE8B-691CA9396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ADC01-2D24-6EEE-29F7-ACB34CF3C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CA9B0-E061-1A77-A409-3FD04D1AB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EF3BC-A5F2-461F-3367-2E638696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02.12.2023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7CEA7-FAAE-D0E9-4326-9E9E784D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74E21-A8CC-6572-40D1-0DE64E79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5180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0515-E268-57F2-3E7C-23498BC5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612B3-D6AD-557C-A7B1-ADA8BE4F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02.12.2023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43CE7-1E91-94E0-9FB3-D3077FAD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770D5-658E-BD68-74ED-08F958D5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0067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383C0-801B-7376-B764-0BB817A2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02.12.2023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DCB21-CCDA-AA95-F59C-5023095A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F7DDE-795E-0786-DD8C-FCD6E77D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7054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910B-46C3-524A-838D-CBFD07AC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2490C-21BD-F893-EB5A-6C34BF4DF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F3CCF-D3D3-5EB0-BC27-6B557C7B2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940B4-393A-1CE3-EDCC-91D02CDC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02.12.2023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5C115-1F87-4CDD-2830-9DF5409C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68CAD-2A91-F910-E5FF-A6B37CEF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111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B6B9-920E-6D82-B97F-5D18C687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773DC-16D2-8197-693A-341353CCD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140D4-D94B-B56D-AD5A-9A38D9920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BF079-1A55-C0EF-D048-1A75657D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E224-B48A-214B-84D6-161AACADD4F4}" type="datetimeFigureOut">
              <a:rPr lang="en-RU" smtClean="0"/>
              <a:t>02.12.2023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B2109-9B8E-8A9E-D25C-6CE69D93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CDFAB-BE33-3A26-1C84-CB607014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6460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8B249-A35D-6F75-6BDA-68B9BADBF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C519E-CFB2-1DFB-F9F6-BBA882500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13CE0-F41C-1020-4FD6-4769469EA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9E224-B48A-214B-84D6-161AACADD4F4}" type="datetimeFigureOut">
              <a:rPr lang="en-RU" smtClean="0"/>
              <a:t>02.12.2023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1535D-1B95-87BE-0850-27D41EDF6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0DE55-3BA0-D59A-D1B9-C99062600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5EBEB-2FF7-D245-A3C0-A4F0E61AF1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7856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C0C1255-2D69-4D13-8C4C-81C07A506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DECB99-DE07-4F93-B3A4-69AFDC0A4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798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B6A71-4DB1-7297-3D9B-C9E897B1C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685797"/>
            <a:ext cx="4869243" cy="2824166"/>
          </a:xfrm>
        </p:spPr>
        <p:txBody>
          <a:bodyPr anchor="t">
            <a:normAutofit/>
          </a:bodyPr>
          <a:lstStyle/>
          <a:p>
            <a:pPr algn="l"/>
            <a:r>
              <a:rPr lang="ru-RU" sz="4600"/>
              <a:t>Организатор перевозок на общественном транспорте</a:t>
            </a:r>
            <a:endParaRPr lang="en-RU" sz="4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9F56D-A595-DF77-5A62-3C965D910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3602037"/>
            <a:ext cx="4869243" cy="2377421"/>
          </a:xfrm>
        </p:spPr>
        <p:txBody>
          <a:bodyPr>
            <a:normAutofit/>
          </a:bodyPr>
          <a:lstStyle/>
          <a:p>
            <a:pPr algn="l"/>
            <a:r>
              <a:rPr lang="ru-RU" sz="2200"/>
              <a:t>Описание архитектуры предприятия</a:t>
            </a:r>
          </a:p>
          <a:p>
            <a:pPr algn="l"/>
            <a:r>
              <a:rPr lang="ru-RU" sz="2200"/>
              <a:t>(в рамках учебной работы для курса </a:t>
            </a:r>
            <a:r>
              <a:rPr lang="en-US" sz="2200"/>
              <a:t>OTUS – Enterprise Architect)</a:t>
            </a:r>
            <a:endParaRPr lang="ru-RU" sz="22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044E89-55E0-46BE-AD80-D2597FE7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896676-4C82-4F49-AC86-8A500C3F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681" y="685797"/>
            <a:ext cx="5595458" cy="548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Deciduous tree with solid fill">
            <a:extLst>
              <a:ext uri="{FF2B5EF4-FFF2-40B4-BE49-F238E27FC236}">
                <a16:creationId xmlns:a16="http://schemas.microsoft.com/office/drawing/2014/main" id="{E8E79BF1-8C43-8BD6-504C-5C4779D85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4020" y="948519"/>
            <a:ext cx="2448986" cy="2448986"/>
          </a:xfrm>
          <a:prstGeom prst="rect">
            <a:avLst/>
          </a:prstGeom>
        </p:spPr>
      </p:pic>
      <p:sp>
        <p:nvSpPr>
          <p:cNvPr id="30" name="Graphic 14">
            <a:extLst>
              <a:ext uri="{FF2B5EF4-FFF2-40B4-BE49-F238E27FC236}">
                <a16:creationId xmlns:a16="http://schemas.microsoft.com/office/drawing/2014/main" id="{87E95770-3309-463A-913F-BD52864A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2016" y="685795"/>
            <a:ext cx="1945558" cy="194740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7" name="Graphic 6" descr="Streetcar with solid fill">
            <a:extLst>
              <a:ext uri="{FF2B5EF4-FFF2-40B4-BE49-F238E27FC236}">
                <a16:creationId xmlns:a16="http://schemas.microsoft.com/office/drawing/2014/main" id="{0A347537-18AB-49CC-E746-842D0B798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65587" y="948520"/>
            <a:ext cx="2448986" cy="2448986"/>
          </a:xfrm>
          <a:prstGeom prst="rect">
            <a:avLst/>
          </a:prstGeom>
        </p:spPr>
      </p:pic>
      <p:pic>
        <p:nvPicPr>
          <p:cNvPr id="11" name="Graphic 10" descr="Bus with solid fill">
            <a:extLst>
              <a:ext uri="{FF2B5EF4-FFF2-40B4-BE49-F238E27FC236}">
                <a16:creationId xmlns:a16="http://schemas.microsoft.com/office/drawing/2014/main" id="{9D930B02-9C33-4568-30CD-FA333D7B9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9084" y="3461171"/>
            <a:ext cx="2448986" cy="2448986"/>
          </a:xfrm>
          <a:prstGeom prst="rect">
            <a:avLst/>
          </a:prstGeom>
        </p:spPr>
      </p:pic>
      <p:sp>
        <p:nvSpPr>
          <p:cNvPr id="32" name="Graphic 14">
            <a:extLst>
              <a:ext uri="{FF2B5EF4-FFF2-40B4-BE49-F238E27FC236}">
                <a16:creationId xmlns:a16="http://schemas.microsoft.com/office/drawing/2014/main" id="{7312542A-4AD1-49FD-ABC0-AD57C8524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246442" y="4224793"/>
            <a:ext cx="1945558" cy="194740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5" name="Graphic 14" descr="Train Tracks with solid fill">
            <a:extLst>
              <a:ext uri="{FF2B5EF4-FFF2-40B4-BE49-F238E27FC236}">
                <a16:creationId xmlns:a16="http://schemas.microsoft.com/office/drawing/2014/main" id="{558BFA1A-89CD-DB17-D2BC-4816F8DBCB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65587" y="3461172"/>
            <a:ext cx="2448986" cy="2448986"/>
          </a:xfrm>
          <a:prstGeom prst="rect">
            <a:avLst/>
          </a:prstGeom>
        </p:spPr>
      </p:pic>
      <p:sp>
        <p:nvSpPr>
          <p:cNvPr id="34" name="Graphic 14">
            <a:extLst>
              <a:ext uri="{FF2B5EF4-FFF2-40B4-BE49-F238E27FC236}">
                <a16:creationId xmlns:a16="http://schemas.microsoft.com/office/drawing/2014/main" id="{7C1977C7-F5CC-4400-BE96-04D0BFFE3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233580" y="4224795"/>
            <a:ext cx="1945558" cy="194740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A5CEEF-619C-4177-ABD8-F9912F23A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4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D078-2D21-64E8-6B4F-B309007B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Описание деятельности компании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7F6A-BFBD-CB20-A9F2-E7C4170FB7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/>
              <a:t>🚎 </a:t>
            </a:r>
            <a:r>
              <a:rPr lang="ru-RU" sz="1600"/>
              <a:t>Деятельность</a:t>
            </a:r>
          </a:p>
          <a:p>
            <a:pPr marL="0" indent="0">
              <a:buNone/>
            </a:pPr>
            <a:r>
              <a:rPr lang="ru-RU" sz="1200"/>
              <a:t>Организация работы городского и пригородного пассажирского транспорта</a:t>
            </a:r>
          </a:p>
          <a:p>
            <a:pPr marL="0" indent="0">
              <a:buNone/>
            </a:pPr>
            <a:r>
              <a:rPr lang="ru-RU" sz="1600"/>
              <a:t>🎯 </a:t>
            </a:r>
            <a:r>
              <a:rPr lang="ru-RU" sz="1600">
                <a:ea typeface="Apple Symbols" panose="02000000000000000000" pitchFamily="2" charset="-79"/>
                <a:cs typeface="Apple Symbols" panose="02000000000000000000" pitchFamily="2" charset="-79"/>
              </a:rPr>
              <a:t>Ключевые вызовы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/>
              <a:t>Объединение в единую транспортную сеть наземного городского пассажирского транспорта (автобусы, троллейбусы, трамваи) и пригородных поездов (электрички)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/>
              <a:t>Предоставление единой системы безналичной оплаты проезда, что включает в себя</a:t>
            </a:r>
            <a:r>
              <a:rPr lang="ru-RU" sz="1400"/>
              <a:t>:</a:t>
            </a:r>
          </a:p>
          <a:p>
            <a:pPr lvl="1"/>
            <a:r>
              <a:rPr lang="ru-RU" sz="1000"/>
              <a:t>Организацию точек продаж бесконтактных транспортных карт и электронных билетов (кассы).</a:t>
            </a:r>
          </a:p>
          <a:p>
            <a:pPr lvl="1"/>
            <a:r>
              <a:rPr lang="ru-RU" sz="1000"/>
              <a:t>Разработку и поддержку программного обеспечения для оборудования, осуществляющего контроль билетов во время поездки (валидаторы в автобусах, турникеты на вокзалах пригородных поездов).</a:t>
            </a:r>
          </a:p>
          <a:p>
            <a:pPr lvl="1"/>
            <a:r>
              <a:rPr lang="ru-RU" sz="1000"/>
              <a:t>Разработку и поддержку программного обеспечения для оборудования, осуществляющего запись билетов на бесконтактные транспортные карты</a:t>
            </a:r>
            <a:r>
              <a:rPr lang="en-US" sz="1000"/>
              <a:t> (</a:t>
            </a:r>
            <a:r>
              <a:rPr lang="ru-RU" sz="1000"/>
              <a:t>рабочие места кассиров).</a:t>
            </a:r>
          </a:p>
          <a:p>
            <a:pPr lvl="1"/>
            <a:r>
              <a:rPr lang="ru-RU" sz="1000"/>
              <a:t>Разработку и поддержку единой информационной системы по учету тарифов, проданных билетов и осуществляемых по ним проходов, контролю за состоянием оборудования.</a:t>
            </a:r>
          </a:p>
          <a:p>
            <a:pPr lvl="1"/>
            <a:r>
              <a:rPr lang="ru-RU" sz="1000"/>
              <a:t>Закупку оборудования у производителя для работы с бесконтактными картами.</a:t>
            </a:r>
          </a:p>
          <a:p>
            <a:pPr lvl="1"/>
            <a:r>
              <a:rPr lang="ru-RU" sz="1000"/>
              <a:t>Закупку бесконтактных карт у производителя для дальнейшей их реализации в качестве транспортных.</a:t>
            </a:r>
            <a:endParaRPr lang="ru-RU" sz="1400"/>
          </a:p>
          <a:p>
            <a:pPr marL="342900" indent="-342900">
              <a:buFont typeface="+mj-lt"/>
              <a:buAutoNum type="arabicPeriod"/>
            </a:pPr>
            <a:r>
              <a:rPr lang="ru-RU" sz="1200"/>
              <a:t>Минимизация издержек, связанных с недобросовестным использованием транспортных карт пассажирами</a:t>
            </a:r>
            <a:endParaRPr lang="ru-RU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E7D6A-F714-293A-3EFE-56BA012906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dirty="0"/>
              <a:t>📈 </a:t>
            </a:r>
            <a:r>
              <a:rPr lang="ru-RU" sz="1500" dirty="0"/>
              <a:t>Направление развития</a:t>
            </a:r>
          </a:p>
          <a:p>
            <a:pPr marL="0" indent="0">
              <a:buNone/>
            </a:pPr>
            <a:r>
              <a:rPr lang="ru-RU" sz="1200" dirty="0"/>
              <a:t>Расширение транспортной сети за счет подключения частных перевозчиков к единой системе безналичной оплаты проезда, что повысит привлекательность общественного транспорта для жителей города и позитивно отразится на 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en-US" sz="1700" dirty="0"/>
              <a:t>👨‍🏫</a:t>
            </a:r>
            <a:r>
              <a:rPr lang="ru-RU" sz="1700" dirty="0"/>
              <a:t> Учебный кейс</a:t>
            </a:r>
          </a:p>
          <a:p>
            <a:pPr marL="0" indent="0">
              <a:buNone/>
            </a:pPr>
            <a:r>
              <a:rPr lang="ru-RU" sz="1300" dirty="0"/>
              <a:t>В качестве учебного примера буду использовать описание текущей архитектуры компании параллельно рассматривая расширение ее деятельности за счет привлечения частных перевозчиков</a:t>
            </a:r>
            <a:endParaRPr lang="en-RU" sz="13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450587-7F4D-4113-7C9C-77B2B6345184}"/>
              </a:ext>
            </a:extLst>
          </p:cNvPr>
          <p:cNvCxnSpPr/>
          <p:nvPr/>
        </p:nvCxnSpPr>
        <p:spPr>
          <a:xfrm>
            <a:off x="6534615" y="2750634"/>
            <a:ext cx="43118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D2B50B-14D0-D93F-0756-4223164C0FA9}"/>
              </a:ext>
            </a:extLst>
          </p:cNvPr>
          <p:cNvSpPr txBox="1"/>
          <p:nvPr/>
        </p:nvSpPr>
        <p:spPr>
          <a:xfrm>
            <a:off x="11744442" y="6596390"/>
            <a:ext cx="447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ДЗ 1</a:t>
            </a:r>
            <a:endParaRPr lang="en-RU" sz="1100" dirty="0"/>
          </a:p>
        </p:txBody>
      </p:sp>
    </p:spTree>
    <p:extLst>
      <p:ext uri="{BB962C8B-B14F-4D97-AF65-F5344CB8AC3E}">
        <p14:creationId xmlns:p14="http://schemas.microsoft.com/office/powerpoint/2010/main" val="224135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16C8-3AEF-C8D9-54CD-95287072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120"/>
            <a:ext cx="10515600" cy="42634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Бизнес-модель (модель </a:t>
            </a:r>
            <a:r>
              <a:rPr lang="ru-RU" sz="3200" dirty="0" err="1"/>
              <a:t>Остервальдера</a:t>
            </a:r>
            <a:r>
              <a:rPr lang="ru-RU" sz="3200" dirty="0"/>
              <a:t>)</a:t>
            </a:r>
            <a:endParaRPr lang="en-RU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049587-5832-5999-CE4F-57B34954A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92" y="710833"/>
            <a:ext cx="10395885" cy="5949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6BCE8C-F3A6-9290-E64B-1EBEE0CF07EE}"/>
              </a:ext>
            </a:extLst>
          </p:cNvPr>
          <p:cNvSpPr txBox="1"/>
          <p:nvPr/>
        </p:nvSpPr>
        <p:spPr>
          <a:xfrm>
            <a:off x="11744442" y="6596390"/>
            <a:ext cx="447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ДЗ 2</a:t>
            </a:r>
            <a:endParaRPr lang="en-RU" sz="1100" dirty="0"/>
          </a:p>
        </p:txBody>
      </p:sp>
    </p:spTree>
    <p:extLst>
      <p:ext uri="{BB962C8B-B14F-4D97-AF65-F5344CB8AC3E}">
        <p14:creationId xmlns:p14="http://schemas.microsoft.com/office/powerpoint/2010/main" val="214705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934629F-2757-D306-18AC-016E58C3601A}"/>
              </a:ext>
            </a:extLst>
          </p:cNvPr>
          <p:cNvSpPr txBox="1">
            <a:spLocks/>
          </p:cNvSpPr>
          <p:nvPr/>
        </p:nvSpPr>
        <p:spPr>
          <a:xfrm>
            <a:off x="838200" y="198120"/>
            <a:ext cx="10515600" cy="426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/>
              <a:t>Мотивационная диаграмма + стратегия</a:t>
            </a:r>
            <a:endParaRPr lang="en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1CBF8-65CE-F347-46E1-8A2DA645083D}"/>
              </a:ext>
            </a:extLst>
          </p:cNvPr>
          <p:cNvSpPr txBox="1"/>
          <p:nvPr/>
        </p:nvSpPr>
        <p:spPr>
          <a:xfrm>
            <a:off x="11629025" y="6596390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ДЗ 3-1</a:t>
            </a:r>
            <a:endParaRPr lang="en-RU" sz="1100" dirty="0"/>
          </a:p>
        </p:txBody>
      </p:sp>
    </p:spTree>
    <p:extLst>
      <p:ext uri="{BB962C8B-B14F-4D97-AF65-F5344CB8AC3E}">
        <p14:creationId xmlns:p14="http://schemas.microsoft.com/office/powerpoint/2010/main" val="366217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{EA66ACF9-45C7-214C-913E-C8BF773C61F0}tf10001120</Template>
  <TotalTime>215</TotalTime>
  <Words>251</Words>
  <Application>Microsoft Macintosh PowerPoint</Application>
  <PresentationFormat>Widescreen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 Medium</vt:lpstr>
      <vt:lpstr>Office Theme</vt:lpstr>
      <vt:lpstr>Организатор перевозок на общественном транспорте</vt:lpstr>
      <vt:lpstr>Описание деятельности компании</vt:lpstr>
      <vt:lpstr>Бизнес-модель (модель Остервальдера)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Организатор перевозок на общественном транспорте</dc:title>
  <dc:creator>Alexander Lisitsyn</dc:creator>
  <cp:lastModifiedBy>Alexander Lisitsyn</cp:lastModifiedBy>
  <cp:revision>27</cp:revision>
  <dcterms:created xsi:type="dcterms:W3CDTF">2023-11-27T18:55:56Z</dcterms:created>
  <dcterms:modified xsi:type="dcterms:W3CDTF">2023-12-02T19:01:11Z</dcterms:modified>
</cp:coreProperties>
</file>