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7BB19E-EE9B-48F6-AADA-1BCD1C462E4B}" v="21" dt="2020-12-08T06:30:55.529"/>
  </p1510:revLst>
</p1510:revInfo>
</file>

<file path=ppt/tableStyles.xml><?xml version="1.0" encoding="utf-8"?>
<a:tblStyleLst xmlns:a="http://schemas.openxmlformats.org/drawingml/2006/main" def="{873A2BBB-6E84-44DD-AC2A-E4B46FCD3044}">
  <a:tblStyle styleId="{873A2BBB-6E84-44DD-AC2A-E4B46FCD3044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30"/>
  </p:normalViewPr>
  <p:slideViewPr>
    <p:cSldViewPr snapToGrid="0" snapToObjects="1">
      <p:cViewPr varScale="1">
        <p:scale>
          <a:sx n="22" d="100"/>
          <a:sy n="22" d="100"/>
        </p:scale>
        <p:origin x="318" y="7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534" marR="0" lvl="1" indent="-10134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9068" marR="0" lvl="2" indent="-7568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602" marR="0" lvl="3" indent="-5002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8137" marR="0" lvl="4" indent="-2437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2672" marR="0" lvl="5" indent="-1257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7206" marR="0" lvl="6" indent="-10005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1740" marR="0" lvl="7" indent="-743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6274" marR="0" lvl="8" indent="-4874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88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5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417" y="10225767"/>
            <a:ext cx="37308365" cy="7055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mbria"/>
              <a:buNone/>
              <a:defRPr sz="2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534" marR="0" lvl="5" indent="-1013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389068" marR="0" lvl="6" indent="-756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583602" marR="0" lvl="7" indent="-500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778137" marR="0" lvl="8" indent="-243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2834" y="18653353"/>
            <a:ext cx="30725532" cy="8413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600075" marR="0" lvl="1" indent="-3175" algn="ctr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3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200150" marR="0" lvl="2" indent="-6350" algn="ctr" rtl="0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00225" marR="0" lvl="3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400300" marR="0" lvl="4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000375" marR="0" lvl="5" indent="-317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600450" marR="0" lvl="6" indent="-635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4200525" marR="0" lvl="7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800600" marR="0" lvl="8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B647B"/>
            </a:gs>
            <a:gs pos="100000">
              <a:srgbClr val="292E36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4839332"/>
            <a:ext cx="43891199" cy="1025281"/>
          </a:xfrm>
          <a:prstGeom prst="rect">
            <a:avLst/>
          </a:prstGeom>
          <a:solidFill>
            <a:srgbClr val="B53443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4534676"/>
            <a:ext cx="43891199" cy="304655"/>
          </a:xfrm>
          <a:prstGeom prst="rect">
            <a:avLst/>
          </a:prstGeom>
          <a:solidFill>
            <a:srgbClr val="FAAA47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43891199" cy="45346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4824817"/>
            <a:ext cx="43891199" cy="1025281"/>
          </a:xfrm>
          <a:prstGeom prst="rect">
            <a:avLst/>
          </a:prstGeom>
          <a:solidFill>
            <a:srgbClr val="C41230"/>
          </a:soli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 t="25433" r="-5239" b="25047"/>
          <a:stretch/>
        </p:blipFill>
        <p:spPr>
          <a:xfrm>
            <a:off x="1155150" y="662750"/>
            <a:ext cx="8942100" cy="32510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x="12328150" y="5999375"/>
            <a:ext cx="20813200" cy="1293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Breakout-v0 </a:t>
            </a:r>
            <a:r>
              <a:rPr lang="en-US" sz="7200" b="1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Task Results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Here is a topic sentence for these results. Here is another sentence introducing the plots. This discussion can continue until the end of the bubble</a:t>
            </a:r>
          </a:p>
        </p:txBody>
      </p:sp>
      <p:sp>
        <p:nvSpPr>
          <p:cNvPr id="24" name="Shape 24"/>
          <p:cNvSpPr/>
          <p:nvPr/>
        </p:nvSpPr>
        <p:spPr>
          <a:xfrm>
            <a:off x="273896" y="5910621"/>
            <a:ext cx="12005400" cy="97419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Motivation</a:t>
            </a:r>
            <a:endParaRPr lang="en-US" sz="7200" b="1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sz="48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Understanding which agents succeed on which tasks is a fundamental understanding of reinforcement learning. To practice the development, implementation, and optimization of many agents, our team chose Breakout and MountainCar in order to understand the process and results behind a diverse set of standard reinforcement learning agents.</a:t>
            </a:r>
            <a:endParaRPr lang="en-US" sz="720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10336363" y="226513"/>
            <a:ext cx="26014056" cy="3860700"/>
          </a:xfrm>
          <a:prstGeom prst="rect">
            <a:avLst/>
          </a:prstGeom>
          <a:noFill/>
          <a:ln>
            <a:noFill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Benchmarking Reinforcement Learning Agents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on Diverse 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1" i="0" u="none" strike="noStrike" cap="none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Jannik</a:t>
            </a:r>
            <a:r>
              <a:rPr lang="en-US" sz="6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Haas, Quincy Hershey, Brian Lewandowski,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Alex Moore, Scott Tang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4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8768484" y="10642821"/>
            <a:ext cx="2209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1307550" y="19927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22121" y="15652562"/>
            <a:ext cx="12006029" cy="86419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Agents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	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48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17603" y="24294544"/>
            <a:ext cx="11982982" cy="84093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         Breakout-v0     MountainCar-v0</a:t>
            </a:r>
          </a:p>
        </p:txBody>
      </p:sp>
      <p:sp>
        <p:nvSpPr>
          <p:cNvPr id="70" name="Shape 70"/>
          <p:cNvSpPr/>
          <p:nvPr/>
        </p:nvSpPr>
        <p:spPr>
          <a:xfrm>
            <a:off x="33141350" y="27388456"/>
            <a:ext cx="10597799" cy="53382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Citations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  <a:latin typeface="+mn-lt"/>
              </a:rPr>
              <a:t>Gym.openai.com</a:t>
            </a:r>
            <a:endParaRPr lang="en-US" sz="51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  <a:latin typeface="+mn-lt"/>
              </a:rPr>
              <a:t>Bellemare 2013: Arcade Learning Environment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 err="1">
                <a:solidFill>
                  <a:schemeClr val="dk1"/>
                </a:solidFill>
                <a:latin typeface="+mn-lt"/>
              </a:rPr>
              <a:t>Mnih</a:t>
            </a:r>
            <a:r>
              <a:rPr lang="en-US" sz="5100" dirty="0">
                <a:solidFill>
                  <a:schemeClr val="dk1"/>
                </a:solidFill>
                <a:latin typeface="+mn-lt"/>
              </a:rPr>
              <a:t> et al. 2013: Atari with Deep Reinforcement Learning</a:t>
            </a:r>
            <a:endParaRPr lang="en-US" sz="51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33141350" y="5999374"/>
            <a:ext cx="10597799" cy="213890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Discussion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Here is the discussion on the experimental results. This can include some bullet points and a general discussion of our thoughts, shortcomings, or just our feelings.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Rainbow</a:t>
            </a: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, part of our inspiration: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https://paperswithcode.com/method/rainbow-dqn</a:t>
            </a:r>
          </a:p>
        </p:txBody>
      </p:sp>
      <p:sp>
        <p:nvSpPr>
          <p:cNvPr id="74" name="Shape 74"/>
          <p:cNvSpPr/>
          <p:nvPr/>
        </p:nvSpPr>
        <p:spPr>
          <a:xfrm>
            <a:off x="12328150" y="18936612"/>
            <a:ext cx="20862054" cy="1376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MountainCar-</a:t>
            </a:r>
            <a:r>
              <a:rPr lang="en-US" sz="7200" b="1" dirty="0">
                <a:solidFill>
                  <a:schemeClr val="dk1"/>
                </a:solidFill>
                <a:latin typeface="+mn-lt"/>
              </a:rPr>
              <a:t>v0 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 Results</a:t>
            </a:r>
            <a:endParaRPr lang="en-US" sz="9600" b="1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Here is a topic sentence for these results. Here is another sentence introducing the plots. This discussion can continue until the end of the bubble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E0E456-03B7-4D98-ABB4-F94B418C4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864" y="26224990"/>
            <a:ext cx="3656336" cy="513494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AE4124A-53F5-4251-A608-09E11A578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068" y="2466992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B3AD53-5382-4C25-965D-322B90E50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1322" y="20225889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217C5AC-EA8A-45BB-94BF-515F1B14F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3022" y="16521728"/>
            <a:ext cx="6705600" cy="809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955954-7F42-4497-90F9-232BC62ED741}"/>
              </a:ext>
            </a:extLst>
          </p:cNvPr>
          <p:cNvSpPr txBox="1"/>
          <p:nvPr/>
        </p:nvSpPr>
        <p:spPr>
          <a:xfrm>
            <a:off x="35618057" y="3671714"/>
            <a:ext cx="9166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Gihhub.com/moorea1/cs525</a:t>
            </a:r>
          </a:p>
        </p:txBody>
      </p:sp>
      <p:pic>
        <p:nvPicPr>
          <p:cNvPr id="6" name="Picture 7" descr="Diagram, venn diagram&#10;&#10;Description automatically generated">
            <a:extLst>
              <a:ext uri="{FF2B5EF4-FFF2-40B4-BE49-F238E27FC236}">
                <a16:creationId xmlns:a16="http://schemas.microsoft.com/office/drawing/2014/main" id="{42E5FCD0-3660-4822-BCD1-92B11EF20E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374" y="17148136"/>
            <a:ext cx="9999406" cy="6497766"/>
          </a:xfrm>
          <a:prstGeom prst="rect">
            <a:avLst/>
          </a:prstGeom>
        </p:spPr>
      </p:pic>
      <p:pic>
        <p:nvPicPr>
          <p:cNvPr id="8" name="Picture 9" descr="Diagram&#10;&#10;Description automatically generated">
            <a:extLst>
              <a:ext uri="{FF2B5EF4-FFF2-40B4-BE49-F238E27FC236}">
                <a16:creationId xmlns:a16="http://schemas.microsoft.com/office/drawing/2014/main" id="{085A9D5B-9E75-45ED-B073-0512629635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4322" y="26241529"/>
            <a:ext cx="4601496" cy="512414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C88683D-20E1-4723-8CB1-53BC7745BA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60178" y="24852791"/>
            <a:ext cx="5852172" cy="4389129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F1C0C8DC-E863-4F82-B168-A17380FA61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317432" y="20482766"/>
            <a:ext cx="5852172" cy="4389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D726D8-7BF4-4D68-B0E2-E8D96D4362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25990" y="21665042"/>
            <a:ext cx="6327659" cy="6413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B76B76-C0AE-4E7A-BE7C-5BE50EA2D8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08006" y="8725175"/>
            <a:ext cx="5852172" cy="4389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BB50B6-AEA0-4414-AF39-52B4B67571B5}"/>
              </a:ext>
            </a:extLst>
          </p:cNvPr>
          <p:cNvSpPr txBox="1"/>
          <p:nvPr/>
        </p:nvSpPr>
        <p:spPr>
          <a:xfrm>
            <a:off x="15817971" y="13783958"/>
            <a:ext cx="4560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DQN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860623-D799-4C5C-951C-A2D6D5A9C6DC}"/>
              </a:ext>
            </a:extLst>
          </p:cNvPr>
          <p:cNvSpPr txBox="1"/>
          <p:nvPr/>
        </p:nvSpPr>
        <p:spPr>
          <a:xfrm>
            <a:off x="26462025" y="13153238"/>
            <a:ext cx="4560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Dueling DQN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2D38A3-D8C5-4174-849E-3733C83DCD9C}"/>
              </a:ext>
            </a:extLst>
          </p:cNvPr>
          <p:cNvSpPr txBox="1"/>
          <p:nvPr/>
        </p:nvSpPr>
        <p:spPr>
          <a:xfrm>
            <a:off x="21823337" y="12650812"/>
            <a:ext cx="4560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Double DQN</a:t>
            </a:r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48910F3E-0B8B-4C87-88AD-F2D0F260D7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953523" y="16007890"/>
            <a:ext cx="5852172" cy="438912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pi_pp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224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wpi_ppt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moore</cp:lastModifiedBy>
  <cp:revision>44</cp:revision>
  <dcterms:modified xsi:type="dcterms:W3CDTF">2020-12-08T17:20:08Z</dcterms:modified>
</cp:coreProperties>
</file>