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7BB19E-EE9B-48F6-AADA-1BCD1C462E4B}" v="21" dt="2020-12-08T06:30:55.529"/>
  </p1510:revLst>
</p1510:revInfo>
</file>

<file path=ppt/tableStyles.xml><?xml version="1.0" encoding="utf-8"?>
<a:tblStyleLst xmlns:a="http://schemas.openxmlformats.org/drawingml/2006/main" def="{873A2BBB-6E84-44DD-AC2A-E4B46FCD3044}">
  <a:tblStyle styleId="{873A2BBB-6E84-44DD-AC2A-E4B46FCD3044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/>
    <p:restoredTop sz="94630"/>
  </p:normalViewPr>
  <p:slideViewPr>
    <p:cSldViewPr snapToGrid="0" snapToObjects="1">
      <p:cViewPr varScale="1">
        <p:scale>
          <a:sx n="22" d="100"/>
          <a:sy n="22" d="100"/>
        </p:scale>
        <p:origin x="318" y="78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194534" marR="0" lvl="1" indent="-1013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389068" marR="0" lvl="2" indent="-756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583602" marR="0" lvl="3" indent="-50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778137" marR="0" lvl="4" indent="-24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972672" marR="0" lvl="5" indent="-125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167206" marR="0" lvl="6" indent="-100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361740" marR="0" lvl="7" indent="-74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7556274" marR="0" lvl="8" indent="-48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194534" marR="0" lvl="1" indent="-1013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389068" marR="0" lvl="2" indent="-756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583602" marR="0" lvl="3" indent="-50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778137" marR="0" lvl="4" indent="-24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972672" marR="0" lvl="5" indent="-125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167206" marR="0" lvl="6" indent="-100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361740" marR="0" lvl="7" indent="-74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7556274" marR="0" lvl="8" indent="-48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94534" marR="0" lvl="1" indent="-10134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389068" marR="0" lvl="2" indent="-7568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83602" marR="0" lvl="3" indent="-5002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778137" marR="0" lvl="4" indent="-2437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972672" marR="0" lvl="5" indent="-12572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167206" marR="0" lvl="6" indent="-10005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361740" marR="0" lvl="7" indent="-7439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556274" marR="0" lvl="8" indent="-4874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194534" marR="0" lvl="1" indent="-1013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389068" marR="0" lvl="2" indent="-756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583602" marR="0" lvl="3" indent="-50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778137" marR="0" lvl="4" indent="-24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972672" marR="0" lvl="5" indent="-125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167206" marR="0" lvl="6" indent="-100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361740" marR="0" lvl="7" indent="-74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7556274" marR="0" lvl="8" indent="-48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98806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5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3291417" y="10225767"/>
            <a:ext cx="37308365" cy="70559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mbria"/>
              <a:buNone/>
              <a:defRPr sz="21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194534" marR="0" lvl="5" indent="-1013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389068" marR="0" lvl="6" indent="-756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583602" marR="0" lvl="7" indent="-500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8778137" marR="0" lvl="8" indent="-243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582834" y="18653353"/>
            <a:ext cx="30725532" cy="84132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30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54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600075" marR="0" lvl="1" indent="-3175" algn="ctr" rtl="0">
              <a:lnSpc>
                <a:spcPct val="100000"/>
              </a:lnSpc>
              <a:spcBef>
                <a:spcPts val="26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34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200150" marR="0" lvl="2" indent="-6350" algn="ctr" rtl="0">
              <a:lnSpc>
                <a:spcPct val="100000"/>
              </a:lnSpc>
              <a:spcBef>
                <a:spcPts val="2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00225" marR="0" lvl="3" indent="-9525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400300" marR="0" lvl="4" indent="0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3000375" marR="0" lvl="5" indent="-3175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600450" marR="0" lvl="6" indent="-6350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4200525" marR="0" lvl="7" indent="-9525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800600" marR="0" lvl="8" indent="0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B647B"/>
            </a:gs>
            <a:gs pos="100000">
              <a:srgbClr val="292E36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4839332"/>
            <a:ext cx="43891199" cy="1025281"/>
          </a:xfrm>
          <a:prstGeom prst="rect">
            <a:avLst/>
          </a:prstGeom>
          <a:solidFill>
            <a:srgbClr val="B53443"/>
          </a:solidFill>
          <a:ln>
            <a:noFill/>
          </a:ln>
        </p:spPr>
        <p:txBody>
          <a:bodyPr lIns="120000" tIns="60000" rIns="120000" bIns="6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4534676"/>
            <a:ext cx="43891199" cy="304655"/>
          </a:xfrm>
          <a:prstGeom prst="rect">
            <a:avLst/>
          </a:prstGeom>
          <a:solidFill>
            <a:srgbClr val="FAAA47"/>
          </a:solidFill>
          <a:ln>
            <a:noFill/>
          </a:ln>
        </p:spPr>
        <p:txBody>
          <a:bodyPr lIns="120000" tIns="60000" rIns="120000" bIns="6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0" y="0"/>
            <a:ext cx="43891199" cy="45346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120000" tIns="60000" rIns="120000" bIns="6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0" y="4824817"/>
            <a:ext cx="43891199" cy="1025281"/>
          </a:xfrm>
          <a:prstGeom prst="rect">
            <a:avLst/>
          </a:prstGeom>
          <a:solidFill>
            <a:srgbClr val="C41230"/>
          </a:solidFill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hape 22"/>
          <p:cNvPicPr preferRelativeResize="0"/>
          <p:nvPr/>
        </p:nvPicPr>
        <p:blipFill rotWithShape="1">
          <a:blip r:embed="rId3">
            <a:alphaModFix/>
          </a:blip>
          <a:srcRect t="25433" r="-5239" b="25047"/>
          <a:stretch/>
        </p:blipFill>
        <p:spPr>
          <a:xfrm>
            <a:off x="1155150" y="662750"/>
            <a:ext cx="8942100" cy="3251099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/>
          <p:nvPr/>
        </p:nvSpPr>
        <p:spPr>
          <a:xfrm>
            <a:off x="12328150" y="5999375"/>
            <a:ext cx="20813200" cy="1293723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Breakout-v0 </a:t>
            </a:r>
            <a:r>
              <a:rPr lang="en-US" sz="7200" b="1" dirty="0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Task Results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 dirty="0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Here is a topic sentence for these results. Here is another sentence introducing the plots. This discussion can continue until the end of the bubble</a:t>
            </a:r>
          </a:p>
        </p:txBody>
      </p:sp>
      <p:sp>
        <p:nvSpPr>
          <p:cNvPr id="24" name="Shape 24"/>
          <p:cNvSpPr/>
          <p:nvPr/>
        </p:nvSpPr>
        <p:spPr>
          <a:xfrm>
            <a:off x="273896" y="5910621"/>
            <a:ext cx="12005400" cy="974194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  <a:ea typeface="Arial"/>
                <a:cs typeface="Arial"/>
                <a:sym typeface="Arial"/>
              </a:rPr>
              <a:t>Motivation</a:t>
            </a:r>
            <a:endParaRPr lang="en-US" sz="7200" b="1" dirty="0">
              <a:solidFill>
                <a:schemeClr val="dk1"/>
              </a:solidFill>
              <a:highlight>
                <a:srgbClr val="FFFFFF"/>
              </a:highlight>
              <a:latin typeface="+mn-lt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72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	</a:t>
            </a:r>
            <a:r>
              <a:rPr lang="en-US" sz="48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Understanding which agents succeed on which tasks is a fundamental understanding of reinforcement learning. To practice the development, implementation, and optimization of many agents, our team chose Breakout and MountainCar in order to understand the process and results behind a diverse set of standard reinforcement learning agents.</a:t>
            </a:r>
            <a:endParaRPr lang="en-US" sz="720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25" name="Shape 25"/>
          <p:cNvSpPr txBox="1"/>
          <p:nvPr/>
        </p:nvSpPr>
        <p:spPr>
          <a:xfrm>
            <a:off x="10336363" y="226513"/>
            <a:ext cx="26014056" cy="3860700"/>
          </a:xfrm>
          <a:prstGeom prst="rect">
            <a:avLst/>
          </a:prstGeom>
          <a:noFill/>
          <a:ln>
            <a:noFill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80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Benchmarking Reinforcement Learning Agents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80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on Diverse Tasks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6000" b="1" i="0" u="none" strike="noStrike" cap="none" dirty="0" err="1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Jannik</a:t>
            </a:r>
            <a:r>
              <a:rPr lang="en-US" sz="60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 Haas, Quincy Hershey, Brian Lewandowski,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60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Alex Moore, Scott Tang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4400" b="1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26" name="Shape 26"/>
          <p:cNvSpPr/>
          <p:nvPr/>
        </p:nvSpPr>
        <p:spPr>
          <a:xfrm>
            <a:off x="18768484" y="10642821"/>
            <a:ext cx="2209799" cy="461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29" name="Shape 29"/>
          <p:cNvSpPr txBox="1"/>
          <p:nvPr/>
        </p:nvSpPr>
        <p:spPr>
          <a:xfrm>
            <a:off x="1307550" y="199274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322121" y="15652562"/>
            <a:ext cx="12006029" cy="864198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Agents</a:t>
            </a:r>
            <a:endParaRPr lang="en-US" sz="7200" b="1" dirty="0">
              <a:solidFill>
                <a:schemeClr val="dk1"/>
              </a:solidFill>
              <a:latin typeface="+mn-lt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800" dirty="0">
                <a:solidFill>
                  <a:schemeClr val="dk1"/>
                </a:solidFill>
                <a:latin typeface="+mn-lt"/>
              </a:rPr>
              <a:t>	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4800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43" name="Shape 43"/>
          <p:cNvSpPr/>
          <p:nvPr/>
        </p:nvSpPr>
        <p:spPr>
          <a:xfrm>
            <a:off x="217603" y="24294544"/>
            <a:ext cx="11982982" cy="840936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Tasks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7200" b="1" dirty="0">
              <a:solidFill>
                <a:schemeClr val="dk1"/>
              </a:solidFill>
              <a:latin typeface="+mn-l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7200" b="1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7200" b="1" dirty="0">
              <a:solidFill>
                <a:schemeClr val="dk1"/>
              </a:solidFill>
              <a:latin typeface="+mn-l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7200" b="1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7200" b="1" dirty="0">
              <a:solidFill>
                <a:schemeClr val="dk1"/>
              </a:solidFill>
              <a:latin typeface="+mn-lt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800" dirty="0">
                <a:solidFill>
                  <a:schemeClr val="dk1"/>
                </a:solidFill>
                <a:latin typeface="+mn-lt"/>
              </a:rPr>
              <a:t>         Breakout-v0     MountainCar-v0</a:t>
            </a:r>
          </a:p>
        </p:txBody>
      </p:sp>
      <p:sp>
        <p:nvSpPr>
          <p:cNvPr id="70" name="Shape 70"/>
          <p:cNvSpPr/>
          <p:nvPr/>
        </p:nvSpPr>
        <p:spPr>
          <a:xfrm>
            <a:off x="33141350" y="27388456"/>
            <a:ext cx="10597799" cy="533824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Citations</a:t>
            </a:r>
            <a:endParaRPr lang="en-US" sz="7200" b="1" dirty="0">
              <a:solidFill>
                <a:schemeClr val="dk1"/>
              </a:solidFill>
              <a:latin typeface="+mn-lt"/>
            </a:endParaRPr>
          </a:p>
          <a:p>
            <a:pPr marL="914400" marR="0" lvl="0" indent="-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AutoNum type="arabicPeriod"/>
            </a:pPr>
            <a:r>
              <a:rPr lang="en-US" sz="5100" dirty="0">
                <a:solidFill>
                  <a:schemeClr val="dk1"/>
                </a:solidFill>
                <a:latin typeface="+mn-lt"/>
              </a:rPr>
              <a:t>Gym.openai.com</a:t>
            </a:r>
            <a:endParaRPr lang="en-US" sz="5100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914400" marR="0" lvl="0" indent="-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AutoNum type="arabicPeriod"/>
            </a:pPr>
            <a:r>
              <a:rPr lang="en-US" sz="5100" dirty="0">
                <a:solidFill>
                  <a:schemeClr val="dk1"/>
                </a:solidFill>
                <a:latin typeface="+mn-lt"/>
              </a:rPr>
              <a:t>Bellemare 2013: Arcade Learning Environment</a:t>
            </a:r>
          </a:p>
          <a:p>
            <a:pPr marL="914400" marR="0" lvl="0" indent="-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AutoNum type="arabicPeriod"/>
            </a:pPr>
            <a:r>
              <a:rPr lang="en-US" sz="5100" dirty="0" err="1">
                <a:solidFill>
                  <a:schemeClr val="dk1"/>
                </a:solidFill>
                <a:latin typeface="+mn-lt"/>
              </a:rPr>
              <a:t>Mnih</a:t>
            </a:r>
            <a:r>
              <a:rPr lang="en-US" sz="5100" dirty="0">
                <a:solidFill>
                  <a:schemeClr val="dk1"/>
                </a:solidFill>
                <a:latin typeface="+mn-lt"/>
              </a:rPr>
              <a:t> et al. 2013: Atari with Deep Reinforcement Learning</a:t>
            </a:r>
            <a:endParaRPr lang="en-US" sz="5100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73" name="Shape 73"/>
          <p:cNvSpPr/>
          <p:nvPr/>
        </p:nvSpPr>
        <p:spPr>
          <a:xfrm>
            <a:off x="33141350" y="5999374"/>
            <a:ext cx="10597799" cy="2138908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Discussion</a:t>
            </a:r>
            <a:endParaRPr lang="en-US" sz="7200" b="1" dirty="0">
              <a:solidFill>
                <a:schemeClr val="dk1"/>
              </a:solidFill>
              <a:latin typeface="+mn-lt"/>
            </a:endParaRPr>
          </a:p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Here is the discussion on the experimental results. This can include some bullet points and a general discussion of our thoughts, shortcomings, or just our feelings.</a:t>
            </a:r>
          </a:p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</a:endParaRPr>
          </a:p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Rainbow</a:t>
            </a:r>
            <a:r>
              <a:rPr lang="en-US" sz="480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, part of our inspiration:</a:t>
            </a:r>
          </a:p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https://paperswithcode.com/method/rainbow-dqn</a:t>
            </a:r>
          </a:p>
        </p:txBody>
      </p:sp>
      <p:sp>
        <p:nvSpPr>
          <p:cNvPr id="74" name="Shape 74"/>
          <p:cNvSpPr/>
          <p:nvPr/>
        </p:nvSpPr>
        <p:spPr>
          <a:xfrm>
            <a:off x="12328150" y="18936612"/>
            <a:ext cx="20862054" cy="1376723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900" b="1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MountainCar-</a:t>
            </a:r>
            <a:r>
              <a:rPr lang="en-US" sz="7200" b="1" dirty="0">
                <a:solidFill>
                  <a:schemeClr val="dk1"/>
                </a:solidFill>
                <a:latin typeface="+mn-lt"/>
              </a:rPr>
              <a:t>v0 </a:t>
            </a: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Task Results</a:t>
            </a:r>
            <a:endParaRPr lang="en-US" sz="9600" b="1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72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72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72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72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72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72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72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 dirty="0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Here is a topic sentence for these results. Here is another sentence introducing the plots. This discussion can continue until the end of the bubble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7200" b="1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8E0E456-03B7-4D98-ABB4-F94B418C42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9864" y="26224990"/>
            <a:ext cx="3656336" cy="513494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AE4124A-53F5-4251-A608-09E11A578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4068" y="24669920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7B3AD53-5382-4C25-965D-322B90E50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1322" y="20225889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0217C5AC-EA8A-45BB-94BF-515F1B14F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3022" y="16521728"/>
            <a:ext cx="6705600" cy="809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955954-7F42-4497-90F9-232BC62ED741}"/>
              </a:ext>
            </a:extLst>
          </p:cNvPr>
          <p:cNvSpPr txBox="1"/>
          <p:nvPr/>
        </p:nvSpPr>
        <p:spPr>
          <a:xfrm>
            <a:off x="35618057" y="3671714"/>
            <a:ext cx="9166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Gihhub.com/moorea1/cs525</a:t>
            </a:r>
          </a:p>
        </p:txBody>
      </p:sp>
      <p:pic>
        <p:nvPicPr>
          <p:cNvPr id="6" name="Picture 7" descr="Diagram, venn diagram&#10;&#10;Description automatically generated">
            <a:extLst>
              <a:ext uri="{FF2B5EF4-FFF2-40B4-BE49-F238E27FC236}">
                <a16:creationId xmlns:a16="http://schemas.microsoft.com/office/drawing/2014/main" id="{42E5FCD0-3660-4822-BCD1-92B11EF20E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0374" y="17148136"/>
            <a:ext cx="9999406" cy="6497766"/>
          </a:xfrm>
          <a:prstGeom prst="rect">
            <a:avLst/>
          </a:prstGeom>
        </p:spPr>
      </p:pic>
      <p:pic>
        <p:nvPicPr>
          <p:cNvPr id="8" name="Picture 9" descr="Diagram&#10;&#10;Description automatically generated">
            <a:extLst>
              <a:ext uri="{FF2B5EF4-FFF2-40B4-BE49-F238E27FC236}">
                <a16:creationId xmlns:a16="http://schemas.microsoft.com/office/drawing/2014/main" id="{085A9D5B-9E75-45ED-B073-0512629635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94322" y="26241529"/>
            <a:ext cx="4601496" cy="5124142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9C88683D-20E1-4723-8CB1-53BC7745BAA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460178" y="24852791"/>
            <a:ext cx="5852172" cy="4389129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F1C0C8DC-E863-4F82-B168-A17380FA61F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317432" y="20482766"/>
            <a:ext cx="5852172" cy="43891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D726D8-7BF4-4D68-B0E2-E8D96D4362D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925990" y="21665042"/>
            <a:ext cx="6327659" cy="6413706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wpi_ppt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219</Words>
  <Application>Microsoft Office PowerPoint</Application>
  <PresentationFormat>Custom</PresentationFormat>
  <Paragraphs>48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</vt:lpstr>
      <vt:lpstr>wpi_ppt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</dc:creator>
  <cp:lastModifiedBy>alex moore</cp:lastModifiedBy>
  <cp:revision>43</cp:revision>
  <dcterms:modified xsi:type="dcterms:W3CDTF">2020-12-08T14:39:10Z</dcterms:modified>
</cp:coreProperties>
</file>