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BB19E-EE9B-48F6-AADA-1BCD1C462E4B}" v="21" dt="2020-12-08T06:30:55.529"/>
    <p1510:client id="{966A8B95-43F3-278D-101C-CCD05A2D0637}" v="206" dt="2020-12-09T14:23:19.403"/>
  </p1510:revLst>
</p1510:revInfo>
</file>

<file path=ppt/tableStyles.xml><?xml version="1.0" encoding="utf-8"?>
<a:tblStyleLst xmlns:a="http://schemas.openxmlformats.org/drawingml/2006/main" def="{873A2BBB-6E84-44DD-AC2A-E4B46FCD3044}">
  <a:tblStyle styleId="{873A2BBB-6E84-44DD-AC2A-E4B46FCD3044}"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p:restoredTop sz="94630"/>
  </p:normalViewPr>
  <p:slideViewPr>
    <p:cSldViewPr snapToGrid="0" snapToObjects="1">
      <p:cViewPr varScale="1">
        <p:scale>
          <a:sx n="22" d="100"/>
          <a:sy n="22" d="100"/>
        </p:scale>
        <p:origin x="318"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1pPr>
            <a:lvl2pPr marL="2194534" marR="0" lvl="1" indent="-10134"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2pPr>
            <a:lvl3pPr marL="4389068" marR="0" lvl="2" indent="-7568"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3pPr>
            <a:lvl4pPr marL="6583602" marR="0" lvl="3" indent="-5002"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4pPr>
            <a:lvl5pPr marL="8778137" marR="0" lvl="4" indent="-2437"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5pPr>
            <a:lvl6pPr marL="10972672" marR="0" lvl="5" indent="-12572"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6pPr>
            <a:lvl7pPr marL="13167206" marR="0" lvl="6" indent="-10005"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7pPr>
            <a:lvl8pPr marL="15361740" marR="0" lvl="7" indent="-7439"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8pPr>
            <a:lvl9pPr marL="17556274" marR="0" lvl="8" indent="-4874"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9880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 name="Shape 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sz="5800" b="0" i="0" u="none" strike="noStrike" cap="none" dirty="0">
              <a:solidFill>
                <a:schemeClr val="dk1"/>
              </a:solidFill>
              <a:latin typeface="Calibri"/>
              <a:ea typeface="Calibri"/>
              <a:cs typeface="Calibri"/>
              <a:sym typeface="Calibri"/>
            </a:endParaRPr>
          </a:p>
        </p:txBody>
      </p:sp>
      <p:sp>
        <p:nvSpPr>
          <p:cNvPr id="20" name="Shape 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417" y="10225767"/>
            <a:ext cx="37308365" cy="70559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Cambria"/>
              <a:buNone/>
              <a:defRPr sz="21100" b="0" i="0" u="none" strike="noStrike" cap="none">
                <a:solidFill>
                  <a:schemeClr val="dk1"/>
                </a:solidFill>
                <a:latin typeface="Cambria"/>
                <a:ea typeface="Cambria"/>
                <a:cs typeface="Cambria"/>
                <a:sym typeface="Cambria"/>
              </a:defRPr>
            </a:lvl1pPr>
            <a:lvl2pPr marL="0" marR="0" lvl="1"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2pPr>
            <a:lvl3pPr marL="0" marR="0" lvl="2"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3pPr>
            <a:lvl4pPr marL="0" marR="0" lvl="3"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4pPr>
            <a:lvl5pPr marL="0" marR="0" lvl="4"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5pPr>
            <a:lvl6pPr marL="2194534" marR="0" lvl="5" indent="-10134"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6pPr>
            <a:lvl7pPr marL="4389068" marR="0" lvl="6" indent="-7568"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7pPr>
            <a:lvl8pPr marL="6583602" marR="0" lvl="7" indent="-5002"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8pPr>
            <a:lvl9pPr marL="8778137" marR="0" lvl="8" indent="-2437"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ubTitle" idx="1"/>
          </p:nvPr>
        </p:nvSpPr>
        <p:spPr>
          <a:xfrm>
            <a:off x="6582834" y="18653353"/>
            <a:ext cx="30725532" cy="8413295"/>
          </a:xfrm>
          <a:prstGeom prst="rect">
            <a:avLst/>
          </a:prstGeom>
          <a:noFill/>
          <a:ln>
            <a:noFill/>
          </a:ln>
        </p:spPr>
        <p:txBody>
          <a:bodyPr lIns="91425" tIns="91425" rIns="91425" bIns="91425" anchor="t" anchorCtr="0"/>
          <a:lstStyle>
            <a:lvl1pPr marL="0" marR="0" lvl="0" indent="0" algn="ctr" rtl="0">
              <a:lnSpc>
                <a:spcPct val="100000"/>
              </a:lnSpc>
              <a:spcBef>
                <a:spcPts val="3080"/>
              </a:spcBef>
              <a:spcAft>
                <a:spcPts val="0"/>
              </a:spcAft>
              <a:buClr>
                <a:srgbClr val="888888"/>
              </a:buClr>
              <a:buFont typeface="Arial"/>
              <a:buNone/>
              <a:defRPr sz="15400" b="0" i="0" u="none" strike="noStrike" cap="none">
                <a:solidFill>
                  <a:srgbClr val="888888"/>
                </a:solidFill>
                <a:latin typeface="Cambria"/>
                <a:ea typeface="Cambria"/>
                <a:cs typeface="Cambria"/>
                <a:sym typeface="Cambria"/>
              </a:defRPr>
            </a:lvl1pPr>
            <a:lvl2pPr marL="600075" marR="0" lvl="1" indent="-3175" algn="ctr" rtl="0">
              <a:lnSpc>
                <a:spcPct val="100000"/>
              </a:lnSpc>
              <a:spcBef>
                <a:spcPts val="2680"/>
              </a:spcBef>
              <a:spcAft>
                <a:spcPts val="0"/>
              </a:spcAft>
              <a:buClr>
                <a:srgbClr val="888888"/>
              </a:buClr>
              <a:buFont typeface="Arial"/>
              <a:buNone/>
              <a:defRPr sz="13400" b="0" i="0" u="none" strike="noStrike" cap="none">
                <a:solidFill>
                  <a:srgbClr val="888888"/>
                </a:solidFill>
                <a:latin typeface="Cambria"/>
                <a:ea typeface="Cambria"/>
                <a:cs typeface="Cambria"/>
                <a:sym typeface="Cambria"/>
              </a:defRPr>
            </a:lvl2pPr>
            <a:lvl3pPr marL="1200150" marR="0" lvl="2" indent="-6350" algn="ctr" rtl="0">
              <a:lnSpc>
                <a:spcPct val="100000"/>
              </a:lnSpc>
              <a:spcBef>
                <a:spcPts val="2320"/>
              </a:spcBef>
              <a:spcAft>
                <a:spcPts val="0"/>
              </a:spcAft>
              <a:buClr>
                <a:srgbClr val="888888"/>
              </a:buClr>
              <a:buFont typeface="Arial"/>
              <a:buNone/>
              <a:defRPr sz="11600" b="0" i="0" u="none" strike="noStrike" cap="none">
                <a:solidFill>
                  <a:srgbClr val="888888"/>
                </a:solidFill>
                <a:latin typeface="Cambria"/>
                <a:ea typeface="Cambria"/>
                <a:cs typeface="Cambria"/>
                <a:sym typeface="Cambria"/>
              </a:defRPr>
            </a:lvl3pPr>
            <a:lvl4pPr marL="1800225" marR="0" lvl="3"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4pPr>
            <a:lvl5pPr marL="2400300" marR="0" lvl="4"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5pPr>
            <a:lvl6pPr marL="3000375" marR="0" lvl="5" indent="-317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6pPr>
            <a:lvl7pPr marL="3600450" marR="0" lvl="6" indent="-635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7pPr>
            <a:lvl8pPr marL="4200525" marR="0" lvl="7"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8pPr>
            <a:lvl9pPr marL="4800600" marR="0" lvl="8"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B647B"/>
            </a:gs>
            <a:gs pos="100000">
              <a:srgbClr val="292E36"/>
            </a:gs>
          </a:gsLst>
          <a:lin ang="5400000" scaled="0"/>
        </a:gradFill>
        <a:effectLst/>
      </p:bgPr>
    </p:bg>
    <p:spTree>
      <p:nvGrpSpPr>
        <p:cNvPr id="1" name="Shape 9"/>
        <p:cNvGrpSpPr/>
        <p:nvPr/>
      </p:nvGrpSpPr>
      <p:grpSpPr>
        <a:xfrm>
          <a:off x="0" y="0"/>
          <a:ext cx="0" cy="0"/>
          <a:chOff x="0" y="0"/>
          <a:chExt cx="0" cy="0"/>
        </a:xfrm>
      </p:grpSpPr>
      <p:sp>
        <p:nvSpPr>
          <p:cNvPr id="10" name="Shape 10"/>
          <p:cNvSpPr/>
          <p:nvPr/>
        </p:nvSpPr>
        <p:spPr>
          <a:xfrm>
            <a:off x="0" y="4839332"/>
            <a:ext cx="43891199" cy="1025281"/>
          </a:xfrm>
          <a:prstGeom prst="rect">
            <a:avLst/>
          </a:prstGeom>
          <a:solidFill>
            <a:srgbClr val="B53443"/>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 name="Shape 11"/>
          <p:cNvSpPr/>
          <p:nvPr/>
        </p:nvSpPr>
        <p:spPr>
          <a:xfrm>
            <a:off x="0" y="4534676"/>
            <a:ext cx="43891199" cy="304655"/>
          </a:xfrm>
          <a:prstGeom prst="rect">
            <a:avLst/>
          </a:prstGeom>
          <a:solidFill>
            <a:srgbClr val="FAAA47"/>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 name="Shape 12"/>
          <p:cNvSpPr/>
          <p:nvPr/>
        </p:nvSpPr>
        <p:spPr>
          <a:xfrm>
            <a:off x="0" y="0"/>
            <a:ext cx="43891199" cy="4534677"/>
          </a:xfrm>
          <a:prstGeom prst="rect">
            <a:avLst/>
          </a:prstGeom>
          <a:solidFill>
            <a:schemeClr val="lt1"/>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 name="Shape 13"/>
          <p:cNvSpPr/>
          <p:nvPr/>
        </p:nvSpPr>
        <p:spPr>
          <a:xfrm>
            <a:off x="0" y="4824817"/>
            <a:ext cx="43891199" cy="1025281"/>
          </a:xfrm>
          <a:prstGeom prst="rect">
            <a:avLst/>
          </a:prstGeom>
          <a:solidFill>
            <a:srgbClr val="C41230"/>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pic>
        <p:nvPicPr>
          <p:cNvPr id="22" name="Shape 22"/>
          <p:cNvPicPr preferRelativeResize="0"/>
          <p:nvPr/>
        </p:nvPicPr>
        <p:blipFill rotWithShape="1">
          <a:blip r:embed="rId3">
            <a:alphaModFix/>
          </a:blip>
          <a:srcRect t="25433" r="-5239" b="25047"/>
          <a:stretch/>
        </p:blipFill>
        <p:spPr>
          <a:xfrm>
            <a:off x="1155150" y="662750"/>
            <a:ext cx="8942100" cy="3251099"/>
          </a:xfrm>
          <a:prstGeom prst="rect">
            <a:avLst/>
          </a:prstGeom>
          <a:noFill/>
          <a:ln>
            <a:noFill/>
          </a:ln>
        </p:spPr>
      </p:pic>
      <p:sp>
        <p:nvSpPr>
          <p:cNvPr id="23" name="Shape 23"/>
          <p:cNvSpPr/>
          <p:nvPr/>
        </p:nvSpPr>
        <p:spPr>
          <a:xfrm>
            <a:off x="12370197" y="5954776"/>
            <a:ext cx="20813200" cy="1293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dirty="0">
                <a:solidFill>
                  <a:schemeClr val="dk1"/>
                </a:solidFill>
                <a:latin typeface="+mn-lt"/>
              </a:rPr>
              <a:t>Breakout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p:txBody>
      </p:sp>
      <p:sp>
        <p:nvSpPr>
          <p:cNvPr id="24" name="Shape 24"/>
          <p:cNvSpPr/>
          <p:nvPr/>
        </p:nvSpPr>
        <p:spPr>
          <a:xfrm>
            <a:off x="273896" y="5910621"/>
            <a:ext cx="12005400" cy="9741941"/>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highlight>
                  <a:srgbClr val="FFFFFF"/>
                </a:highlight>
                <a:latin typeface="+mn-lt"/>
                <a:ea typeface="Arial"/>
                <a:cs typeface="Arial"/>
                <a:sym typeface="Arial"/>
              </a:rPr>
              <a:t>Motivation</a:t>
            </a:r>
            <a:endParaRPr lang="en-US" sz="7200" b="1" dirty="0">
              <a:solidFill>
                <a:schemeClr val="dk1"/>
              </a:solidFill>
              <a:highlight>
                <a:srgbClr val="FFFFFF"/>
              </a:highlight>
              <a:latin typeface="+mn-lt"/>
            </a:endParaRPr>
          </a:p>
          <a:p>
            <a:pPr marL="0" marR="0" lvl="0" indent="0" rtl="0">
              <a:lnSpc>
                <a:spcPct val="100000"/>
              </a:lnSpc>
              <a:spcBef>
                <a:spcPts val="0"/>
              </a:spcBef>
              <a:spcAft>
                <a:spcPts val="0"/>
              </a:spcAft>
              <a:buClr>
                <a:schemeClr val="dk1"/>
              </a:buClr>
              <a:buSzPct val="25000"/>
              <a:buFont typeface="Arial"/>
              <a:buNone/>
            </a:pPr>
            <a:r>
              <a:rPr lang="en-US" sz="7200" dirty="0">
                <a:solidFill>
                  <a:schemeClr val="dk1"/>
                </a:solidFill>
                <a:highlight>
                  <a:srgbClr val="FFFFFF"/>
                </a:highlight>
                <a:latin typeface="+mn-lt"/>
              </a:rPr>
              <a:t>	</a:t>
            </a:r>
            <a:r>
              <a:rPr lang="en-US" sz="4800" dirty="0">
                <a:solidFill>
                  <a:schemeClr val="dk1"/>
                </a:solidFill>
                <a:highlight>
                  <a:srgbClr val="FFFFFF"/>
                </a:highlight>
                <a:latin typeface="+mn-lt"/>
              </a:rPr>
              <a:t>Understanding which agents succeed on which tasks is a fundamental understanding of reinforcement learning. To practice the development, implementation, and optimization of many agents, our team chose Breakout and MountainCar in order to understand the process and results behind a diverse set of standard reinforcement learning agents.</a:t>
            </a:r>
            <a:endParaRPr lang="en-US" sz="7200" i="0" u="none" strike="noStrike" cap="none" dirty="0">
              <a:solidFill>
                <a:schemeClr val="dk1"/>
              </a:solidFill>
              <a:highlight>
                <a:srgbClr val="FFFFFF"/>
              </a:highlight>
              <a:latin typeface="+mn-lt"/>
              <a:ea typeface="Arial"/>
              <a:cs typeface="Arial"/>
              <a:sym typeface="Arial"/>
            </a:endParaRPr>
          </a:p>
        </p:txBody>
      </p:sp>
      <p:sp>
        <p:nvSpPr>
          <p:cNvPr id="25" name="Shape 25"/>
          <p:cNvSpPr txBox="1"/>
          <p:nvPr/>
        </p:nvSpPr>
        <p:spPr>
          <a:xfrm>
            <a:off x="10336363" y="226513"/>
            <a:ext cx="26014056" cy="3860700"/>
          </a:xfrm>
          <a:prstGeom prst="rect">
            <a:avLst/>
          </a:prstGeom>
          <a:noFill/>
          <a:ln>
            <a:noFill/>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Benchmarking Reinforcement Learning Agents</a:t>
            </a:r>
          </a:p>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on Diverse Tasks</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err="1">
                <a:solidFill>
                  <a:schemeClr val="dk1"/>
                </a:solidFill>
                <a:latin typeface="+mn-lt"/>
                <a:ea typeface="Arial"/>
                <a:cs typeface="Arial"/>
                <a:sym typeface="Arial"/>
              </a:rPr>
              <a:t>Jannik</a:t>
            </a:r>
            <a:r>
              <a:rPr lang="en-US" sz="6000" b="1" i="0" u="none" strike="noStrike" cap="none" dirty="0">
                <a:solidFill>
                  <a:schemeClr val="dk1"/>
                </a:solidFill>
                <a:latin typeface="+mn-lt"/>
                <a:ea typeface="Arial"/>
                <a:cs typeface="Arial"/>
                <a:sym typeface="Arial"/>
              </a:rPr>
              <a:t> Haas, Quincy Hershey, Brian Lewandowski,</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a:solidFill>
                  <a:schemeClr val="dk1"/>
                </a:solidFill>
                <a:latin typeface="+mn-lt"/>
                <a:ea typeface="Arial"/>
                <a:cs typeface="Arial"/>
                <a:sym typeface="Arial"/>
              </a:rPr>
              <a:t>Alex Moore, Scott Tang</a:t>
            </a:r>
          </a:p>
          <a:p>
            <a:pPr marL="0" marR="0" lvl="0" indent="0" algn="ctr" rtl="0">
              <a:lnSpc>
                <a:spcPct val="100000"/>
              </a:lnSpc>
              <a:spcBef>
                <a:spcPts val="0"/>
              </a:spcBef>
              <a:spcAft>
                <a:spcPts val="0"/>
              </a:spcAft>
              <a:buClr>
                <a:srgbClr val="000000"/>
              </a:buClr>
              <a:buFont typeface="Arial"/>
              <a:buNone/>
            </a:pPr>
            <a:endParaRPr sz="4400" b="1" i="0" u="none" strike="noStrike" cap="none" dirty="0">
              <a:solidFill>
                <a:schemeClr val="dk1"/>
              </a:solidFill>
              <a:latin typeface="+mn-lt"/>
              <a:ea typeface="Arial"/>
              <a:cs typeface="Arial"/>
              <a:sym typeface="Arial"/>
            </a:endParaRPr>
          </a:p>
        </p:txBody>
      </p:sp>
      <p:sp>
        <p:nvSpPr>
          <p:cNvPr id="26" name="Shape 26"/>
          <p:cNvSpPr/>
          <p:nvPr/>
        </p:nvSpPr>
        <p:spPr>
          <a:xfrm>
            <a:off x="18768484" y="10642821"/>
            <a:ext cx="22097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mn-lt"/>
              <a:ea typeface="Arial"/>
              <a:cs typeface="Arial"/>
              <a:sym typeface="Arial"/>
            </a:endParaRPr>
          </a:p>
        </p:txBody>
      </p:sp>
      <p:sp>
        <p:nvSpPr>
          <p:cNvPr id="29" name="Shape 29"/>
          <p:cNvSpPr txBox="1"/>
          <p:nvPr/>
        </p:nvSpPr>
        <p:spPr>
          <a:xfrm>
            <a:off x="1307550" y="19927475"/>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mn-lt"/>
              <a:ea typeface="Arial"/>
              <a:cs typeface="Arial"/>
              <a:sym typeface="Arial"/>
            </a:endParaRPr>
          </a:p>
        </p:txBody>
      </p:sp>
      <p:sp>
        <p:nvSpPr>
          <p:cNvPr id="31" name="Shape 31"/>
          <p:cNvSpPr/>
          <p:nvPr/>
        </p:nvSpPr>
        <p:spPr>
          <a:xfrm>
            <a:off x="322121" y="15652562"/>
            <a:ext cx="12006029" cy="86419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Agents</a:t>
            </a: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a:t>
            </a:r>
          </a:p>
          <a:p>
            <a:pPr marL="0" marR="0" lvl="0" indent="0" rtl="0">
              <a:lnSpc>
                <a:spcPct val="100000"/>
              </a:lnSpc>
              <a:spcBef>
                <a:spcPts val="0"/>
              </a:spcBef>
              <a:spcAft>
                <a:spcPts val="0"/>
              </a:spcAft>
              <a:buClr>
                <a:schemeClr val="dk1"/>
              </a:buClr>
              <a:buSzPct val="25000"/>
              <a:buFont typeface="Arial"/>
              <a:buNone/>
            </a:pPr>
            <a:endParaRPr lang="en-US" sz="4800" i="0" u="none" strike="noStrike" cap="none" dirty="0">
              <a:solidFill>
                <a:schemeClr val="dk1"/>
              </a:solidFill>
              <a:latin typeface="+mn-lt"/>
              <a:ea typeface="Arial"/>
              <a:cs typeface="Arial"/>
              <a:sym typeface="Arial"/>
            </a:endParaRPr>
          </a:p>
        </p:txBody>
      </p:sp>
      <p:sp>
        <p:nvSpPr>
          <p:cNvPr id="43" name="Shape 43"/>
          <p:cNvSpPr/>
          <p:nvPr/>
        </p:nvSpPr>
        <p:spPr>
          <a:xfrm>
            <a:off x="217603" y="24294544"/>
            <a:ext cx="11982982" cy="840936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Tasks</a:t>
            </a: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Breakout-v0     MountainCar-v0</a:t>
            </a:r>
          </a:p>
        </p:txBody>
      </p:sp>
      <p:sp>
        <p:nvSpPr>
          <p:cNvPr id="70" name="Shape 70"/>
          <p:cNvSpPr/>
          <p:nvPr/>
        </p:nvSpPr>
        <p:spPr>
          <a:xfrm>
            <a:off x="33141350" y="27388456"/>
            <a:ext cx="10597799" cy="5338243"/>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Citations</a:t>
            </a:r>
            <a:endParaRPr lang="en-US" sz="7200" b="1" dirty="0">
              <a:solidFill>
                <a:schemeClr val="dk1"/>
              </a:solidFill>
              <a:latin typeface="+mn-lt"/>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Gym.openai.com</a:t>
            </a:r>
            <a:endParaRPr lang="en-US" sz="3200" i="0" u="none" strike="noStrike" cap="none" dirty="0">
              <a:solidFill>
                <a:schemeClr val="dk1"/>
              </a:solidFill>
              <a:latin typeface="+mn-lt"/>
              <a:ea typeface="Arial"/>
              <a:cs typeface="Arial"/>
              <a:sym typeface="Arial"/>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Bellemare 2013: Arcade Learning Environment</a:t>
            </a:r>
          </a:p>
          <a:p>
            <a:pPr marL="914400" marR="0" lvl="0" indent="-914400" rtl="0">
              <a:lnSpc>
                <a:spcPct val="100000"/>
              </a:lnSpc>
              <a:spcBef>
                <a:spcPts val="0"/>
              </a:spcBef>
              <a:spcAft>
                <a:spcPts val="0"/>
              </a:spcAft>
              <a:buClr>
                <a:srgbClr val="000000"/>
              </a:buClr>
              <a:buFont typeface="Arial"/>
              <a:buAutoNum type="arabicPeriod"/>
            </a:pPr>
            <a:r>
              <a:rPr lang="en-US" sz="3200" dirty="0" err="1">
                <a:solidFill>
                  <a:schemeClr val="dk1"/>
                </a:solidFill>
                <a:latin typeface="+mn-lt"/>
              </a:rPr>
              <a:t>Mnih</a:t>
            </a:r>
            <a:r>
              <a:rPr lang="en-US" sz="3200" dirty="0">
                <a:solidFill>
                  <a:schemeClr val="dk1"/>
                </a:solidFill>
                <a:latin typeface="+mn-lt"/>
              </a:rPr>
              <a:t> et al. 2013: Atari with Deep Reinforcement Learning</a:t>
            </a:r>
          </a:p>
          <a:p>
            <a:pPr marL="914400" indent="-914400">
              <a:buClr>
                <a:srgbClr val="000000"/>
              </a:buClr>
              <a:buFont typeface="Arial"/>
              <a:buAutoNum type="arabicPeriod"/>
            </a:pPr>
            <a:r>
              <a:rPr lang="en-US" sz="3200" i="0" u="none" strike="noStrike" cap="none" dirty="0">
                <a:solidFill>
                  <a:schemeClr val="dk1"/>
                </a:solidFill>
                <a:latin typeface="+mn-lt"/>
                <a:ea typeface="Arial"/>
                <a:cs typeface="Arial"/>
                <a:sym typeface="Arial"/>
              </a:rPr>
              <a:t>Rainbow: https://paperswithcode.com/method/rainbow-dqn</a:t>
            </a:r>
          </a:p>
          <a:p>
            <a:pPr marL="914400" marR="0" lvl="0" indent="-914400" rtl="0">
              <a:lnSpc>
                <a:spcPct val="100000"/>
              </a:lnSpc>
              <a:spcBef>
                <a:spcPts val="0"/>
              </a:spcBef>
              <a:spcAft>
                <a:spcPts val="0"/>
              </a:spcAft>
              <a:buClr>
                <a:srgbClr val="000000"/>
              </a:buClr>
              <a:buFont typeface="Arial"/>
              <a:buAutoNum type="arabicPeriod"/>
            </a:pPr>
            <a:endParaRPr lang="en-US" sz="3200" i="0" u="none" strike="noStrike" cap="none" dirty="0">
              <a:solidFill>
                <a:schemeClr val="dk1"/>
              </a:solidFill>
              <a:latin typeface="+mn-lt"/>
              <a:ea typeface="Arial"/>
              <a:cs typeface="Arial"/>
              <a:sym typeface="Arial"/>
            </a:endParaRPr>
          </a:p>
        </p:txBody>
      </p:sp>
      <p:sp>
        <p:nvSpPr>
          <p:cNvPr id="73" name="Shape 73"/>
          <p:cNvSpPr/>
          <p:nvPr/>
        </p:nvSpPr>
        <p:spPr>
          <a:xfrm>
            <a:off x="33141350" y="5999374"/>
            <a:ext cx="10597799" cy="213890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2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Discussion</a:t>
            </a:r>
            <a:endParaRPr lang="en-US" sz="7200" b="1" dirty="0">
              <a:solidFill>
                <a:schemeClr val="dk1"/>
              </a:solidFill>
              <a:latin typeface="+mn-lt"/>
            </a:endParaRPr>
          </a:p>
          <a:p>
            <a:pPr marL="0" marR="0" lvl="0" indent="0" rtl="0">
              <a:lnSpc>
                <a:spcPct val="120000"/>
              </a:lnSpc>
              <a:spcBef>
                <a:spcPts val="0"/>
              </a:spcBef>
              <a:spcAft>
                <a:spcPts val="0"/>
              </a:spcAft>
              <a:buClr>
                <a:srgbClr val="000000"/>
              </a:buClr>
              <a:buFont typeface="Arial"/>
              <a:buNone/>
            </a:pPr>
            <a:r>
              <a:rPr lang="en-US" sz="4400" i="0" u="none" strike="noStrike" cap="none" dirty="0">
                <a:solidFill>
                  <a:schemeClr val="dk1"/>
                </a:solidFill>
                <a:latin typeface="+mn-lt"/>
                <a:ea typeface="Arial"/>
                <a:cs typeface="Arial"/>
                <a:sym typeface="Arial"/>
              </a:rPr>
              <a:t>Here we have explored the effects of discrete and continuous action spaces, as well as investigated the effect of learning rate on a large swathe of models.</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We make conclusions about the nature of some reinforcement learning models, the overwhelming importance of hyperparameter selection, and the complications in asking what the “best” reinforcement learning models are.</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Last, we propose standards for how benchmarking research should be done based on our experience with the process of model comparison.</a:t>
            </a:r>
            <a:endParaRPr lang="en-US" sz="4800" i="0" u="none" strike="noStrike" cap="none" dirty="0">
              <a:solidFill>
                <a:schemeClr val="dk1"/>
              </a:solidFill>
              <a:latin typeface="+mn-lt"/>
              <a:ea typeface="Arial"/>
              <a:cs typeface="Arial"/>
              <a:sym typeface="Arial"/>
            </a:endParaRPr>
          </a:p>
        </p:txBody>
      </p:sp>
      <p:sp>
        <p:nvSpPr>
          <p:cNvPr id="74" name="Shape 74"/>
          <p:cNvSpPr/>
          <p:nvPr/>
        </p:nvSpPr>
        <p:spPr>
          <a:xfrm>
            <a:off x="12328150" y="18936612"/>
            <a:ext cx="20862054" cy="1376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l" rtl="0">
              <a:lnSpc>
                <a:spcPct val="100000"/>
              </a:lnSpc>
              <a:spcBef>
                <a:spcPts val="0"/>
              </a:spcBef>
              <a:spcAft>
                <a:spcPts val="0"/>
              </a:spcAft>
              <a:buClr>
                <a:schemeClr val="dk1"/>
              </a:buClr>
              <a:buFont typeface="Arial"/>
              <a:buNone/>
            </a:pPr>
            <a:endParaRPr sz="9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MountainCar-</a:t>
            </a:r>
            <a:r>
              <a:rPr lang="en-US" sz="7200" b="1" dirty="0">
                <a:solidFill>
                  <a:schemeClr val="dk1"/>
                </a:solidFill>
                <a:latin typeface="+mn-lt"/>
              </a:rPr>
              <a:t>v0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a:buClr>
                <a:srgbClr val="000000"/>
              </a:buClr>
            </a:pPr>
            <a:r>
              <a:rPr lang="en-US" sz="4800" dirty="0">
                <a:solidFill>
                  <a:schemeClr val="dk1"/>
                </a:solidFill>
                <a:latin typeface="+mn-lt"/>
                <a:ea typeface="Cambria"/>
                <a:cs typeface="Cambria"/>
              </a:rPr>
              <a:t>Here we have results on the mountain</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car task.  The models that we trained</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and tested found different solutions to</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the problem and converged at</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different rates during training.</a:t>
            </a:r>
            <a:endParaRPr lang="en-US" dirty="0">
              <a:solidFill>
                <a:schemeClr val="dk1"/>
              </a:solidFill>
              <a:latin typeface="+mn-lt"/>
              <a:ea typeface="Cambria"/>
              <a:cs typeface="Cambria"/>
            </a:endParaRPr>
          </a:p>
        </p:txBody>
      </p:sp>
      <p:pic>
        <p:nvPicPr>
          <p:cNvPr id="7" name="Picture 6" descr="Graphical user interface, application&#10;&#10;Description automatically generated">
            <a:extLst>
              <a:ext uri="{FF2B5EF4-FFF2-40B4-BE49-F238E27FC236}">
                <a16:creationId xmlns:a16="http://schemas.microsoft.com/office/drawing/2014/main" id="{68E0E456-03B7-4D98-ABB4-F94B418C42E8}"/>
              </a:ext>
            </a:extLst>
          </p:cNvPr>
          <p:cNvPicPr>
            <a:picLocks noChangeAspect="1"/>
          </p:cNvPicPr>
          <p:nvPr/>
        </p:nvPicPr>
        <p:blipFill>
          <a:blip r:embed="rId4"/>
          <a:stretch>
            <a:fillRect/>
          </a:stretch>
        </p:blipFill>
        <p:spPr>
          <a:xfrm>
            <a:off x="1969864" y="26224990"/>
            <a:ext cx="3656336" cy="5134942"/>
          </a:xfrm>
          <a:prstGeom prst="rect">
            <a:avLst/>
          </a:prstGeom>
        </p:spPr>
      </p:pic>
      <p:sp>
        <p:nvSpPr>
          <p:cNvPr id="4" name="TextBox 3">
            <a:extLst>
              <a:ext uri="{FF2B5EF4-FFF2-40B4-BE49-F238E27FC236}">
                <a16:creationId xmlns:a16="http://schemas.microsoft.com/office/drawing/2014/main" id="{49955954-7F42-4497-90F9-232BC62ED741}"/>
              </a:ext>
            </a:extLst>
          </p:cNvPr>
          <p:cNvSpPr txBox="1"/>
          <p:nvPr/>
        </p:nvSpPr>
        <p:spPr>
          <a:xfrm>
            <a:off x="35618057" y="3671714"/>
            <a:ext cx="9166120" cy="830997"/>
          </a:xfrm>
          <a:prstGeom prst="rect">
            <a:avLst/>
          </a:prstGeom>
          <a:noFill/>
        </p:spPr>
        <p:txBody>
          <a:bodyPr wrap="square" rtlCol="0">
            <a:spAutoFit/>
          </a:bodyPr>
          <a:lstStyle/>
          <a:p>
            <a:r>
              <a:rPr lang="en-US" sz="4800" dirty="0"/>
              <a:t>Gihhub.com/moorea1/cs525</a:t>
            </a:r>
          </a:p>
        </p:txBody>
      </p:sp>
      <p:pic>
        <p:nvPicPr>
          <p:cNvPr id="6" name="Picture 7" descr="Diagram, venn diagram&#10;&#10;Description automatically generated">
            <a:extLst>
              <a:ext uri="{FF2B5EF4-FFF2-40B4-BE49-F238E27FC236}">
                <a16:creationId xmlns:a16="http://schemas.microsoft.com/office/drawing/2014/main" id="{42E5FCD0-3660-4822-BCD1-92B11EF20E30}"/>
              </a:ext>
            </a:extLst>
          </p:cNvPr>
          <p:cNvPicPr>
            <a:picLocks noChangeAspect="1"/>
          </p:cNvPicPr>
          <p:nvPr/>
        </p:nvPicPr>
        <p:blipFill>
          <a:blip r:embed="rId5"/>
          <a:stretch>
            <a:fillRect/>
          </a:stretch>
        </p:blipFill>
        <p:spPr>
          <a:xfrm>
            <a:off x="1150374" y="17148136"/>
            <a:ext cx="9999406" cy="6497766"/>
          </a:xfrm>
          <a:prstGeom prst="rect">
            <a:avLst/>
          </a:prstGeom>
        </p:spPr>
      </p:pic>
      <p:pic>
        <p:nvPicPr>
          <p:cNvPr id="8" name="Picture 9" descr="Diagram&#10;&#10;Description automatically generated">
            <a:extLst>
              <a:ext uri="{FF2B5EF4-FFF2-40B4-BE49-F238E27FC236}">
                <a16:creationId xmlns:a16="http://schemas.microsoft.com/office/drawing/2014/main" id="{085A9D5B-9E75-45ED-B073-0512629635B1}"/>
              </a:ext>
            </a:extLst>
          </p:cNvPr>
          <p:cNvPicPr>
            <a:picLocks noChangeAspect="1"/>
          </p:cNvPicPr>
          <p:nvPr/>
        </p:nvPicPr>
        <p:blipFill>
          <a:blip r:embed="rId6"/>
          <a:stretch>
            <a:fillRect/>
          </a:stretch>
        </p:blipFill>
        <p:spPr>
          <a:xfrm>
            <a:off x="6194322" y="26241529"/>
            <a:ext cx="4601496" cy="5124142"/>
          </a:xfrm>
          <a:prstGeom prst="rect">
            <a:avLst/>
          </a:prstGeom>
        </p:spPr>
      </p:pic>
      <p:pic>
        <p:nvPicPr>
          <p:cNvPr id="11" name="Picture 10" descr="Chart, histogram&#10;&#10;Description automatically generated">
            <a:extLst>
              <a:ext uri="{FF2B5EF4-FFF2-40B4-BE49-F238E27FC236}">
                <a16:creationId xmlns:a16="http://schemas.microsoft.com/office/drawing/2014/main" id="{F1C0C8DC-E863-4F82-B168-A17380FA61F3}"/>
              </a:ext>
            </a:extLst>
          </p:cNvPr>
          <p:cNvPicPr>
            <a:picLocks noChangeAspect="1"/>
          </p:cNvPicPr>
          <p:nvPr/>
        </p:nvPicPr>
        <p:blipFill>
          <a:blip r:embed="rId7"/>
          <a:stretch>
            <a:fillRect/>
          </a:stretch>
        </p:blipFill>
        <p:spPr>
          <a:xfrm>
            <a:off x="38431340" y="22429553"/>
            <a:ext cx="4967269" cy="3725452"/>
          </a:xfrm>
          <a:prstGeom prst="rect">
            <a:avLst/>
          </a:prstGeom>
        </p:spPr>
      </p:pic>
      <p:pic>
        <p:nvPicPr>
          <p:cNvPr id="13" name="Picture 12">
            <a:extLst>
              <a:ext uri="{FF2B5EF4-FFF2-40B4-BE49-F238E27FC236}">
                <a16:creationId xmlns:a16="http://schemas.microsoft.com/office/drawing/2014/main" id="{64D726D8-7BF4-4D68-B0E2-E8D96D4362D8}"/>
              </a:ext>
            </a:extLst>
          </p:cNvPr>
          <p:cNvPicPr>
            <a:picLocks noChangeAspect="1"/>
          </p:cNvPicPr>
          <p:nvPr/>
        </p:nvPicPr>
        <p:blipFill>
          <a:blip r:embed="rId8"/>
          <a:stretch>
            <a:fillRect/>
          </a:stretch>
        </p:blipFill>
        <p:spPr>
          <a:xfrm>
            <a:off x="33714668" y="21768168"/>
            <a:ext cx="5286358" cy="5358245"/>
          </a:xfrm>
          <a:prstGeom prst="rect">
            <a:avLst/>
          </a:prstGeom>
        </p:spPr>
      </p:pic>
      <p:pic>
        <p:nvPicPr>
          <p:cNvPr id="3" name="Picture 2">
            <a:extLst>
              <a:ext uri="{FF2B5EF4-FFF2-40B4-BE49-F238E27FC236}">
                <a16:creationId xmlns:a16="http://schemas.microsoft.com/office/drawing/2014/main" id="{52EE5A9A-0FBF-4163-BF67-37E0BA4721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78553" y="26836193"/>
            <a:ext cx="8015947" cy="56410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Chart, histogram&#10;&#10;Description automatically generated">
            <a:extLst>
              <a:ext uri="{FF2B5EF4-FFF2-40B4-BE49-F238E27FC236}">
                <a16:creationId xmlns:a16="http://schemas.microsoft.com/office/drawing/2014/main" id="{F2EF679C-750C-4CED-A5B1-4A1F655B79C3}"/>
              </a:ext>
            </a:extLst>
          </p:cNvPr>
          <p:cNvPicPr>
            <a:picLocks noChangeAspect="1"/>
          </p:cNvPicPr>
          <p:nvPr/>
        </p:nvPicPr>
        <p:blipFill>
          <a:blip r:embed="rId10"/>
          <a:stretch>
            <a:fillRect/>
          </a:stretch>
        </p:blipFill>
        <p:spPr>
          <a:xfrm>
            <a:off x="14246941" y="21182370"/>
            <a:ext cx="7344697" cy="5552769"/>
          </a:xfrm>
          <a:prstGeom prst="rect">
            <a:avLst/>
          </a:prstGeom>
        </p:spPr>
      </p:pic>
      <p:pic>
        <p:nvPicPr>
          <p:cNvPr id="10" name="Picture 13" descr="Chart, line chart&#10;&#10;Description automatically generated">
            <a:extLst>
              <a:ext uri="{FF2B5EF4-FFF2-40B4-BE49-F238E27FC236}">
                <a16:creationId xmlns:a16="http://schemas.microsoft.com/office/drawing/2014/main" id="{78B1034D-DD94-4DA9-90DC-89BC7B0F492E}"/>
              </a:ext>
            </a:extLst>
          </p:cNvPr>
          <p:cNvPicPr>
            <a:picLocks noChangeAspect="1"/>
          </p:cNvPicPr>
          <p:nvPr/>
        </p:nvPicPr>
        <p:blipFill>
          <a:blip r:embed="rId11"/>
          <a:stretch>
            <a:fillRect/>
          </a:stretch>
        </p:blipFill>
        <p:spPr>
          <a:xfrm>
            <a:off x="23936632" y="21182371"/>
            <a:ext cx="7388942" cy="5420032"/>
          </a:xfrm>
          <a:prstGeom prst="rect">
            <a:avLst/>
          </a:prstGeom>
        </p:spPr>
      </p:pic>
      <p:sp>
        <p:nvSpPr>
          <p:cNvPr id="2" name="TextBox 1">
            <a:extLst>
              <a:ext uri="{FF2B5EF4-FFF2-40B4-BE49-F238E27FC236}">
                <a16:creationId xmlns:a16="http://schemas.microsoft.com/office/drawing/2014/main" id="{022B2D27-1D5D-471E-B0B4-FD9DCBA0437F}"/>
              </a:ext>
            </a:extLst>
          </p:cNvPr>
          <p:cNvSpPr txBox="1"/>
          <p:nvPr/>
        </p:nvSpPr>
        <p:spPr>
          <a:xfrm>
            <a:off x="12751250" y="8022754"/>
            <a:ext cx="9040063" cy="3170099"/>
          </a:xfrm>
          <a:prstGeom prst="rect">
            <a:avLst/>
          </a:prstGeom>
          <a:noFill/>
        </p:spPr>
        <p:txBody>
          <a:bodyPr wrap="square" rtlCol="0">
            <a:spAutoFit/>
          </a:bodyPr>
          <a:lstStyle/>
          <a:p>
            <a:r>
              <a:rPr lang="en-US" sz="4000" dirty="0"/>
              <a:t>Notice the drastically different model results both for different agents in the same scenario, and between learning rates. Double DQN goes from by far the worse to by far the best model.</a:t>
            </a:r>
          </a:p>
        </p:txBody>
      </p:sp>
      <p:sp>
        <p:nvSpPr>
          <p:cNvPr id="12" name="TextBox 11">
            <a:extLst>
              <a:ext uri="{FF2B5EF4-FFF2-40B4-BE49-F238E27FC236}">
                <a16:creationId xmlns:a16="http://schemas.microsoft.com/office/drawing/2014/main" id="{40483073-913B-4563-AE74-953A29EA7D26}"/>
              </a:ext>
            </a:extLst>
          </p:cNvPr>
          <p:cNvSpPr txBox="1"/>
          <p:nvPr/>
        </p:nvSpPr>
        <p:spPr>
          <a:xfrm>
            <a:off x="23343391" y="15558543"/>
            <a:ext cx="9377382" cy="2585323"/>
          </a:xfrm>
          <a:prstGeom prst="rect">
            <a:avLst/>
          </a:prstGeom>
          <a:noFill/>
        </p:spPr>
        <p:txBody>
          <a:bodyPr wrap="square" rtlCol="0">
            <a:spAutoFit/>
          </a:bodyPr>
          <a:lstStyle/>
          <a:p>
            <a:r>
              <a:rPr lang="en-US" sz="5400" dirty="0"/>
              <a:t>Testing results for High- and Low-learning rates for Q</a:t>
            </a:r>
          </a:p>
          <a:p>
            <a:r>
              <a:rPr lang="en-US" sz="5400" dirty="0"/>
              <a:t>(.0001, .027)</a:t>
            </a:r>
          </a:p>
        </p:txBody>
      </p:sp>
      <p:pic>
        <p:nvPicPr>
          <p:cNvPr id="15" name="Picture 14" descr="Chart, line chart&#10;&#10;Description automatically generated">
            <a:extLst>
              <a:ext uri="{FF2B5EF4-FFF2-40B4-BE49-F238E27FC236}">
                <a16:creationId xmlns:a16="http://schemas.microsoft.com/office/drawing/2014/main" id="{260269C2-0CAC-431E-AAD6-87E7392EC306}"/>
              </a:ext>
            </a:extLst>
          </p:cNvPr>
          <p:cNvPicPr>
            <a:picLocks noChangeAspect="1"/>
          </p:cNvPicPr>
          <p:nvPr/>
        </p:nvPicPr>
        <p:blipFill>
          <a:blip r:embed="rId12"/>
          <a:stretch>
            <a:fillRect/>
          </a:stretch>
        </p:blipFill>
        <p:spPr>
          <a:xfrm>
            <a:off x="12574093" y="11333557"/>
            <a:ext cx="10265628" cy="7569881"/>
          </a:xfrm>
          <a:prstGeom prst="rect">
            <a:avLst/>
          </a:prstGeom>
        </p:spPr>
      </p:pic>
      <p:pic>
        <p:nvPicPr>
          <p:cNvPr id="20" name="Picture 19" descr="Chart, line chart&#10;&#10;Description automatically generated">
            <a:extLst>
              <a:ext uri="{FF2B5EF4-FFF2-40B4-BE49-F238E27FC236}">
                <a16:creationId xmlns:a16="http://schemas.microsoft.com/office/drawing/2014/main" id="{9C623E98-6B5D-46F6-8029-CDFF637F954E}"/>
              </a:ext>
            </a:extLst>
          </p:cNvPr>
          <p:cNvPicPr>
            <a:picLocks noChangeAspect="1"/>
          </p:cNvPicPr>
          <p:nvPr/>
        </p:nvPicPr>
        <p:blipFill>
          <a:blip r:embed="rId13"/>
          <a:stretch>
            <a:fillRect/>
          </a:stretch>
        </p:blipFill>
        <p:spPr>
          <a:xfrm>
            <a:off x="22580925" y="7754872"/>
            <a:ext cx="10265628" cy="7569881"/>
          </a:xfrm>
          <a:prstGeom prst="rect">
            <a:avLst/>
          </a:prstGeom>
        </p:spPr>
      </p:pic>
    </p:spTree>
  </p:cSld>
  <p:clrMapOvr>
    <a:masterClrMapping/>
  </p:clrMapOvr>
  <p:transition spd="slow">
    <p:cut/>
  </p:transition>
</p:sld>
</file>

<file path=ppt/theme/theme1.xml><?xml version="1.0" encoding="utf-8"?>
<a:theme xmlns:a="http://schemas.openxmlformats.org/drawingml/2006/main"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301</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wpi_ppt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 moore</cp:lastModifiedBy>
  <cp:revision>105</cp:revision>
  <dcterms:modified xsi:type="dcterms:W3CDTF">2020-12-09T17:22:24Z</dcterms:modified>
</cp:coreProperties>
</file>