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7BB19E-EE9B-48F6-AADA-1BCD1C462E4B}" v="21" dt="2020-12-08T06:30:55.529"/>
    <p1510:client id="{966A8B95-43F3-278D-101C-CCD05A2D0637}" v="206" dt="2020-12-09T14:23:19.403"/>
  </p1510:revLst>
</p1510:revInfo>
</file>

<file path=ppt/tableStyles.xml><?xml version="1.0" encoding="utf-8"?>
<a:tblStyleLst xmlns:a="http://schemas.openxmlformats.org/drawingml/2006/main" def="{873A2BBB-6E84-44DD-AC2A-E4B46FCD3044}">
  <a:tblStyle styleId="{873A2BBB-6E84-44DD-AC2A-E4B46FCD3044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/>
    <p:restoredTop sz="94630"/>
  </p:normalViewPr>
  <p:slideViewPr>
    <p:cSldViewPr snapToGrid="0" snapToObjects="1">
      <p:cViewPr varScale="1">
        <p:scale>
          <a:sx n="22" d="100"/>
          <a:sy n="22" d="100"/>
        </p:scale>
        <p:origin x="318" y="7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94534" marR="0" lvl="1" indent="-10134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89068" marR="0" lvl="2" indent="-7568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583602" marR="0" lvl="3" indent="-5002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778137" marR="0" lvl="4" indent="-2437" algn="l" rtl="0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972672" marR="0" lvl="5" indent="-1257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167206" marR="0" lvl="6" indent="-10005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361740" marR="0" lvl="7" indent="-7439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556274" marR="0" lvl="8" indent="-4874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194534" marR="0" lvl="1" indent="-101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89068" marR="0" lvl="2" indent="-756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583602" marR="0" lvl="3" indent="-50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778137" marR="0" lvl="4" indent="-24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972672" marR="0" lvl="5" indent="-12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167206" marR="0" lvl="6" indent="-100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361740" marR="0" lvl="7" indent="-74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7556274" marR="0" lvl="8" indent="-48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8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5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417" y="10225767"/>
            <a:ext cx="37308365" cy="7055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mbria"/>
              <a:buNone/>
              <a:defRPr sz="2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94534" marR="0" lvl="5" indent="-1013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389068" marR="0" lvl="6" indent="-756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583602" marR="0" lvl="7" indent="-500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8778137" marR="0" lvl="8" indent="-243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2834" y="18653353"/>
            <a:ext cx="30725532" cy="8413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600075" marR="0" lvl="1" indent="-3175" algn="ctr" rtl="0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4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200150" marR="0" lvl="2" indent="-6350" algn="ctr" rtl="0">
              <a:lnSpc>
                <a:spcPct val="100000"/>
              </a:lnSpc>
              <a:spcBef>
                <a:spcPts val="2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00225" marR="0" lvl="3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400300" marR="0" lvl="4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000375" marR="0" lvl="5" indent="-317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600450" marR="0" lvl="6" indent="-635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200525" marR="0" lvl="7" indent="-9525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800600" marR="0" lvl="8" indent="0" algn="ctr" rtl="0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600" b="0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B647B"/>
            </a:gs>
            <a:gs pos="100000">
              <a:srgbClr val="292E36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839332"/>
            <a:ext cx="43891199" cy="1025281"/>
          </a:xfrm>
          <a:prstGeom prst="rect">
            <a:avLst/>
          </a:prstGeom>
          <a:solidFill>
            <a:srgbClr val="B53443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0" y="4534676"/>
            <a:ext cx="43891199" cy="304655"/>
          </a:xfrm>
          <a:prstGeom prst="rect">
            <a:avLst/>
          </a:prstGeom>
          <a:solidFill>
            <a:srgbClr val="FAAA47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0" y="0"/>
            <a:ext cx="43891199" cy="45346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0000" tIns="60000" rIns="120000" bIns="6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0" y="4824817"/>
            <a:ext cx="43891199" cy="1025281"/>
          </a:xfrm>
          <a:prstGeom prst="rect">
            <a:avLst/>
          </a:prstGeom>
          <a:solidFill>
            <a:srgbClr val="C41230"/>
          </a:soli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t="25433" r="-5239" b="25047"/>
          <a:stretch/>
        </p:blipFill>
        <p:spPr>
          <a:xfrm>
            <a:off x="1155150" y="662750"/>
            <a:ext cx="8942100" cy="32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12370197" y="5954776"/>
            <a:ext cx="20813200" cy="1293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dirty="0">
                <a:solidFill>
                  <a:schemeClr val="dk1"/>
                </a:solidFill>
                <a:latin typeface="+mn-lt"/>
              </a:rPr>
              <a:t>Breakout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273896" y="5910621"/>
            <a:ext cx="12005400" cy="97419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  <a:ea typeface="Arial"/>
                <a:cs typeface="Arial"/>
                <a:sym typeface="Arial"/>
              </a:rPr>
              <a:t>Motivation</a:t>
            </a:r>
            <a:endParaRPr lang="en-US" sz="7200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sz="4800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Understanding which agents succeed on which tasks is a fundamental understanding of reinforcement learning. To practice the development, implementation, and optimization of many agents, our team chose Breakout and MountainCar in order to understand the process and results behind a diverse set of standard reinforcement learning agents.</a:t>
            </a:r>
            <a:endParaRPr lang="en-US" sz="720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10336363" y="226513"/>
            <a:ext cx="26014056" cy="3860700"/>
          </a:xfrm>
          <a:prstGeom prst="rect">
            <a:avLst/>
          </a:prstGeom>
          <a:noFill/>
          <a:ln>
            <a:noFill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Benchmarking Reinforcement Learning Agents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8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on Diverse 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 err="1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Jannik</a:t>
            </a: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 Haas, Quincy Hershey, Brian Lewandowski,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Alex Moore, Scott Tang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44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/>
          <p:nvPr/>
        </p:nvSpPr>
        <p:spPr>
          <a:xfrm>
            <a:off x="18768484" y="10642821"/>
            <a:ext cx="2209799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1307550" y="19927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322121" y="15652562"/>
            <a:ext cx="12006029" cy="86419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Agents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	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17603" y="24294544"/>
            <a:ext cx="11982982" cy="84093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800" dirty="0">
                <a:solidFill>
                  <a:schemeClr val="dk1"/>
                </a:solidFill>
                <a:latin typeface="+mn-lt"/>
              </a:rPr>
              <a:t>         Breakout-v0     MountainCar-v0</a:t>
            </a:r>
          </a:p>
        </p:txBody>
      </p:sp>
      <p:sp>
        <p:nvSpPr>
          <p:cNvPr id="70" name="Shape 70"/>
          <p:cNvSpPr/>
          <p:nvPr/>
        </p:nvSpPr>
        <p:spPr>
          <a:xfrm>
            <a:off x="33141350" y="27388456"/>
            <a:ext cx="10597799" cy="53382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Citations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Gym.openai.com</a:t>
            </a: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+mn-lt"/>
              </a:rPr>
              <a:t>Bellemare 2013: Arcade Learning Environment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r>
              <a:rPr lang="en-US" sz="3200" dirty="0" err="1">
                <a:solidFill>
                  <a:schemeClr val="dk1"/>
                </a:solidFill>
                <a:latin typeface="+mn-lt"/>
              </a:rPr>
              <a:t>Mnih</a:t>
            </a:r>
            <a:r>
              <a:rPr lang="en-US" sz="3200" dirty="0">
                <a:solidFill>
                  <a:schemeClr val="dk1"/>
                </a:solidFill>
                <a:latin typeface="+mn-lt"/>
              </a:rPr>
              <a:t> et al. 2013: Atari with Deep Reinforcement Learning</a:t>
            </a:r>
          </a:p>
          <a:p>
            <a:pPr marL="914400" indent="-914400">
              <a:buClr>
                <a:srgbClr val="000000"/>
              </a:buClr>
              <a:buFont typeface="Arial"/>
              <a:buAutoNum type="arabicPeriod"/>
            </a:pPr>
            <a:r>
              <a:rPr lang="en-US" sz="32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Rainbow: https://paperswithcode.com/method/rainbow-dqn</a:t>
            </a:r>
          </a:p>
          <a:p>
            <a:pPr marL="914400" marR="0" lvl="0" indent="-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AutoNum type="arabicPeriod"/>
            </a:pPr>
            <a:endParaRPr lang="en-US" sz="32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33141350" y="5999374"/>
            <a:ext cx="10597799" cy="213890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Discussion</a:t>
            </a:r>
            <a:endParaRPr lang="en-US" sz="7200" b="1" dirty="0">
              <a:solidFill>
                <a:schemeClr val="dk1"/>
              </a:solidFill>
              <a:latin typeface="+mn-lt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Here we have explored the effects of discrete and continuous action spaces, as well as investigated the effect of learning rate on a large swathe of models.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We make conclusions about the nature of some reinforcement learning models, the overwhelming importance of hyperparameter selection, and the complications in asking what the “best” reinforcement learning models are.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  <a:latin typeface="+mn-lt"/>
              </a:rPr>
              <a:t>Last, we propose standards for how benchmarking research should be done based on our experience with the process of model comparison.</a:t>
            </a:r>
            <a:endParaRPr lang="en-US" sz="480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/>
          <p:nvPr/>
        </p:nvSpPr>
        <p:spPr>
          <a:xfrm>
            <a:off x="12328150" y="18936612"/>
            <a:ext cx="20862054" cy="137672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0000" tIns="60000" rIns="120000" bIns="6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1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MountainCar-</a:t>
            </a:r>
            <a:r>
              <a:rPr lang="en-US" sz="7200" b="1" dirty="0">
                <a:solidFill>
                  <a:schemeClr val="dk1"/>
                </a:solidFill>
                <a:latin typeface="+mn-lt"/>
              </a:rPr>
              <a:t>v0 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Task Results</a:t>
            </a:r>
            <a:endParaRPr lang="en-US" sz="9600" b="1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7200" dirty="0">
              <a:solidFill>
                <a:schemeClr val="dk1"/>
              </a:solidFill>
              <a:latin typeface="+mn-lt"/>
              <a:ea typeface="Cambria"/>
              <a:cs typeface="Cambria"/>
              <a:sym typeface="Cambria"/>
            </a:endParaRPr>
          </a:p>
          <a:p>
            <a:pPr>
              <a:buClr>
                <a:srgbClr val="000000"/>
              </a:buClr>
            </a:pP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Here we have results on the mountain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car task.  The models that we trained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and tested found different solutions to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the problem and converged at</a:t>
            </a:r>
            <a:b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</a:br>
            <a:r>
              <a:rPr lang="en-US" sz="4800" dirty="0">
                <a:solidFill>
                  <a:schemeClr val="dk1"/>
                </a:solidFill>
                <a:latin typeface="+mn-lt"/>
                <a:ea typeface="Cambria"/>
                <a:cs typeface="Cambria"/>
              </a:rPr>
              <a:t>different rates during training.</a:t>
            </a:r>
            <a:endParaRPr lang="en-US" dirty="0">
              <a:solidFill>
                <a:schemeClr val="dk1"/>
              </a:solidFill>
              <a:latin typeface="+mn-lt"/>
              <a:ea typeface="Cambria"/>
              <a:cs typeface="Cambria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E0E456-03B7-4D98-ABB4-F94B418C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864" y="26224990"/>
            <a:ext cx="3656336" cy="5134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55954-7F42-4497-90F9-232BC62ED741}"/>
              </a:ext>
            </a:extLst>
          </p:cNvPr>
          <p:cNvSpPr txBox="1"/>
          <p:nvPr/>
        </p:nvSpPr>
        <p:spPr>
          <a:xfrm>
            <a:off x="35618057" y="3671714"/>
            <a:ext cx="9166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Gihhub.com/moorea1/cs525</a:t>
            </a:r>
          </a:p>
        </p:txBody>
      </p:sp>
      <p:pic>
        <p:nvPicPr>
          <p:cNvPr id="6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42E5FCD0-3660-4822-BCD1-92B11EF20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374" y="17148136"/>
            <a:ext cx="9999406" cy="6497766"/>
          </a:xfrm>
          <a:prstGeom prst="rect">
            <a:avLst/>
          </a:prstGeom>
        </p:spPr>
      </p:pic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85A9D5B-9E75-45ED-B073-051262963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322" y="26241529"/>
            <a:ext cx="4601496" cy="512414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F1C0C8DC-E863-4F82-B168-A17380FA6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1340" y="22429553"/>
            <a:ext cx="4967269" cy="3725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D726D8-7BF4-4D68-B0E2-E8D96D436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4668" y="21768168"/>
            <a:ext cx="5286358" cy="5358245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A0C84321-8F10-4E62-B353-C7C758A9A6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51250" y="11535307"/>
            <a:ext cx="10664574" cy="7356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5A9A-0FBF-4163-BF67-37E0BA472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553" y="26836193"/>
            <a:ext cx="8015947" cy="564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F2EF679C-750C-4CED-A5B1-4A1F655B79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46941" y="21182370"/>
            <a:ext cx="7344697" cy="5552769"/>
          </a:xfrm>
          <a:prstGeom prst="rect">
            <a:avLst/>
          </a:prstGeom>
        </p:spPr>
      </p:pic>
      <p:pic>
        <p:nvPicPr>
          <p:cNvPr id="10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8B1034D-DD94-4DA9-90DC-89BC7B0F49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36632" y="21182371"/>
            <a:ext cx="7388942" cy="5420032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F8926C31-0851-4C7A-B75E-5EC7788EB8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82214" y="7599765"/>
            <a:ext cx="11102097" cy="82084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2B2D27-1D5D-471E-B0B4-FD9DCBA0437F}"/>
              </a:ext>
            </a:extLst>
          </p:cNvPr>
          <p:cNvSpPr txBox="1"/>
          <p:nvPr/>
        </p:nvSpPr>
        <p:spPr>
          <a:xfrm>
            <a:off x="12751250" y="8022754"/>
            <a:ext cx="90400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Notice the drastically different model results both for different agents in the same scenario, and between learning rates. </a:t>
            </a:r>
            <a:r>
              <a:rPr lang="en-US" sz="4000" dirty="0" err="1"/>
              <a:t>Doube</a:t>
            </a:r>
            <a:r>
              <a:rPr lang="en-US" sz="4000" dirty="0"/>
              <a:t> DQN goes from by far the worse to by far the best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83073-913B-4563-AE74-953A29EA7D26}"/>
              </a:ext>
            </a:extLst>
          </p:cNvPr>
          <p:cNvSpPr txBox="1"/>
          <p:nvPr/>
        </p:nvSpPr>
        <p:spPr>
          <a:xfrm>
            <a:off x="22940543" y="16231220"/>
            <a:ext cx="9377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Testing results for High- and Low-learning rates for Q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pi_pp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295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wpi_ppt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moore</cp:lastModifiedBy>
  <cp:revision>102</cp:revision>
  <dcterms:modified xsi:type="dcterms:W3CDTF">2020-12-09T15:51:42Z</dcterms:modified>
</cp:coreProperties>
</file>