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3A2BBB-6E84-44DD-AC2A-E4B46FCD3044}">
  <a:tblStyle styleId="{873A2BBB-6E84-44DD-AC2A-E4B46FCD3044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94630"/>
  </p:normalViewPr>
  <p:slideViewPr>
    <p:cSldViewPr snapToGrid="0" snapToObjects="1">
      <p:cViewPr varScale="1">
        <p:scale>
          <a:sx n="22" d="100"/>
          <a:sy n="22" d="100"/>
        </p:scale>
        <p:origin x="318" y="7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94534" marR="0" lvl="1" indent="-10134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89068" marR="0" lvl="2" indent="-7568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83602" marR="0" lvl="3" indent="-5002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78137" marR="0" lvl="4" indent="-2437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972672" marR="0" lvl="5" indent="-12572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67206" marR="0" lvl="6" indent="-10005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361740" marR="0" lvl="7" indent="-7439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556274" marR="0" lvl="8" indent="-4874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9880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5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417" y="10225767"/>
            <a:ext cx="37308365" cy="70559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mbria"/>
              <a:buNone/>
              <a:defRPr sz="2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94534" marR="0" lvl="5" indent="-1013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389068" marR="0" lvl="6" indent="-756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583602" marR="0" lvl="7" indent="-500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778137" marR="0" lvl="8" indent="-243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2834" y="18653353"/>
            <a:ext cx="30725532" cy="84132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5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600075" marR="0" lvl="1" indent="-3175" algn="ctr" rtl="0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3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200150" marR="0" lvl="2" indent="-6350" algn="ctr" rtl="0">
              <a:lnSpc>
                <a:spcPct val="100000"/>
              </a:lnSpc>
              <a:spcBef>
                <a:spcPts val="2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00225" marR="0" lvl="3" indent="-952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400300" marR="0" lvl="4" indent="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3000375" marR="0" lvl="5" indent="-317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600450" marR="0" lvl="6" indent="-635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4200525" marR="0" lvl="7" indent="-952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800600" marR="0" lvl="8" indent="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B647B"/>
            </a:gs>
            <a:gs pos="100000">
              <a:srgbClr val="292E36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4839332"/>
            <a:ext cx="43891199" cy="1025281"/>
          </a:xfrm>
          <a:prstGeom prst="rect">
            <a:avLst/>
          </a:prstGeom>
          <a:solidFill>
            <a:srgbClr val="B53443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4534676"/>
            <a:ext cx="43891199" cy="304655"/>
          </a:xfrm>
          <a:prstGeom prst="rect">
            <a:avLst/>
          </a:prstGeom>
          <a:solidFill>
            <a:srgbClr val="FAAA47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43891199" cy="45346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0" y="4824817"/>
            <a:ext cx="43891199" cy="1025281"/>
          </a:xfrm>
          <a:prstGeom prst="rect">
            <a:avLst/>
          </a:prstGeom>
          <a:solidFill>
            <a:srgbClr val="C41230"/>
          </a:soli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/>
          <p:cNvPicPr preferRelativeResize="0"/>
          <p:nvPr/>
        </p:nvPicPr>
        <p:blipFill rotWithShape="1">
          <a:blip r:embed="rId3">
            <a:alphaModFix/>
          </a:blip>
          <a:srcRect t="25433" r="-5239" b="25047"/>
          <a:stretch/>
        </p:blipFill>
        <p:spPr>
          <a:xfrm>
            <a:off x="1155150" y="662750"/>
            <a:ext cx="8942100" cy="32510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/>
          <p:nvPr/>
        </p:nvSpPr>
        <p:spPr>
          <a:xfrm>
            <a:off x="12328150" y="5999375"/>
            <a:ext cx="20813200" cy="129372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Dis</a:t>
            </a:r>
            <a:r>
              <a:rPr lang="en-US" sz="7200" b="1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crete Action Space Task Results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Here is a topic sentence for these results. Here is another sentence introducing the plots. This discussion can continue until the end of the bubble</a:t>
            </a:r>
          </a:p>
        </p:txBody>
      </p:sp>
      <p:sp>
        <p:nvSpPr>
          <p:cNvPr id="24" name="Shape 24"/>
          <p:cNvSpPr/>
          <p:nvPr/>
        </p:nvSpPr>
        <p:spPr>
          <a:xfrm>
            <a:off x="273896" y="5910621"/>
            <a:ext cx="12005400" cy="974194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Motivation</a:t>
            </a:r>
            <a:endParaRPr lang="en-US" sz="7200" b="1" dirty="0">
              <a:solidFill>
                <a:schemeClr val="dk1"/>
              </a:solidFill>
              <a:highlight>
                <a:srgbClr val="FFFFFF"/>
              </a:highlight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	</a:t>
            </a:r>
            <a:r>
              <a:rPr lang="en-US" sz="48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Understanding which agents succeed on which tasks is a fundamental understanding of reinforcement learning. To practice the development, implementation, and optimization of many agents, our team chose Breakout and MountainCar in order to understand the process and results behind a diverse set of standard reinforcement learning agents.</a:t>
            </a:r>
            <a:endParaRPr lang="en-US" sz="720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11955315" y="357949"/>
            <a:ext cx="30568256" cy="3860700"/>
          </a:xfrm>
          <a:prstGeom prst="rect">
            <a:avLst/>
          </a:prstGeom>
          <a:noFill/>
          <a:ln>
            <a:noFill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8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Benchmarking Reinforcement Learning Agents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8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on Diverse Tasks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600" b="1" i="0" u="none" strike="noStrike" cap="none" dirty="0" err="1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Jannik</a:t>
            </a:r>
            <a:r>
              <a:rPr lang="en-US" sz="66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Haas, Quincy Hershey, Brian Lewandowski, Alex Moore, Scott Tang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6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18768484" y="10642821"/>
            <a:ext cx="22097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1307550" y="199274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322121" y="15652562"/>
            <a:ext cx="12006029" cy="864198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Agents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	We use two primary model domains, continuous- and discrete-action space designed models: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AutoNum type="arabicPeriod"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DQN, Dueling DQN, Double DQN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AutoNum type="arabicPeriod"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REINFORCE, PPO, MC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48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217603" y="24294544"/>
            <a:ext cx="11982982" cy="840936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Tasks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         Breakout-v0     MountainCar-v0</a:t>
            </a:r>
          </a:p>
        </p:txBody>
      </p:sp>
      <p:sp>
        <p:nvSpPr>
          <p:cNvPr id="70" name="Shape 70"/>
          <p:cNvSpPr/>
          <p:nvPr/>
        </p:nvSpPr>
        <p:spPr>
          <a:xfrm>
            <a:off x="33141350" y="27388456"/>
            <a:ext cx="10597799" cy="53382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Citations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dirty="0">
                <a:solidFill>
                  <a:schemeClr val="dk1"/>
                </a:solidFill>
                <a:latin typeface="+mn-lt"/>
              </a:rPr>
              <a:t>Gym.openai.com</a:t>
            </a:r>
            <a:endParaRPr lang="en-US" sz="51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dirty="0">
                <a:solidFill>
                  <a:schemeClr val="dk1"/>
                </a:solidFill>
                <a:latin typeface="+mn-lt"/>
              </a:rPr>
              <a:t>Bellemare 2013: Arcade Learning Environment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dirty="0" err="1">
                <a:solidFill>
                  <a:schemeClr val="dk1"/>
                </a:solidFill>
                <a:latin typeface="+mn-lt"/>
              </a:rPr>
              <a:t>Mnih</a:t>
            </a:r>
            <a:r>
              <a:rPr lang="en-US" sz="5100" dirty="0">
                <a:solidFill>
                  <a:schemeClr val="dk1"/>
                </a:solidFill>
                <a:latin typeface="+mn-lt"/>
              </a:rPr>
              <a:t> et al. 2013: Atari with Deep Reinforcement Learning</a:t>
            </a:r>
            <a:endParaRPr lang="en-US" sz="51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33141350" y="5999374"/>
            <a:ext cx="10597799" cy="2138908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Discussion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Here is the discussion on the experimental results. This can include some bullet points and a general discussion of our thoughts, shortcomings, or just our feelings</a:t>
            </a:r>
          </a:p>
        </p:txBody>
      </p:sp>
      <p:sp>
        <p:nvSpPr>
          <p:cNvPr id="74" name="Shape 74"/>
          <p:cNvSpPr/>
          <p:nvPr/>
        </p:nvSpPr>
        <p:spPr>
          <a:xfrm>
            <a:off x="12328150" y="18936612"/>
            <a:ext cx="20862054" cy="137672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Continuous Action Space Task Results</a:t>
            </a:r>
            <a:endParaRPr lang="en-US" sz="9600" b="1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Here is a topic sentence for these results. Here is another sentence introducing the plots. This discussion can continue until the end of the bubble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FED1A48B-7EA2-4670-8E8D-24D9F0E98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78" y="20949687"/>
            <a:ext cx="11483036" cy="1249259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BD2D1ACA-99C3-4FD4-A6B1-702F74912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236" y="27236481"/>
            <a:ext cx="5356015" cy="3504696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8E0E456-03B7-4D98-ABB4-F94B418C42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9864" y="26224990"/>
            <a:ext cx="3656336" cy="5134942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203F467-9D89-4FC4-AA91-E20C24BCB5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29029" y="8163600"/>
            <a:ext cx="4334480" cy="60873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42360B1-5E0C-4898-B771-5C4F44CDE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2492" y="8058605"/>
            <a:ext cx="4334480" cy="60873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A0964B9-AF65-4268-BC8E-44AE76411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32082" y="8120511"/>
            <a:ext cx="4334480" cy="6087325"/>
          </a:xfrm>
          <a:prstGeom prst="rect">
            <a:avLst/>
          </a:prstGeom>
        </p:spPr>
      </p:pic>
      <p:pic>
        <p:nvPicPr>
          <p:cNvPr id="30" name="Picture 2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B2F0686-0B9F-45A6-B621-72CBB1402B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43391" y="21493475"/>
            <a:ext cx="4334480" cy="6087325"/>
          </a:xfrm>
          <a:prstGeom prst="rect">
            <a:avLst/>
          </a:prstGeom>
        </p:spPr>
      </p:pic>
      <p:pic>
        <p:nvPicPr>
          <p:cNvPr id="32" name="Picture 3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5548F10-D5AC-4D36-88B9-B1FDAD51F6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43974" y="21574316"/>
            <a:ext cx="4334480" cy="608732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AE4124A-53F5-4251-A608-09E11A578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3974" y="22573795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B3AD53-5382-4C25-965D-322B90E50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3391" y="22251137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pi_pp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225</Words>
  <Application>Microsoft Office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wpi_ppt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 moore</cp:lastModifiedBy>
  <cp:revision>23</cp:revision>
  <dcterms:modified xsi:type="dcterms:W3CDTF">2020-12-05T21:56:39Z</dcterms:modified>
</cp:coreProperties>
</file>