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5"/>
  </p:notesMasterIdLst>
  <p:sldIdLst>
    <p:sldId id="272" r:id="rId2"/>
    <p:sldId id="257" r:id="rId3"/>
    <p:sldId id="276" r:id="rId4"/>
    <p:sldId id="282" r:id="rId5"/>
    <p:sldId id="274" r:id="rId6"/>
    <p:sldId id="273" r:id="rId7"/>
    <p:sldId id="281" r:id="rId8"/>
    <p:sldId id="278" r:id="rId9"/>
    <p:sldId id="279" r:id="rId10"/>
    <p:sldId id="260" r:id="rId11"/>
    <p:sldId id="261" r:id="rId12"/>
    <p:sldId id="270" r:id="rId13"/>
    <p:sldId id="28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C33"/>
    <a:srgbClr val="AC2B37"/>
    <a:srgbClr val="1F77B4"/>
    <a:srgbClr val="2CA02C"/>
    <a:srgbClr val="FFA07A"/>
    <a:srgbClr val="606060"/>
    <a:srgbClr val="FF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96758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967589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967589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967589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45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96758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967589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61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71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0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7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c278de7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c278de7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967589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967589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414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084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8416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3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209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6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912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084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61063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30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8951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642B-B010-4A64-915A-C3AC5A06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640355"/>
            <a:ext cx="7543800" cy="144204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4000" dirty="0">
                <a:solidFill>
                  <a:srgbClr val="002060"/>
                </a:solidFill>
              </a:rPr>
              <a:t>DS501 Project 2</a:t>
            </a:r>
            <a:br>
              <a:rPr lang="en-US" sz="3600" dirty="0"/>
            </a:br>
            <a:r>
              <a:rPr lang="en-US" sz="3200" dirty="0"/>
              <a:t>What drives an efficient portfolio?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BFB7-48DB-4F47-9053-A125DA19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62" y="3313324"/>
            <a:ext cx="7618396" cy="37176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Mia Barger </a:t>
            </a:r>
            <a:r>
              <a:rPr lang="en-US" sz="1200" dirty="0">
                <a:cs typeface="Calibri" panose="020F0502020204030204" pitchFamily="34" charset="0"/>
              </a:rPr>
              <a:t>▪ </a:t>
            </a:r>
            <a:r>
              <a:rPr lang="en-US" sz="1200" dirty="0"/>
              <a:t>Quincy Hershey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Alexander Moore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Ethan Prihar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317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16075AB2-C384-4229-AE7A-E758D47F6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4613" y="476209"/>
            <a:ext cx="2767693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results carry forward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1564277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4;p18">
            <a:extLst>
              <a:ext uri="{FF2B5EF4-FFF2-40B4-BE49-F238E27FC236}">
                <a16:creationId xmlns:a16="http://schemas.microsoft.com/office/drawing/2014/main" id="{3019D327-FED4-407C-9D19-B71A2DF01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4613" y="1649185"/>
            <a:ext cx="2767693" cy="275263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Aft>
                <a:spcPts val="1600"/>
              </a:spcAft>
              <a:buFont typeface="Calibri" panose="020F0502020204030204" pitchFamily="34" charset="0"/>
              <a:buNone/>
            </a:pPr>
            <a:r>
              <a:rPr lang="en-US" sz="1500" kern="1200" dirty="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“It’s tough to make predictions, especially about the future.”	-Yogi Berra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F32209-2062-4893-B126-F9CE982D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05" y="913934"/>
            <a:ext cx="5823173" cy="3493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56224-A5B4-4ABB-8059-DA35C6CC3C7C}"/>
              </a:ext>
            </a:extLst>
          </p:cNvPr>
          <p:cNvSpPr txBox="1"/>
          <p:nvPr/>
        </p:nvSpPr>
        <p:spPr>
          <a:xfrm>
            <a:off x="1089377" y="1405872"/>
            <a:ext cx="146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Test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5894613" y="476209"/>
            <a:ext cx="2767693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 stationarity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7E385-8B42-4867-B668-C5EABE366B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73" y="869255"/>
            <a:ext cx="6006371" cy="3603822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1564277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5894613" y="1649185"/>
            <a:ext cx="2767693" cy="275263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600"/>
              </a:spcAft>
              <a:buFont typeface="Calibri" panose="020F0502020204030204" pitchFamily="34" charset="0"/>
              <a:buNone/>
            </a:pPr>
            <a:r>
              <a:rPr lang="en-US" sz="1500" kern="1200" dirty="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Returns are non-stationary and non normally distributed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53475-E688-4770-B03D-3BB769814143}"/>
              </a:ext>
            </a:extLst>
          </p:cNvPr>
          <p:cNvSpPr txBox="1"/>
          <p:nvPr/>
        </p:nvSpPr>
        <p:spPr>
          <a:xfrm>
            <a:off x="818444" y="1258711"/>
            <a:ext cx="146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Average Correlation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B9CA69D-20DC-49EF-B963-BC83C76C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21" y="2417871"/>
            <a:ext cx="3079105" cy="18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Takeaways and </a:t>
            </a:r>
            <a:r>
              <a:rPr lang="en" sz="3200" dirty="0"/>
              <a:t>implication</a:t>
            </a:r>
            <a:r>
              <a:rPr lang="en-US" sz="3200" dirty="0"/>
              <a:t>s</a:t>
            </a:r>
            <a:endParaRPr sz="3200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900223" y="1538177"/>
            <a:ext cx="7520764" cy="316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</a:rPr>
              <a:t>Markets are highly efficient and heavily mined on pricing data.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</a:rPr>
              <a:t>Backwards looking strategies based on known data are typically incorporated in pricing.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</a:rPr>
              <a:t>Strategies based on historical data are generally undermined by violated assumptions.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Inconclusion</a:t>
            </a:r>
            <a:endParaRPr sz="3200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900223" y="1538177"/>
            <a:ext cx="7520764" cy="316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The efficient market theory is one of the better models in the sense that it can be taken as true for every purpose I can think of. For investment purposes, there are very few investors that shouldn't behave as if markets are totally efficient.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”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~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Eugene Fama (Nobel Prize in Economics)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rgbClr val="002060"/>
              </a:solidFill>
              <a:latin typeface="+mj-lt"/>
            </a:endParaRPr>
          </a:p>
          <a:p>
            <a:pPr marL="0" lvl="0" indent="0" algn="ctr"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If I subscribed to the efficient market theory, I would still be delivering papers.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”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~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Warren Buffett (Rich)</a:t>
            </a:r>
          </a:p>
        </p:txBody>
      </p:sp>
    </p:spTree>
    <p:extLst>
      <p:ext uri="{BB962C8B-B14F-4D97-AF65-F5344CB8AC3E}">
        <p14:creationId xmlns:p14="http://schemas.microsoft.com/office/powerpoint/2010/main" val="39500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311652"/>
            <a:ext cx="8520600" cy="317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How can a portfolio be constructed to minimize risk for a given level of performance?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How do results carry forward beyond the training dataset?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>
                <a:latin typeface="+mj-lt"/>
              </a:rPr>
            </a:br>
            <a:r>
              <a:rPr lang="en-US" sz="1600" dirty="0">
                <a:latin typeface="+mj-lt"/>
              </a:rPr>
              <a:t>What do the characteristics of the dataset tell us about the limitations of linear approaches?</a:t>
            </a:r>
            <a:endParaRPr sz="1600" dirty="0">
              <a:latin typeface="+mj-lt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922E3ED-3223-465F-AC60-39AB75B5D64B}"/>
              </a:ext>
            </a:extLst>
          </p:cNvPr>
          <p:cNvSpPr/>
          <p:nvPr/>
        </p:nvSpPr>
        <p:spPr>
          <a:xfrm>
            <a:off x="4361143" y="2098365"/>
            <a:ext cx="421714" cy="5401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C8B3A3-9E7B-4E22-9895-A1C6CA9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Problem introduction + motivation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1BFCE7F-6A28-4D2B-9585-CD93D09B3426}"/>
              </a:ext>
            </a:extLst>
          </p:cNvPr>
          <p:cNvSpPr/>
          <p:nvPr/>
        </p:nvSpPr>
        <p:spPr>
          <a:xfrm>
            <a:off x="4361143" y="3480460"/>
            <a:ext cx="421714" cy="54017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0F23E509-8CCF-451E-9A3C-78096F0F9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Selecting a data subset</a:t>
            </a:r>
          </a:p>
        </p:txBody>
      </p:sp>
      <p:pic>
        <p:nvPicPr>
          <p:cNvPr id="1026" name="Picture 2" descr="Image result for ins and outs of the dow jones">
            <a:extLst>
              <a:ext uri="{FF2B5EF4-FFF2-40B4-BE49-F238E27FC236}">
                <a16:creationId xmlns:a16="http://schemas.microsoft.com/office/drawing/2014/main" id="{F37DFB7C-B572-4220-A601-E67A515D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99" y="612753"/>
            <a:ext cx="5184163" cy="35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44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C8B3A3-9E7B-4E22-9895-A1C6CA9A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sz="3200" dirty="0"/>
              <a:t>First effort… where to begin?</a:t>
            </a:r>
          </a:p>
        </p:txBody>
      </p:sp>
      <p:pic>
        <p:nvPicPr>
          <p:cNvPr id="5" name="Picture 2" descr="Image result for lstm NN diagram">
            <a:extLst>
              <a:ext uri="{FF2B5EF4-FFF2-40B4-BE49-F238E27FC236}">
                <a16:creationId xmlns:a16="http://schemas.microsoft.com/office/drawing/2014/main" id="{2D1A4E62-CEAD-4774-AD6B-405A9E42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661" y="2943654"/>
            <a:ext cx="2356872" cy="16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737AD31-52F2-4883-BF56-721B37EE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49" y="1628582"/>
            <a:ext cx="2301678" cy="119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F4CC2-EB92-48A6-A454-F05DA0645EF1}"/>
              </a:ext>
            </a:extLst>
          </p:cNvPr>
          <p:cNvSpPr txBox="1"/>
          <p:nvPr/>
        </p:nvSpPr>
        <p:spPr>
          <a:xfrm>
            <a:off x="716845" y="1498509"/>
            <a:ext cx="400110" cy="14451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+mj-lt"/>
              </a:rPr>
              <a:t>Naïve Approach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87DA6-5E99-4EFB-94E6-EA4769AE5479}"/>
              </a:ext>
            </a:extLst>
          </p:cNvPr>
          <p:cNvSpPr txBox="1"/>
          <p:nvPr/>
        </p:nvSpPr>
        <p:spPr>
          <a:xfrm>
            <a:off x="716845" y="3044873"/>
            <a:ext cx="400110" cy="14451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+mj-lt"/>
              </a:rPr>
              <a:t>Neural Network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958B0-86A8-463D-9E58-B3AF51C7A445}"/>
              </a:ext>
            </a:extLst>
          </p:cNvPr>
          <p:cNvSpPr txBox="1"/>
          <p:nvPr/>
        </p:nvSpPr>
        <p:spPr>
          <a:xfrm>
            <a:off x="4651023" y="1498509"/>
            <a:ext cx="400110" cy="14451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+mj-lt"/>
              </a:rPr>
              <a:t>Similar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8AF35-C6B0-4781-994A-2D0BCE20ECC2}"/>
              </a:ext>
            </a:extLst>
          </p:cNvPr>
          <p:cNvSpPr txBox="1"/>
          <p:nvPr/>
        </p:nvSpPr>
        <p:spPr>
          <a:xfrm>
            <a:off x="4651023" y="3044873"/>
            <a:ext cx="400110" cy="14451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+mj-lt"/>
              </a:rPr>
              <a:t>Different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8872A6-2867-414D-BEE0-FE1F3CC6593E}"/>
              </a:ext>
            </a:extLst>
          </p:cNvPr>
          <p:cNvSpPr txBox="1"/>
          <p:nvPr/>
        </p:nvSpPr>
        <p:spPr>
          <a:xfrm>
            <a:off x="5434956" y="1320805"/>
            <a:ext cx="223584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+mj-lt"/>
              </a:rPr>
              <a:t>Investment behavior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2C658-23E7-42E9-B47B-B5EDF2895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158" y="1597343"/>
            <a:ext cx="3047019" cy="1346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9FDE8-5D4D-4A6F-9C5B-0C90AD00F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671" y="3176089"/>
            <a:ext cx="3097820" cy="13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5A45A6-B1B6-4407-A67E-739F9B08C5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007" y="1715913"/>
            <a:ext cx="2356285" cy="1569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06B994-2C40-4DEB-9637-28400FD9A0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2916" y="963228"/>
            <a:ext cx="7182860" cy="3990478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C6065350-6A35-49BD-A0EA-7C57EC8C3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Measuring interrelationships in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5FAE8-0E2D-442F-8EBE-63567083BD97}"/>
              </a:ext>
            </a:extLst>
          </p:cNvPr>
          <p:cNvSpPr/>
          <p:nvPr/>
        </p:nvSpPr>
        <p:spPr>
          <a:xfrm>
            <a:off x="3317668" y="1444978"/>
            <a:ext cx="1193197" cy="7523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B2746B-4398-4D8E-9EF3-ED1B3C1AB73C}"/>
              </a:ext>
            </a:extLst>
          </p:cNvPr>
          <p:cNvSpPr/>
          <p:nvPr/>
        </p:nvSpPr>
        <p:spPr>
          <a:xfrm>
            <a:off x="634006" y="1727201"/>
            <a:ext cx="2361931" cy="15743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AD192-7B51-429E-8F21-39A364831406}"/>
              </a:ext>
            </a:extLst>
          </p:cNvPr>
          <p:cNvCxnSpPr>
            <a:cxnSpLocks/>
          </p:cNvCxnSpPr>
          <p:nvPr/>
        </p:nvCxnSpPr>
        <p:spPr>
          <a:xfrm flipH="1">
            <a:off x="2990292" y="1444978"/>
            <a:ext cx="327377" cy="27093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2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98838D50-13C7-49BE-8C24-96DE9BE13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6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Exploring the efficient frontier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8124A-B39C-4804-95C8-DA3379F189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14" y="458164"/>
            <a:ext cx="5841718" cy="389934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801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98838D50-13C7-49BE-8C24-96DE9BE13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6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Exploring the efficient frontier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20A7-C508-4AE3-AC2E-2FB907A1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619" y="615243"/>
            <a:ext cx="5860346" cy="351620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7888F-2DC0-44D7-83D5-90BE15644C37}"/>
              </a:ext>
            </a:extLst>
          </p:cNvPr>
          <p:cNvSpPr txBox="1"/>
          <p:nvPr/>
        </p:nvSpPr>
        <p:spPr>
          <a:xfrm>
            <a:off x="987777" y="1118033"/>
            <a:ext cx="146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Training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18803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D989-8F9E-4D74-B61A-E4B0882A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Success!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000E608-A473-41A9-A586-FA08C1C3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80" y="1392342"/>
            <a:ext cx="6094639" cy="33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D989-8F9E-4D74-B61A-E4B0882A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Success!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000E608-A473-41A9-A586-FA08C1C3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80" y="1392342"/>
            <a:ext cx="6094639" cy="33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5D5E8-328B-4D7F-8A26-4AA95C3B969C}"/>
              </a:ext>
            </a:extLst>
          </p:cNvPr>
          <p:cNvSpPr txBox="1"/>
          <p:nvPr/>
        </p:nvSpPr>
        <p:spPr>
          <a:xfrm rot="20512277">
            <a:off x="3271318" y="2542270"/>
            <a:ext cx="2970498" cy="9233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Franklin Gothic Heavy" panose="020B0903020102020204" pitchFamily="34" charset="0"/>
              </a:rPr>
              <a:t>SORT OF</a:t>
            </a:r>
          </a:p>
        </p:txBody>
      </p:sp>
    </p:spTree>
    <p:extLst>
      <p:ext uri="{BB962C8B-B14F-4D97-AF65-F5344CB8AC3E}">
        <p14:creationId xmlns:p14="http://schemas.microsoft.com/office/powerpoint/2010/main" val="1654936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236</Words>
  <Application>Microsoft Office PowerPoint</Application>
  <PresentationFormat>On-screen Show (16:9)</PresentationFormat>
  <Paragraphs>46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Heavy</vt:lpstr>
      <vt:lpstr>Garamond</vt:lpstr>
      <vt:lpstr>Trebuchet MS</vt:lpstr>
      <vt:lpstr>Retrospect</vt:lpstr>
      <vt:lpstr>DS501 Project 2 What drives an efficient portfolio?</vt:lpstr>
      <vt:lpstr>Problem introduction + motivation</vt:lpstr>
      <vt:lpstr>Selecting a data subset</vt:lpstr>
      <vt:lpstr>First effort… where to begin?</vt:lpstr>
      <vt:lpstr>Measuring interrelationships in the data</vt:lpstr>
      <vt:lpstr>Exploring the efficient frontier</vt:lpstr>
      <vt:lpstr>Exploring the efficient frontier</vt:lpstr>
      <vt:lpstr>Success!</vt:lpstr>
      <vt:lpstr>Success!</vt:lpstr>
      <vt:lpstr>How results carry forward</vt:lpstr>
      <vt:lpstr>Data stationarity</vt:lpstr>
      <vt:lpstr>Takeaways and implications</vt:lpstr>
      <vt:lpstr>Inconclusion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DS501 Project 2 What drives an efficient portfolio?</dc:title>
  <dc:creator>Ben Hershey</dc:creator>
  <cp:lastModifiedBy>Ben Hershey</cp:lastModifiedBy>
  <cp:revision>8</cp:revision>
  <dcterms:created xsi:type="dcterms:W3CDTF">2019-10-24T17:23:44Z</dcterms:created>
  <dcterms:modified xsi:type="dcterms:W3CDTF">2019-10-24T18:14:16Z</dcterms:modified>
</cp:coreProperties>
</file>