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5" r:id="rId1"/>
  </p:sldMasterIdLst>
  <p:notesMasterIdLst>
    <p:notesMasterId r:id="rId14"/>
  </p:notesMasterIdLst>
  <p:sldIdLst>
    <p:sldId id="272" r:id="rId2"/>
    <p:sldId id="257" r:id="rId3"/>
    <p:sldId id="276" r:id="rId4"/>
    <p:sldId id="274" r:id="rId5"/>
    <p:sldId id="273" r:id="rId6"/>
    <p:sldId id="281" r:id="rId7"/>
    <p:sldId id="278" r:id="rId8"/>
    <p:sldId id="279" r:id="rId9"/>
    <p:sldId id="260" r:id="rId10"/>
    <p:sldId id="261" r:id="rId11"/>
    <p:sldId id="270" r:id="rId12"/>
    <p:sldId id="280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9C33"/>
    <a:srgbClr val="AC2B37"/>
    <a:srgbClr val="1F77B4"/>
    <a:srgbClr val="2CA02C"/>
    <a:srgbClr val="FFA07A"/>
    <a:srgbClr val="606060"/>
    <a:srgbClr val="FF9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867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1967589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1967589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c278de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c278de7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453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c278de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c278de7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717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c278de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c278de7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509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c278de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c278de7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578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c278de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c278de7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1c278de7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1c278de7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19675895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19675895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19675895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19675895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511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1414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0845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88416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136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42090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2964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79125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30845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61063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024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19307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89512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90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642B-B010-4A64-915A-C3AC5A067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640355"/>
            <a:ext cx="7543800" cy="144204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4000" dirty="0">
                <a:solidFill>
                  <a:srgbClr val="002060"/>
                </a:solidFill>
              </a:rPr>
              <a:t>DS501 Project 2</a:t>
            </a:r>
            <a:br>
              <a:rPr lang="en-US" sz="3600" dirty="0"/>
            </a:br>
            <a:r>
              <a:rPr lang="en-US" sz="3200" dirty="0"/>
              <a:t>What drives an efficient portfolio?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6BFB7-48DB-4F47-9053-A125DA195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62" y="3313324"/>
            <a:ext cx="7618396" cy="371763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Mia Barger </a:t>
            </a:r>
            <a:r>
              <a:rPr lang="en-US" sz="1200" dirty="0">
                <a:cs typeface="Calibri" panose="020F0502020204030204" pitchFamily="34" charset="0"/>
              </a:rPr>
              <a:t>▪ </a:t>
            </a:r>
            <a:r>
              <a:rPr lang="en-US" sz="1200" dirty="0"/>
              <a:t>Quincy Hershey </a:t>
            </a:r>
            <a:r>
              <a:rPr lang="en-US" sz="1200" dirty="0">
                <a:cs typeface="Calibri" panose="020F0502020204030204" pitchFamily="34" charset="0"/>
              </a:rPr>
              <a:t>▪</a:t>
            </a:r>
            <a:r>
              <a:rPr lang="en-US" sz="1200" dirty="0"/>
              <a:t> Alexander Moore </a:t>
            </a:r>
            <a:r>
              <a:rPr lang="en-US" sz="1200" dirty="0">
                <a:cs typeface="Calibri" panose="020F0502020204030204" pitchFamily="34" charset="0"/>
              </a:rPr>
              <a:t>▪</a:t>
            </a:r>
            <a:r>
              <a:rPr lang="en-US" sz="1200" dirty="0"/>
              <a:t> Ethan Prihar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6317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Data stationarity</a:t>
            </a:r>
            <a:endParaRPr sz="3200" dirty="0"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770021" y="1636002"/>
            <a:ext cx="3653123" cy="2965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latin typeface="+mj-lt"/>
              </a:rPr>
              <a:t>Returns are non-stationary and non normally distributed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latin typeface="+mj-lt"/>
              </a:rPr>
              <a:t>###NEEDS SHIFTING CORRELATION CHART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24C367-E241-44CE-A11D-516B2BC8C36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3129" y="115924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Takeaways and </a:t>
            </a:r>
            <a:r>
              <a:rPr lang="en" sz="3200" dirty="0"/>
              <a:t>implication</a:t>
            </a:r>
            <a:r>
              <a:rPr lang="en-US" sz="3200" dirty="0"/>
              <a:t>s</a:t>
            </a:r>
            <a:endParaRPr sz="3200" dirty="0"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900223" y="1538177"/>
            <a:ext cx="7520764" cy="3160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latin typeface="+mj-lt"/>
              </a:rPr>
              <a:t>Markets are highly efficient and heavily mined on pricing data.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latin typeface="+mj-lt"/>
              </a:rPr>
              <a:t>Backwards looking strategies based on known data are typically incorporated in pricing.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latin typeface="+mj-lt"/>
              </a:rPr>
              <a:t>Strategies based on historical data are generally undermined by violated assumptions.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Inconclusion</a:t>
            </a:r>
            <a:endParaRPr sz="3200" dirty="0"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900223" y="1538177"/>
            <a:ext cx="7520764" cy="3160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sz="1600" dirty="0">
                <a:solidFill>
                  <a:srgbClr val="00206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002060"/>
                </a:solidFill>
                <a:latin typeface="+mj-lt"/>
              </a:rPr>
              <a:t>The efficient market theory is one of the better models in the sense that it can be taken as true for every purpose I can think of. For investment purposes, there are very few investors that shouldn't behave as if markets are totally efficient.</a:t>
            </a:r>
            <a:r>
              <a:rPr lang="en" sz="1600" dirty="0">
                <a:solidFill>
                  <a:srgbClr val="002060"/>
                </a:solidFill>
                <a:latin typeface="+mj-lt"/>
              </a:rPr>
              <a:t>”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rgbClr val="002060"/>
                </a:solidFill>
                <a:latin typeface="+mj-lt"/>
              </a:rPr>
              <a:t>~</a:t>
            </a:r>
            <a:r>
              <a:rPr lang="en-US" sz="1600" dirty="0">
                <a:solidFill>
                  <a:srgbClr val="002060"/>
                </a:solidFill>
                <a:latin typeface="+mj-lt"/>
              </a:rPr>
              <a:t>Eugene Fama (Nobel Prize in Economics)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sz="1600" dirty="0">
              <a:solidFill>
                <a:srgbClr val="002060"/>
              </a:solidFill>
              <a:latin typeface="+mj-lt"/>
            </a:endParaRPr>
          </a:p>
          <a:p>
            <a:pPr marL="0" lvl="0" indent="0" algn="ctr">
              <a:spcAft>
                <a:spcPts val="1600"/>
              </a:spcAft>
              <a:buNone/>
            </a:pPr>
            <a:r>
              <a:rPr lang="en" sz="1600" dirty="0">
                <a:solidFill>
                  <a:srgbClr val="00206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002060"/>
                </a:solidFill>
                <a:latin typeface="+mj-lt"/>
              </a:rPr>
              <a:t>If I subscribed to the efficient market theory, I would still be delivering papers.</a:t>
            </a:r>
            <a:r>
              <a:rPr lang="en" sz="1600" dirty="0">
                <a:solidFill>
                  <a:srgbClr val="002060"/>
                </a:solidFill>
                <a:latin typeface="+mj-lt"/>
              </a:rPr>
              <a:t>”</a:t>
            </a:r>
          </a:p>
          <a:p>
            <a:pPr marL="0" lvl="0" indent="0" algn="ctr">
              <a:spcAft>
                <a:spcPts val="1600"/>
              </a:spcAft>
              <a:buNone/>
            </a:pPr>
            <a:r>
              <a:rPr lang="en" sz="1600" dirty="0">
                <a:solidFill>
                  <a:srgbClr val="002060"/>
                </a:solidFill>
                <a:latin typeface="+mj-lt"/>
              </a:rPr>
              <a:t>~</a:t>
            </a:r>
            <a:r>
              <a:rPr lang="en-US" sz="1600" dirty="0">
                <a:solidFill>
                  <a:srgbClr val="002060"/>
                </a:solidFill>
                <a:latin typeface="+mj-lt"/>
              </a:rPr>
              <a:t>Warren Buffett (Rich)</a:t>
            </a:r>
          </a:p>
        </p:txBody>
      </p:sp>
    </p:spTree>
    <p:extLst>
      <p:ext uri="{BB962C8B-B14F-4D97-AF65-F5344CB8AC3E}">
        <p14:creationId xmlns:p14="http://schemas.microsoft.com/office/powerpoint/2010/main" val="39500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311652"/>
            <a:ext cx="8520600" cy="317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How can a portfolio be constructed to minimize risk for a given level of performance?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How do results carry forward beyond the training dataset?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 dirty="0">
                <a:latin typeface="+mj-lt"/>
              </a:rPr>
            </a:br>
            <a:r>
              <a:rPr lang="en-US" sz="1600" dirty="0">
                <a:latin typeface="+mj-lt"/>
              </a:rPr>
              <a:t>What do the characteristics of the dataset tell us about the limitations of linear approaches?</a:t>
            </a:r>
            <a:endParaRPr sz="1600" dirty="0">
              <a:latin typeface="+mj-lt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5922E3ED-3223-465F-AC60-39AB75B5D64B}"/>
              </a:ext>
            </a:extLst>
          </p:cNvPr>
          <p:cNvSpPr/>
          <p:nvPr/>
        </p:nvSpPr>
        <p:spPr>
          <a:xfrm>
            <a:off x="4361143" y="2098365"/>
            <a:ext cx="421714" cy="540174"/>
          </a:xfrm>
          <a:prstGeom prst="downArrow">
            <a:avLst/>
          </a:prstGeom>
          <a:solidFill>
            <a:srgbClr val="809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C8B3A3-9E7B-4E22-9895-A1C6CA9A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Problem introduction + motivation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1BFCE7F-6A28-4D2B-9585-CD93D09B3426}"/>
              </a:ext>
            </a:extLst>
          </p:cNvPr>
          <p:cNvSpPr/>
          <p:nvPr/>
        </p:nvSpPr>
        <p:spPr>
          <a:xfrm>
            <a:off x="4361143" y="3480460"/>
            <a:ext cx="421714" cy="540174"/>
          </a:xfrm>
          <a:prstGeom prst="downArrow">
            <a:avLst/>
          </a:prstGeom>
          <a:solidFill>
            <a:srgbClr val="809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0F23E509-8CCF-451E-9A3C-78096F0F9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832" y="479322"/>
            <a:ext cx="2551471" cy="27645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kern="1200" spc="-5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Selecting a data subset</a:t>
            </a:r>
          </a:p>
        </p:txBody>
      </p:sp>
      <p:pic>
        <p:nvPicPr>
          <p:cNvPr id="1026" name="Picture 2" descr="Image result for ins and outs of the dow jones">
            <a:extLst>
              <a:ext uri="{FF2B5EF4-FFF2-40B4-BE49-F238E27FC236}">
                <a16:creationId xmlns:a16="http://schemas.microsoft.com/office/drawing/2014/main" id="{F37DFB7C-B572-4220-A601-E67A515DE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499" y="612753"/>
            <a:ext cx="5184163" cy="352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6978" y="3257550"/>
            <a:ext cx="24003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144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C6065350-6A35-49BD-A0EA-7C57EC8C34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Measuring interrelationships in the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A479A3-B103-4B2E-8119-A444DD491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5" y="1017725"/>
            <a:ext cx="7727244" cy="388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C71BC8-2C65-4785-AD3F-C80A86158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335" y="1402559"/>
            <a:ext cx="2233965" cy="165884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35FAE8-0E2D-442F-8EBE-63567083BD97}"/>
              </a:ext>
            </a:extLst>
          </p:cNvPr>
          <p:cNvSpPr/>
          <p:nvPr/>
        </p:nvSpPr>
        <p:spPr>
          <a:xfrm>
            <a:off x="767443" y="1402559"/>
            <a:ext cx="1073603" cy="8004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B2746B-4398-4D8E-9EF3-ED1B3C1AB73C}"/>
              </a:ext>
            </a:extLst>
          </p:cNvPr>
          <p:cNvSpPr/>
          <p:nvPr/>
        </p:nvSpPr>
        <p:spPr>
          <a:xfrm>
            <a:off x="6598335" y="1348131"/>
            <a:ext cx="2233965" cy="171327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3AD192-7B51-429E-8F21-39A364831406}"/>
              </a:ext>
            </a:extLst>
          </p:cNvPr>
          <p:cNvCxnSpPr>
            <a:cxnSpLocks/>
          </p:cNvCxnSpPr>
          <p:nvPr/>
        </p:nvCxnSpPr>
        <p:spPr>
          <a:xfrm flipH="1">
            <a:off x="1841047" y="1348131"/>
            <a:ext cx="4757288" cy="5442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42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98838D50-13C7-49BE-8C24-96DE9BE131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832" y="479322"/>
            <a:ext cx="2551471" cy="27645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6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Exploring the efficient frontier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A19BD-0F9F-42B4-8709-66D73E187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99" y="570107"/>
            <a:ext cx="5665559" cy="378176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6978" y="3257550"/>
            <a:ext cx="24003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801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98838D50-13C7-49BE-8C24-96DE9BE131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832" y="479322"/>
            <a:ext cx="2551471" cy="27645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6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Exploring the efficient frontier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6978" y="3257550"/>
            <a:ext cx="24003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7D8721-C160-4090-BED0-B2D30C5E5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91" y="479322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3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D989-8F9E-4D74-B61A-E4B0882A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Success!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E000E608-A473-41A9-A586-FA08C1C3A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680" y="1392342"/>
            <a:ext cx="6094639" cy="330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86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D989-8F9E-4D74-B61A-E4B0882A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Success!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E000E608-A473-41A9-A586-FA08C1C3A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680" y="1392342"/>
            <a:ext cx="6094639" cy="330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B5D5E8-328B-4D7F-8A26-4AA95C3B969C}"/>
              </a:ext>
            </a:extLst>
          </p:cNvPr>
          <p:cNvSpPr txBox="1"/>
          <p:nvPr/>
        </p:nvSpPr>
        <p:spPr>
          <a:xfrm rot="20512277">
            <a:off x="3271318" y="2542270"/>
            <a:ext cx="2970498" cy="92333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C00000"/>
                </a:solidFill>
                <a:latin typeface="Franklin Gothic Heavy" panose="020B0903020102020204" pitchFamily="34" charset="0"/>
              </a:rPr>
              <a:t>SORT OF</a:t>
            </a:r>
          </a:p>
        </p:txBody>
      </p:sp>
    </p:spTree>
    <p:extLst>
      <p:ext uri="{BB962C8B-B14F-4D97-AF65-F5344CB8AC3E}">
        <p14:creationId xmlns:p14="http://schemas.microsoft.com/office/powerpoint/2010/main" val="165493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1;p14">
            <a:extLst>
              <a:ext uri="{FF2B5EF4-FFF2-40B4-BE49-F238E27FC236}">
                <a16:creationId xmlns:a16="http://schemas.microsoft.com/office/drawing/2014/main" id="{16075AB2-C384-4229-AE7A-E758D47F61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How results carry forward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973409-625A-40F7-952F-43E70770296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48089" y="1416511"/>
            <a:ext cx="4967736" cy="3311824"/>
          </a:xfrm>
          <a:prstGeom prst="rect">
            <a:avLst/>
          </a:prstGeom>
        </p:spPr>
      </p:pic>
      <p:sp>
        <p:nvSpPr>
          <p:cNvPr id="5" name="Google Shape;84;p18">
            <a:extLst>
              <a:ext uri="{FF2B5EF4-FFF2-40B4-BE49-F238E27FC236}">
                <a16:creationId xmlns:a16="http://schemas.microsoft.com/office/drawing/2014/main" id="{3019D327-FED4-407C-9D19-B71A2DF010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2177" y="1286933"/>
            <a:ext cx="7840133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-US" sz="1600" dirty="0">
                <a:solidFill>
                  <a:srgbClr val="002060"/>
                </a:solidFill>
                <a:latin typeface="+mj-lt"/>
              </a:rPr>
              <a:t>“It’s tough to make predictions, especially about the future.”	-Yogi Berra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220</Words>
  <Application>Microsoft Office PowerPoint</Application>
  <PresentationFormat>On-screen Show (16:9)</PresentationFormat>
  <Paragraphs>38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Heavy</vt:lpstr>
      <vt:lpstr>Garamond</vt:lpstr>
      <vt:lpstr>Trebuchet MS</vt:lpstr>
      <vt:lpstr>Retrospect</vt:lpstr>
      <vt:lpstr>DS501 Project 2 What drives an efficient portfolio?</vt:lpstr>
      <vt:lpstr>Problem introduction + motivation</vt:lpstr>
      <vt:lpstr>Selecting a data subset</vt:lpstr>
      <vt:lpstr>Measuring interrelationships in the data</vt:lpstr>
      <vt:lpstr>Exploring the efficient frontier</vt:lpstr>
      <vt:lpstr>Exploring the efficient frontier</vt:lpstr>
      <vt:lpstr>Success!</vt:lpstr>
      <vt:lpstr>Success!</vt:lpstr>
      <vt:lpstr>How results carry forward</vt:lpstr>
      <vt:lpstr>Data stationarity</vt:lpstr>
      <vt:lpstr>Takeaways and implications</vt:lpstr>
      <vt:lpstr>Inconclusion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DS501 Project 2 What drives an efficient portfolio?</dc:title>
  <dc:creator>Ben Hershey</dc:creator>
  <cp:lastModifiedBy>Ben Hershey</cp:lastModifiedBy>
  <cp:revision>18</cp:revision>
  <dcterms:created xsi:type="dcterms:W3CDTF">2019-10-23T03:32:54Z</dcterms:created>
  <dcterms:modified xsi:type="dcterms:W3CDTF">2019-10-23T08:12:18Z</dcterms:modified>
</cp:coreProperties>
</file>