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5" r:id="rId1"/>
  </p:sldMasterIdLst>
  <p:notesMasterIdLst>
    <p:notesMasterId r:id="rId15"/>
  </p:notesMasterIdLst>
  <p:sldIdLst>
    <p:sldId id="272" r:id="rId2"/>
    <p:sldId id="257" r:id="rId3"/>
    <p:sldId id="276" r:id="rId4"/>
    <p:sldId id="274" r:id="rId5"/>
    <p:sldId id="273" r:id="rId6"/>
    <p:sldId id="260" r:id="rId7"/>
    <p:sldId id="261" r:id="rId8"/>
    <p:sldId id="265" r:id="rId9"/>
    <p:sldId id="266" r:id="rId10"/>
    <p:sldId id="267" r:id="rId11"/>
    <p:sldId id="268" r:id="rId12"/>
    <p:sldId id="277" r:id="rId13"/>
    <p:sldId id="270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7B4"/>
    <a:srgbClr val="2CA02C"/>
    <a:srgbClr val="FFA07A"/>
    <a:srgbClr val="AC2B37"/>
    <a:srgbClr val="809C33"/>
    <a:srgbClr val="606060"/>
    <a:srgbClr val="FF9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99" y="5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1967589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1967589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be2662c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be2662c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be2662c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be2662c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169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19675895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19675895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c278de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c278de7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453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c278de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c278de7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717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c278de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c278de7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509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c278de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c278de7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1c278de7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1c278de7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19675895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19675895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19675895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19675895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1be2662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1be2662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1414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0845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88416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136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42090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2964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79125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30845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61063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024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19307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89512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90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lp.com/datas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elp.com/dataset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elp.com/dataset" TargetMode="Externa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elp.com/dataset" TargetMode="Externa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elp.com/datase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elp.com/datas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elp.com/datas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elp.com/datase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elp.com/datase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elp.com/datase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elp.com/dataset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www.yelp.com/datase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elp.com/datase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642B-B010-4A64-915A-C3AC5A067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640355"/>
            <a:ext cx="7543800" cy="1442048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sz="4000" dirty="0">
                <a:solidFill>
                  <a:srgbClr val="002060"/>
                </a:solidFill>
              </a:rPr>
              <a:t>DS501 Project 1</a:t>
            </a:r>
            <a:br>
              <a:rPr lang="en-US" sz="3600" dirty="0"/>
            </a:br>
            <a:r>
              <a:rPr lang="en-US" sz="3200" dirty="0"/>
              <a:t>What motivates reviewer behavior?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6BFB7-48DB-4F47-9053-A125DA195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62" y="3313324"/>
            <a:ext cx="7618396" cy="371763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Mia Barger </a:t>
            </a:r>
            <a:r>
              <a:rPr lang="en-US" sz="1200" dirty="0">
                <a:cs typeface="Calibri" panose="020F0502020204030204" pitchFamily="34" charset="0"/>
              </a:rPr>
              <a:t>▪ </a:t>
            </a:r>
            <a:r>
              <a:rPr lang="en-US" sz="1200" dirty="0"/>
              <a:t>Quincy Hershey </a:t>
            </a:r>
            <a:r>
              <a:rPr lang="en-US" sz="1200" dirty="0">
                <a:cs typeface="Calibri" panose="020F0502020204030204" pitchFamily="34" charset="0"/>
              </a:rPr>
              <a:t>▪</a:t>
            </a:r>
            <a:r>
              <a:rPr lang="en-US" sz="1200" dirty="0"/>
              <a:t> Alexander Moore </a:t>
            </a:r>
            <a:r>
              <a:rPr lang="en-US" sz="1200" dirty="0">
                <a:cs typeface="Calibri" panose="020F0502020204030204" pitchFamily="34" charset="0"/>
              </a:rPr>
              <a:t>▪</a:t>
            </a:r>
            <a:r>
              <a:rPr lang="en-US" sz="1200" dirty="0"/>
              <a:t> Ethan Prihar</a:t>
            </a:r>
          </a:p>
          <a:p>
            <a:pPr algn="ctr"/>
            <a:endParaRPr lang="en-US" sz="1400" dirty="0"/>
          </a:p>
        </p:txBody>
      </p:sp>
      <p:sp>
        <p:nvSpPr>
          <p:cNvPr id="4" name="Google Shape;68;p15">
            <a:extLst>
              <a:ext uri="{FF2B5EF4-FFF2-40B4-BE49-F238E27FC236}">
                <a16:creationId xmlns:a16="http://schemas.microsoft.com/office/drawing/2014/main" id="{9F740227-3A76-4BE5-8B9E-378E0B33199B}"/>
              </a:ext>
            </a:extLst>
          </p:cNvPr>
          <p:cNvSpPr txBox="1">
            <a:spLocks/>
          </p:cNvSpPr>
          <p:nvPr/>
        </p:nvSpPr>
        <p:spPr>
          <a:xfrm>
            <a:off x="7222864" y="4796171"/>
            <a:ext cx="1892784" cy="33315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Char char="●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https://www.yelp.com/dataset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317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1840" r="-1840"/>
          <a:stretch/>
        </p:blipFill>
        <p:spPr>
          <a:xfrm>
            <a:off x="5862084" y="1871538"/>
            <a:ext cx="3813540" cy="286016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EEBAED-2C56-459D-A7AC-36B3674E7416}"/>
              </a:ext>
            </a:extLst>
          </p:cNvPr>
          <p:cNvSpPr/>
          <p:nvPr/>
        </p:nvSpPr>
        <p:spPr>
          <a:xfrm>
            <a:off x="3742660" y="1743740"/>
            <a:ext cx="3749749" cy="1134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Step 3: Group </a:t>
            </a:r>
            <a:r>
              <a:rPr lang="en-US" sz="3200" dirty="0"/>
              <a:t>s</a:t>
            </a:r>
            <a:r>
              <a:rPr lang="en" sz="3200" dirty="0"/>
              <a:t>imilar reviews</a:t>
            </a:r>
            <a:endParaRPr sz="3200" dirty="0"/>
          </a:p>
        </p:txBody>
      </p:sp>
      <p:pic>
        <p:nvPicPr>
          <p:cNvPr id="134" name="Google Shape;134;p24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9041" y="1764296"/>
            <a:ext cx="5505914" cy="978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0074" y="3622373"/>
            <a:ext cx="32385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47B37496-41EA-46C6-9568-27F60C2D628C}"/>
              </a:ext>
            </a:extLst>
          </p:cNvPr>
          <p:cNvSpPr/>
          <p:nvPr/>
        </p:nvSpPr>
        <p:spPr>
          <a:xfrm>
            <a:off x="4326554" y="2877914"/>
            <a:ext cx="490889" cy="609275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123;p23">
            <a:extLst>
              <a:ext uri="{FF2B5EF4-FFF2-40B4-BE49-F238E27FC236}">
                <a16:creationId xmlns:a16="http://schemas.microsoft.com/office/drawing/2014/main" id="{742763E9-C104-4C7B-9A0A-E4D4AE4D8965}"/>
              </a:ext>
            </a:extLst>
          </p:cNvPr>
          <p:cNvSpPr txBox="1">
            <a:spLocks/>
          </p:cNvSpPr>
          <p:nvPr/>
        </p:nvSpPr>
        <p:spPr>
          <a:xfrm>
            <a:off x="311700" y="1322592"/>
            <a:ext cx="8520600" cy="42114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Char char="●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600"/>
              </a:spcAft>
              <a:buNone/>
            </a:pPr>
            <a:r>
              <a:rPr lang="en-US" sz="1600" dirty="0">
                <a:solidFill>
                  <a:srgbClr val="002060"/>
                </a:solidFill>
                <a:latin typeface="+mj-lt"/>
              </a:rPr>
              <a:t>DBSCAN: A clustering algorithm that clusters based on density</a:t>
            </a:r>
          </a:p>
          <a:p>
            <a:pPr marL="0" indent="0" algn="ctr">
              <a:spcAft>
                <a:spcPts val="1600"/>
              </a:spcAft>
              <a:buFont typeface="Calibri" panose="020F0502020204030204" pitchFamily="34" charset="0"/>
              <a:buNone/>
            </a:pPr>
            <a:br>
              <a:rPr lang="en-US" sz="1600" dirty="0">
                <a:solidFill>
                  <a:srgbClr val="002060"/>
                </a:solidFill>
                <a:latin typeface="+mj-lt"/>
              </a:rPr>
            </a:br>
            <a:endParaRPr lang="en-US" sz="16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" name="Google Shape;68;p15">
            <a:extLst>
              <a:ext uri="{FF2B5EF4-FFF2-40B4-BE49-F238E27FC236}">
                <a16:creationId xmlns:a16="http://schemas.microsoft.com/office/drawing/2014/main" id="{F22AE907-B750-4F57-B8B4-DD83B798D4BB}"/>
              </a:ext>
            </a:extLst>
          </p:cNvPr>
          <p:cNvSpPr txBox="1">
            <a:spLocks/>
          </p:cNvSpPr>
          <p:nvPr/>
        </p:nvSpPr>
        <p:spPr>
          <a:xfrm>
            <a:off x="7222864" y="4796171"/>
            <a:ext cx="1892784" cy="33315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Char char="●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https://www.yelp.com/dataset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Step 4: Identify Common Phrases</a:t>
            </a:r>
            <a:endParaRPr sz="3200" dirty="0"/>
          </a:p>
        </p:txBody>
      </p:sp>
      <p:pic>
        <p:nvPicPr>
          <p:cNvPr id="142" name="Google Shape;142;p25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022" y="1663108"/>
            <a:ext cx="3614301" cy="30637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1C7D2B-7660-48B1-94E8-0D5B0E57D84F}"/>
              </a:ext>
            </a:extLst>
          </p:cNvPr>
          <p:cNvSpPr txBox="1"/>
          <p:nvPr/>
        </p:nvSpPr>
        <p:spPr>
          <a:xfrm>
            <a:off x="6094254" y="1431855"/>
            <a:ext cx="14963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! ! !</a:t>
            </a:r>
          </a:p>
          <a:p>
            <a:r>
              <a:rPr lang="en-US" sz="1000" dirty="0"/>
              <a:t>. When I</a:t>
            </a:r>
          </a:p>
          <a:p>
            <a:r>
              <a:rPr lang="en-US" sz="1000" dirty="0"/>
              <a:t>. I ’m</a:t>
            </a:r>
          </a:p>
          <a:p>
            <a:r>
              <a:rPr lang="en-US" sz="1000" dirty="0"/>
              <a:t>. It’s</a:t>
            </a:r>
          </a:p>
          <a:p>
            <a:r>
              <a:rPr lang="en-US" sz="1000" dirty="0"/>
              <a:t>. I would</a:t>
            </a:r>
          </a:p>
          <a:p>
            <a:r>
              <a:rPr lang="en-US" sz="1000" dirty="0"/>
              <a:t>? ? ?</a:t>
            </a:r>
          </a:p>
          <a:p>
            <a:r>
              <a:rPr lang="en-US" sz="1000" dirty="0"/>
              <a:t>. I asked</a:t>
            </a:r>
          </a:p>
          <a:p>
            <a:r>
              <a:rPr lang="en-US" sz="1000" dirty="0"/>
              <a:t>. I called</a:t>
            </a:r>
          </a:p>
          <a:p>
            <a:r>
              <a:rPr lang="en-US" sz="1000" dirty="0"/>
              <a:t>. I ’ve</a:t>
            </a:r>
          </a:p>
          <a:p>
            <a:r>
              <a:rPr lang="en-US" sz="1000" dirty="0"/>
              <a:t>! ! I</a:t>
            </a:r>
          </a:p>
          <a:p>
            <a:r>
              <a:rPr lang="en-US" sz="1000" dirty="0"/>
              <a:t>. The food</a:t>
            </a:r>
          </a:p>
          <a:p>
            <a:r>
              <a:rPr lang="en-US" sz="1000" dirty="0"/>
              <a:t>. Do </a:t>
            </a:r>
            <a:r>
              <a:rPr lang="en-US" sz="1000" dirty="0" err="1"/>
              <a:t>n’t</a:t>
            </a:r>
            <a:endParaRPr lang="en-US" sz="1000" dirty="0"/>
          </a:p>
          <a:p>
            <a:r>
              <a:rPr lang="en-US" sz="1000" dirty="0"/>
              <a:t>I ca </a:t>
            </a:r>
            <a:r>
              <a:rPr lang="en-US" sz="1000" dirty="0" err="1"/>
              <a:t>n’t</a:t>
            </a:r>
            <a:endParaRPr lang="en-US" sz="1000" dirty="0"/>
          </a:p>
          <a:p>
            <a:r>
              <a:rPr lang="en-US" sz="1000" dirty="0"/>
              <a:t>. So I</a:t>
            </a:r>
          </a:p>
          <a:p>
            <a:r>
              <a:rPr lang="en-US" sz="1000" dirty="0"/>
              <a:t>. I went</a:t>
            </a:r>
          </a:p>
          <a:p>
            <a:r>
              <a:rPr lang="en-US" sz="1000" dirty="0"/>
              <a:t>. I told</a:t>
            </a:r>
          </a:p>
          <a:p>
            <a:r>
              <a:rPr lang="en-US" sz="1000" dirty="0"/>
              <a:t>. I ordered</a:t>
            </a:r>
          </a:p>
          <a:p>
            <a:r>
              <a:rPr lang="en-US" sz="1000" dirty="0"/>
              <a:t>customer service.</a:t>
            </a:r>
          </a:p>
          <a:p>
            <a:r>
              <a:rPr lang="en-US" sz="1000" dirty="0"/>
              <a:t>I’ve ever</a:t>
            </a:r>
          </a:p>
          <a:p>
            <a:r>
              <a:rPr lang="en-US" sz="1000" dirty="0"/>
              <a:t>. This place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964415-B924-45FE-A616-B36C5396CA89}"/>
              </a:ext>
            </a:extLst>
          </p:cNvPr>
          <p:cNvSpPr/>
          <p:nvPr/>
        </p:nvSpPr>
        <p:spPr>
          <a:xfrm>
            <a:off x="6140379" y="4065984"/>
            <a:ext cx="1082485" cy="160662"/>
          </a:xfrm>
          <a:prstGeom prst="rect">
            <a:avLst/>
          </a:prstGeom>
          <a:noFill/>
          <a:ln w="127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D69D8F-72D4-4F5D-9D97-C291051A0E47}"/>
              </a:ext>
            </a:extLst>
          </p:cNvPr>
          <p:cNvSpPr/>
          <p:nvPr/>
        </p:nvSpPr>
        <p:spPr>
          <a:xfrm>
            <a:off x="6140378" y="4369409"/>
            <a:ext cx="1082485" cy="160662"/>
          </a:xfrm>
          <a:prstGeom prst="rect">
            <a:avLst/>
          </a:prstGeom>
          <a:noFill/>
          <a:ln w="127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1B63D-77EC-4555-8B9B-6FC1CD122D83}"/>
              </a:ext>
            </a:extLst>
          </p:cNvPr>
          <p:cNvSpPr/>
          <p:nvPr/>
        </p:nvSpPr>
        <p:spPr>
          <a:xfrm>
            <a:off x="6140377" y="2996147"/>
            <a:ext cx="1082485" cy="160662"/>
          </a:xfrm>
          <a:prstGeom prst="rect">
            <a:avLst/>
          </a:prstGeom>
          <a:noFill/>
          <a:ln w="127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one star review">
            <a:extLst>
              <a:ext uri="{FF2B5EF4-FFF2-40B4-BE49-F238E27FC236}">
                <a16:creationId xmlns:a16="http://schemas.microsoft.com/office/drawing/2014/main" id="{368D2F2B-BF13-4C85-ABBC-076A1DF5B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96" y="2666982"/>
            <a:ext cx="1438940" cy="33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EE9EC1-3637-431C-8F2B-3D3C586827CB}"/>
              </a:ext>
            </a:extLst>
          </p:cNvPr>
          <p:cNvSpPr txBox="1"/>
          <p:nvPr/>
        </p:nvSpPr>
        <p:spPr>
          <a:xfrm>
            <a:off x="2416748" y="2255568"/>
            <a:ext cx="1928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BEFORE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28069-E848-4730-A768-A055FDC2CED5}"/>
              </a:ext>
            </a:extLst>
          </p:cNvPr>
          <p:cNvSpPr txBox="1"/>
          <p:nvPr/>
        </p:nvSpPr>
        <p:spPr>
          <a:xfrm>
            <a:off x="2169042" y="1410592"/>
            <a:ext cx="2091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All one star reviews</a:t>
            </a:r>
          </a:p>
        </p:txBody>
      </p:sp>
      <p:sp>
        <p:nvSpPr>
          <p:cNvPr id="14" name="Google Shape;68;p15">
            <a:extLst>
              <a:ext uri="{FF2B5EF4-FFF2-40B4-BE49-F238E27FC236}">
                <a16:creationId xmlns:a16="http://schemas.microsoft.com/office/drawing/2014/main" id="{AC81B278-8EBA-43DF-9C51-88EBF4E81584}"/>
              </a:ext>
            </a:extLst>
          </p:cNvPr>
          <p:cNvSpPr txBox="1">
            <a:spLocks/>
          </p:cNvSpPr>
          <p:nvPr/>
        </p:nvSpPr>
        <p:spPr>
          <a:xfrm>
            <a:off x="7222864" y="4796171"/>
            <a:ext cx="1892784" cy="33315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Char char="●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https://www.yelp.com/dataset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56;p26">
            <a:extLst>
              <a:ext uri="{FF2B5EF4-FFF2-40B4-BE49-F238E27FC236}">
                <a16:creationId xmlns:a16="http://schemas.microsoft.com/office/drawing/2014/main" id="{79717B20-8BE3-490C-BBE3-6F6271F0C22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469" y="1677284"/>
            <a:ext cx="3402414" cy="328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Step 4: Identify Common Phrases</a:t>
            </a:r>
            <a:endParaRPr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1C7D2B-7660-48B1-94E8-0D5B0E57D84F}"/>
              </a:ext>
            </a:extLst>
          </p:cNvPr>
          <p:cNvSpPr txBox="1"/>
          <p:nvPr/>
        </p:nvSpPr>
        <p:spPr>
          <a:xfrm>
            <a:off x="6094255" y="1431855"/>
            <a:ext cx="15128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 ‘ve ever</a:t>
            </a:r>
          </a:p>
          <a:p>
            <a:r>
              <a:rPr lang="en-US" sz="1000" dirty="0"/>
              <a:t>I would </a:t>
            </a:r>
            <a:r>
              <a:rPr lang="en-US" sz="1000" dirty="0" err="1"/>
              <a:t>n’t</a:t>
            </a:r>
            <a:endParaRPr lang="en-US" sz="1000" dirty="0"/>
          </a:p>
          <a:p>
            <a:r>
              <a:rPr lang="en-US" sz="1000" dirty="0"/>
              <a:t>never go back</a:t>
            </a:r>
          </a:p>
          <a:p>
            <a:r>
              <a:rPr lang="en-US" sz="1000" dirty="0"/>
              <a:t>I ca </a:t>
            </a:r>
            <a:r>
              <a:rPr lang="en-US" sz="1000" dirty="0" err="1"/>
              <a:t>n’t</a:t>
            </a:r>
            <a:endParaRPr lang="en-US" sz="1000" dirty="0"/>
          </a:p>
          <a:p>
            <a:r>
              <a:rPr lang="en-US" sz="1000" dirty="0"/>
              <a:t>I could give</a:t>
            </a:r>
          </a:p>
          <a:p>
            <a:r>
              <a:rPr lang="en-US" sz="1000" dirty="0"/>
              <a:t>I would never</a:t>
            </a:r>
          </a:p>
          <a:p>
            <a:r>
              <a:rPr lang="en-US" sz="1000" dirty="0"/>
              <a:t>I wo </a:t>
            </a:r>
            <a:r>
              <a:rPr lang="en-US" sz="1000" dirty="0" err="1"/>
              <a:t>n’t</a:t>
            </a:r>
            <a:endParaRPr lang="en-US" sz="1000" dirty="0"/>
          </a:p>
          <a:p>
            <a:r>
              <a:rPr lang="en-US" sz="1000" dirty="0"/>
              <a:t>worst customer service</a:t>
            </a:r>
          </a:p>
          <a:p>
            <a:r>
              <a:rPr lang="en-US" sz="1000" dirty="0"/>
              <a:t>I ‘m sorry</a:t>
            </a:r>
          </a:p>
          <a:p>
            <a:r>
              <a:rPr lang="en-US" sz="1000" dirty="0"/>
              <a:t>, I ‘m</a:t>
            </a:r>
          </a:p>
          <a:p>
            <a:r>
              <a:rPr lang="en-US" sz="1000" dirty="0"/>
              <a:t>ca </a:t>
            </a:r>
            <a:r>
              <a:rPr lang="en-US" sz="1000" dirty="0" err="1"/>
              <a:t>n’t</a:t>
            </a:r>
            <a:r>
              <a:rPr lang="en-US" sz="1000" dirty="0"/>
              <a:t> get</a:t>
            </a:r>
          </a:p>
          <a:p>
            <a:r>
              <a:rPr lang="en-US" sz="1000" dirty="0"/>
              <a:t>customer service I</a:t>
            </a:r>
          </a:p>
          <a:p>
            <a:r>
              <a:rPr lang="en-US" sz="1000" dirty="0"/>
              <a:t>If I could</a:t>
            </a:r>
          </a:p>
          <a:p>
            <a:r>
              <a:rPr lang="en-US" sz="1000" dirty="0"/>
              <a:t>I could </a:t>
            </a:r>
            <a:r>
              <a:rPr lang="en-US" sz="1000" dirty="0" err="1"/>
              <a:t>n’t</a:t>
            </a:r>
            <a:endParaRPr lang="en-US" sz="1000" dirty="0"/>
          </a:p>
          <a:p>
            <a:r>
              <a:rPr lang="en-US" sz="1000" dirty="0"/>
              <a:t>I said I</a:t>
            </a:r>
          </a:p>
          <a:p>
            <a:r>
              <a:rPr lang="en-US" sz="1000" dirty="0"/>
              <a:t>, I would</a:t>
            </a:r>
          </a:p>
          <a:p>
            <a:r>
              <a:rPr lang="en-US" sz="1000" dirty="0"/>
              <a:t>customer service ,</a:t>
            </a:r>
          </a:p>
          <a:p>
            <a:r>
              <a:rPr lang="en-US" sz="1000" dirty="0"/>
              <a:t>I ‘m going</a:t>
            </a:r>
          </a:p>
          <a:p>
            <a:r>
              <a:rPr lang="en-US" sz="1000" dirty="0"/>
              <a:t>poor customer service</a:t>
            </a:r>
          </a:p>
          <a:p>
            <a:r>
              <a:rPr lang="en-US" sz="1000" dirty="0"/>
              <a:t>, I ‘ve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1B63D-77EC-4555-8B9B-6FC1CD122D83}"/>
              </a:ext>
            </a:extLst>
          </p:cNvPr>
          <p:cNvSpPr/>
          <p:nvPr/>
        </p:nvSpPr>
        <p:spPr>
          <a:xfrm>
            <a:off x="6140377" y="2542496"/>
            <a:ext cx="1392818" cy="160662"/>
          </a:xfrm>
          <a:prstGeom prst="rect">
            <a:avLst/>
          </a:prstGeom>
          <a:noFill/>
          <a:ln w="127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EE9EC1-3637-431C-8F2B-3D3C586827CB}"/>
              </a:ext>
            </a:extLst>
          </p:cNvPr>
          <p:cNvSpPr txBox="1"/>
          <p:nvPr/>
        </p:nvSpPr>
        <p:spPr>
          <a:xfrm>
            <a:off x="2416748" y="2262656"/>
            <a:ext cx="1928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AFTER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28069-E848-4730-A768-A055FDC2CED5}"/>
              </a:ext>
            </a:extLst>
          </p:cNvPr>
          <p:cNvSpPr txBox="1"/>
          <p:nvPr/>
        </p:nvSpPr>
        <p:spPr>
          <a:xfrm>
            <a:off x="2169041" y="1417680"/>
            <a:ext cx="2239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Reviews from clustering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2D3E51-9B94-455C-801D-538779C7E12D}"/>
              </a:ext>
            </a:extLst>
          </p:cNvPr>
          <p:cNvSpPr/>
          <p:nvPr/>
        </p:nvSpPr>
        <p:spPr>
          <a:xfrm>
            <a:off x="6140377" y="3146628"/>
            <a:ext cx="1392818" cy="160662"/>
          </a:xfrm>
          <a:prstGeom prst="rect">
            <a:avLst/>
          </a:prstGeom>
          <a:noFill/>
          <a:ln w="127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F7804F-F4BA-42ED-B0FA-2C6F05D56366}"/>
              </a:ext>
            </a:extLst>
          </p:cNvPr>
          <p:cNvSpPr/>
          <p:nvPr/>
        </p:nvSpPr>
        <p:spPr>
          <a:xfrm>
            <a:off x="6140377" y="3919392"/>
            <a:ext cx="1392818" cy="160662"/>
          </a:xfrm>
          <a:prstGeom prst="rect">
            <a:avLst/>
          </a:prstGeom>
          <a:noFill/>
          <a:ln w="127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AD4143-DE3E-4BC8-BBD6-5D170AB7593C}"/>
              </a:ext>
            </a:extLst>
          </p:cNvPr>
          <p:cNvSpPr/>
          <p:nvPr/>
        </p:nvSpPr>
        <p:spPr>
          <a:xfrm>
            <a:off x="6140377" y="4229958"/>
            <a:ext cx="1392818" cy="160662"/>
          </a:xfrm>
          <a:prstGeom prst="rect">
            <a:avLst/>
          </a:prstGeom>
          <a:noFill/>
          <a:ln w="127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 result for one star review">
            <a:extLst>
              <a:ext uri="{FF2B5EF4-FFF2-40B4-BE49-F238E27FC236}">
                <a16:creationId xmlns:a16="http://schemas.microsoft.com/office/drawing/2014/main" id="{7D3594CA-4A87-4AEA-8F02-44A97E303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96" y="2666982"/>
            <a:ext cx="1438940" cy="33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68;p15">
            <a:extLst>
              <a:ext uri="{FF2B5EF4-FFF2-40B4-BE49-F238E27FC236}">
                <a16:creationId xmlns:a16="http://schemas.microsoft.com/office/drawing/2014/main" id="{57C2AB97-95C8-40C0-8058-2780975D7E32}"/>
              </a:ext>
            </a:extLst>
          </p:cNvPr>
          <p:cNvSpPr txBox="1">
            <a:spLocks/>
          </p:cNvSpPr>
          <p:nvPr/>
        </p:nvSpPr>
        <p:spPr>
          <a:xfrm>
            <a:off x="7222864" y="4796171"/>
            <a:ext cx="1892784" cy="33315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Char char="●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https://www.yelp.com/dataset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438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Conclusion and </a:t>
            </a:r>
            <a:r>
              <a:rPr lang="en-US" sz="3200" dirty="0"/>
              <a:t>b</a:t>
            </a:r>
            <a:r>
              <a:rPr lang="en" sz="3200" dirty="0"/>
              <a:t>usiness implication</a:t>
            </a:r>
            <a:r>
              <a:rPr lang="en-US" sz="3200" dirty="0"/>
              <a:t>s</a:t>
            </a:r>
            <a:endParaRPr sz="3200" dirty="0"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900223" y="1538177"/>
            <a:ext cx="7520764" cy="3160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latin typeface="+mj-lt"/>
              </a:rPr>
              <a:t>Make sure you have good customer service.  </a:t>
            </a:r>
            <a:r>
              <a:rPr lang="en-US" sz="1600" dirty="0">
                <a:latin typeface="+mj-lt"/>
              </a:rPr>
              <a:t>Tail events drive reviews.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latin typeface="+mj-lt"/>
              </a:rPr>
              <a:t>Is Yelp’s “Don’t Ask for Reviews” policy fighting one bias with another?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latin typeface="+mj-lt"/>
              </a:rPr>
              <a:t>Are there better ways to incentivize account creation and cope with free riders?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sz="1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rgbClr val="C00000"/>
                </a:solidFill>
                <a:latin typeface="+mj-lt"/>
              </a:rPr>
              <a:t>“Your most unhappy customers are your greatest source of learning.”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rgbClr val="C00000"/>
                </a:solidFill>
                <a:latin typeface="+mj-lt"/>
              </a:rPr>
              <a:t>~</a:t>
            </a:r>
            <a:r>
              <a:rPr lang="en-US" sz="1600" dirty="0">
                <a:solidFill>
                  <a:srgbClr val="C00000"/>
                </a:solidFill>
                <a:latin typeface="+mj-lt"/>
              </a:rPr>
              <a:t>Bill Gates</a:t>
            </a:r>
            <a:endParaRPr sz="16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Google Shape;68;p15">
            <a:extLst>
              <a:ext uri="{FF2B5EF4-FFF2-40B4-BE49-F238E27FC236}">
                <a16:creationId xmlns:a16="http://schemas.microsoft.com/office/drawing/2014/main" id="{804E8D41-97DC-4DF3-B9FC-E485C7E3C712}"/>
              </a:ext>
            </a:extLst>
          </p:cNvPr>
          <p:cNvSpPr txBox="1">
            <a:spLocks/>
          </p:cNvSpPr>
          <p:nvPr/>
        </p:nvSpPr>
        <p:spPr>
          <a:xfrm>
            <a:off x="7222864" y="4796171"/>
            <a:ext cx="1892784" cy="33315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Char char="●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https://www.yelp.com/dataset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311652"/>
            <a:ext cx="8520600" cy="317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Is the Yelp reviewer base homogenous or reflecting distinct user populations and behaviors?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What do distinct subsets to the user base tell us about review bias and account creation?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 dirty="0">
                <a:latin typeface="+mj-lt"/>
              </a:rPr>
            </a:br>
            <a:r>
              <a:rPr lang="en" sz="1600" dirty="0">
                <a:latin typeface="+mj-lt"/>
              </a:rPr>
              <a:t>What factors </a:t>
            </a:r>
            <a:r>
              <a:rPr lang="en-US" sz="1600" dirty="0">
                <a:latin typeface="+mj-lt"/>
              </a:rPr>
              <a:t>drive</a:t>
            </a:r>
            <a:r>
              <a:rPr lang="en" sz="1600" dirty="0">
                <a:latin typeface="+mj-lt"/>
              </a:rPr>
              <a:t> someone to make a Yelp account to leave a single negative review?</a:t>
            </a:r>
            <a:endParaRPr sz="1600" dirty="0">
              <a:latin typeface="+mj-lt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5922E3ED-3223-465F-AC60-39AB75B5D64B}"/>
              </a:ext>
            </a:extLst>
          </p:cNvPr>
          <p:cNvSpPr/>
          <p:nvPr/>
        </p:nvSpPr>
        <p:spPr>
          <a:xfrm>
            <a:off x="4361143" y="2098365"/>
            <a:ext cx="421714" cy="540174"/>
          </a:xfrm>
          <a:prstGeom prst="downArrow">
            <a:avLst/>
          </a:prstGeom>
          <a:solidFill>
            <a:srgbClr val="1F7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C8B3A3-9E7B-4E22-9895-A1C6CA9A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Problem introduction + motivation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1BFCE7F-6A28-4D2B-9585-CD93D09B3426}"/>
              </a:ext>
            </a:extLst>
          </p:cNvPr>
          <p:cNvSpPr/>
          <p:nvPr/>
        </p:nvSpPr>
        <p:spPr>
          <a:xfrm>
            <a:off x="4361143" y="3480460"/>
            <a:ext cx="421714" cy="540174"/>
          </a:xfrm>
          <a:prstGeom prst="downArrow">
            <a:avLst/>
          </a:prstGeom>
          <a:solidFill>
            <a:srgbClr val="1F7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68;p15">
            <a:extLst>
              <a:ext uri="{FF2B5EF4-FFF2-40B4-BE49-F238E27FC236}">
                <a16:creationId xmlns:a16="http://schemas.microsoft.com/office/drawing/2014/main" id="{43D53C96-6D8A-44A2-95C2-23AF082C1C37}"/>
              </a:ext>
            </a:extLst>
          </p:cNvPr>
          <p:cNvSpPr txBox="1">
            <a:spLocks/>
          </p:cNvSpPr>
          <p:nvPr/>
        </p:nvSpPr>
        <p:spPr>
          <a:xfrm>
            <a:off x="7222864" y="4796171"/>
            <a:ext cx="1892784" cy="33315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Char char="●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https://www.yelp.com/dataset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0F23E509-8CCF-451E-9A3C-78096F0F9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Exploring review distributions</a:t>
            </a:r>
            <a:endParaRPr sz="3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32156C-6F1D-419C-99C7-39A12B4249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60448" y="920896"/>
            <a:ext cx="5223103" cy="3860200"/>
          </a:xfrm>
          <a:prstGeom prst="rect">
            <a:avLst/>
          </a:prstGeom>
        </p:spPr>
      </p:pic>
      <p:sp>
        <p:nvSpPr>
          <p:cNvPr id="19" name="Google Shape;68;p15">
            <a:extLst>
              <a:ext uri="{FF2B5EF4-FFF2-40B4-BE49-F238E27FC236}">
                <a16:creationId xmlns:a16="http://schemas.microsoft.com/office/drawing/2014/main" id="{DFB25F9A-CE33-4E8A-886C-A2843E970A6A}"/>
              </a:ext>
            </a:extLst>
          </p:cNvPr>
          <p:cNvSpPr txBox="1">
            <a:spLocks/>
          </p:cNvSpPr>
          <p:nvPr/>
        </p:nvSpPr>
        <p:spPr>
          <a:xfrm>
            <a:off x="7222864" y="4796171"/>
            <a:ext cx="1892784" cy="33315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Char char="●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https://www.yelp.com/dataset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144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534D057-19C3-4AF1-96F7-5B24B0297FB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5533" y="1017725"/>
            <a:ext cx="5112934" cy="3778778"/>
          </a:xfrm>
          <a:prstGeom prst="rect">
            <a:avLst/>
          </a:prstGeom>
        </p:spPr>
      </p:pic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C6065350-6A35-49BD-A0EA-7C57EC8C34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Exploring review distributions</a:t>
            </a:r>
            <a:endParaRPr sz="3200" dirty="0"/>
          </a:p>
        </p:txBody>
      </p:sp>
      <p:sp>
        <p:nvSpPr>
          <p:cNvPr id="17" name="Google Shape;68;p15">
            <a:extLst>
              <a:ext uri="{FF2B5EF4-FFF2-40B4-BE49-F238E27FC236}">
                <a16:creationId xmlns:a16="http://schemas.microsoft.com/office/drawing/2014/main" id="{483127B2-AC49-44F6-BF75-5AF5D58E7ACF}"/>
              </a:ext>
            </a:extLst>
          </p:cNvPr>
          <p:cNvSpPr txBox="1">
            <a:spLocks/>
          </p:cNvSpPr>
          <p:nvPr/>
        </p:nvSpPr>
        <p:spPr>
          <a:xfrm>
            <a:off x="7222864" y="4796171"/>
            <a:ext cx="1892784" cy="33315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Char char="●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https://www.yelp.com/dataset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542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98838D50-13C7-49BE-8C24-96DE9BE131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Exploring review distributions</a:t>
            </a:r>
            <a:endParaRPr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D8F59D-3BC3-4FFE-8A62-99E1589102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4816" y="1017725"/>
            <a:ext cx="5112934" cy="3778778"/>
          </a:xfrm>
          <a:prstGeom prst="rect">
            <a:avLst/>
          </a:prstGeom>
        </p:spPr>
      </p:pic>
      <p:sp>
        <p:nvSpPr>
          <p:cNvPr id="15" name="Google Shape;68;p15">
            <a:extLst>
              <a:ext uri="{FF2B5EF4-FFF2-40B4-BE49-F238E27FC236}">
                <a16:creationId xmlns:a16="http://schemas.microsoft.com/office/drawing/2014/main" id="{EBA493D8-688D-4E63-AA75-C5CF8920E7CC}"/>
              </a:ext>
            </a:extLst>
          </p:cNvPr>
          <p:cNvSpPr txBox="1">
            <a:spLocks/>
          </p:cNvSpPr>
          <p:nvPr/>
        </p:nvSpPr>
        <p:spPr>
          <a:xfrm>
            <a:off x="7222864" y="4796171"/>
            <a:ext cx="1892784" cy="33315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Char char="●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https://www.yelp.com/dataset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801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1;p14">
            <a:extLst>
              <a:ext uri="{FF2B5EF4-FFF2-40B4-BE49-F238E27FC236}">
                <a16:creationId xmlns:a16="http://schemas.microsoft.com/office/drawing/2014/main" id="{16075AB2-C384-4229-AE7A-E758D47F61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Exploring review distributions</a:t>
            </a:r>
            <a:endParaRPr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89EB6B-C9E2-467C-BAE2-14B93F1A5C2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4981" y="1021636"/>
            <a:ext cx="5112934" cy="3778778"/>
          </a:xfrm>
          <a:prstGeom prst="rect">
            <a:avLst/>
          </a:prstGeom>
        </p:spPr>
      </p:pic>
      <p:sp>
        <p:nvSpPr>
          <p:cNvPr id="12" name="Google Shape;68;p15">
            <a:extLst>
              <a:ext uri="{FF2B5EF4-FFF2-40B4-BE49-F238E27FC236}">
                <a16:creationId xmlns:a16="http://schemas.microsoft.com/office/drawing/2014/main" id="{9B24DBED-D2E4-4D77-83C1-B792E821132D}"/>
              </a:ext>
            </a:extLst>
          </p:cNvPr>
          <p:cNvSpPr txBox="1">
            <a:spLocks/>
          </p:cNvSpPr>
          <p:nvPr/>
        </p:nvSpPr>
        <p:spPr>
          <a:xfrm>
            <a:off x="7222864" y="4796171"/>
            <a:ext cx="1892784" cy="33315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Char char="●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https://www.yelp.com/dataset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Initial takeaways</a:t>
            </a:r>
            <a:endParaRPr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Google Shape;84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70021" y="1636002"/>
                <a:ext cx="3653123" cy="29659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sz="1600" dirty="0">
                    <a:latin typeface="+mj-lt"/>
                  </a:rPr>
                  <a:t>Reviews for users &gt;5 reviews ~N(3.8,0.5)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sz="1600" dirty="0">
                    <a:latin typeface="+mj-lt"/>
                  </a:rPr>
                  <a:t>As history declines, distribution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latin typeface="+mj-lt"/>
                  </a:rPr>
                  <a:t> barbell</a:t>
                </a:r>
              </a:p>
              <a:p>
                <a:pPr marL="227013" lvl="1" indent="-114300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+mj-lt"/>
                  </a:rPr>
                  <a:t>Reviews may have silent majority bias</a:t>
                </a:r>
              </a:p>
              <a:p>
                <a:pPr marL="227013" lvl="1" indent="-114300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+mj-lt"/>
                  </a:rPr>
                  <a:t>Experiences drive account creation</a:t>
                </a:r>
              </a:p>
              <a:p>
                <a:pPr marL="227013" lvl="1" indent="-114300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+mj-lt"/>
                  </a:rPr>
                  <a:t>Reviews are driven by tail behavior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endParaRPr lang="en-US" sz="1400" dirty="0">
                  <a:latin typeface="+mj-lt"/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sz="1600" b="1" dirty="0">
                    <a:solidFill>
                      <a:srgbClr val="002060"/>
                    </a:solidFill>
                    <a:latin typeface="+mj-lt"/>
                  </a:rPr>
                  <a:t>What motivates 1 Review, 1 Star users?</a:t>
                </a:r>
              </a:p>
            </p:txBody>
          </p:sp>
        </mc:Choice>
        <mc:Fallback xmlns="">
          <p:sp>
            <p:nvSpPr>
              <p:cNvPr id="84" name="Google Shape;84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0021" y="1636002"/>
                <a:ext cx="3653123" cy="2965920"/>
              </a:xfrm>
              <a:prstGeom prst="rect">
                <a:avLst/>
              </a:prstGeom>
              <a:blipFill>
                <a:blip r:embed="rId3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oogle Shape;73;p16">
            <a:extLst>
              <a:ext uri="{FF2B5EF4-FFF2-40B4-BE49-F238E27FC236}">
                <a16:creationId xmlns:a16="http://schemas.microsoft.com/office/drawing/2014/main" id="{5407EDFC-10F1-4FBD-A9BD-215BD01B934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4263190" y="1209984"/>
            <a:ext cx="4679471" cy="34584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8;p15">
            <a:extLst>
              <a:ext uri="{FF2B5EF4-FFF2-40B4-BE49-F238E27FC236}">
                <a16:creationId xmlns:a16="http://schemas.microsoft.com/office/drawing/2014/main" id="{0610A5D7-CE41-4020-9449-D9DFE760E81B}"/>
              </a:ext>
            </a:extLst>
          </p:cNvPr>
          <p:cNvSpPr txBox="1">
            <a:spLocks/>
          </p:cNvSpPr>
          <p:nvPr/>
        </p:nvSpPr>
        <p:spPr>
          <a:xfrm>
            <a:off x="7222864" y="4796171"/>
            <a:ext cx="1892784" cy="33315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Char char="●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https://www.yelp.com/dataset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Step 1: Identify a </a:t>
            </a:r>
            <a:r>
              <a:rPr lang="en-US" sz="3200" dirty="0"/>
              <a:t>r</a:t>
            </a:r>
            <a:r>
              <a:rPr lang="en" sz="3200" dirty="0"/>
              <a:t>elevant subset</a:t>
            </a: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grpSp>
        <p:nvGrpSpPr>
          <p:cNvPr id="111" name="Google Shape;111;p22"/>
          <p:cNvGrpSpPr>
            <a:grpSpLocks noChangeAspect="1"/>
          </p:cNvGrpSpPr>
          <p:nvPr/>
        </p:nvGrpSpPr>
        <p:grpSpPr>
          <a:xfrm>
            <a:off x="1824792" y="1352499"/>
            <a:ext cx="5494415" cy="3406587"/>
            <a:chOff x="1438012" y="1009650"/>
            <a:chExt cx="6267975" cy="3886200"/>
          </a:xfrm>
        </p:grpSpPr>
        <p:pic>
          <p:nvPicPr>
            <p:cNvPr id="112" name="Google Shape;11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8012" y="1009650"/>
              <a:ext cx="2743200" cy="182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57588" y="3067050"/>
              <a:ext cx="2743200" cy="182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62788" y="1009650"/>
              <a:ext cx="2743200" cy="182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962788" y="3067050"/>
              <a:ext cx="274320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22"/>
            <p:cNvSpPr/>
            <p:nvPr/>
          </p:nvSpPr>
          <p:spPr>
            <a:xfrm>
              <a:off x="4274875" y="1761150"/>
              <a:ext cx="575100" cy="325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D85C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4274875" y="3818550"/>
              <a:ext cx="575100" cy="325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D85C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68;p15">
            <a:extLst>
              <a:ext uri="{FF2B5EF4-FFF2-40B4-BE49-F238E27FC236}">
                <a16:creationId xmlns:a16="http://schemas.microsoft.com/office/drawing/2014/main" id="{59C8AE3B-1A95-4BF3-8A67-923F0F1C0A88}"/>
              </a:ext>
            </a:extLst>
          </p:cNvPr>
          <p:cNvSpPr txBox="1">
            <a:spLocks/>
          </p:cNvSpPr>
          <p:nvPr/>
        </p:nvSpPr>
        <p:spPr>
          <a:xfrm>
            <a:off x="7222864" y="4796171"/>
            <a:ext cx="1892784" cy="33315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Char char="●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https://www.yelp.com/dataset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Step 2: Extract review features</a:t>
            </a:r>
            <a:endParaRPr sz="3200" dirty="0"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322592"/>
            <a:ext cx="8520600" cy="421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rgbClr val="002060"/>
                </a:solidFill>
                <a:latin typeface="+mj-lt"/>
              </a:rPr>
              <a:t>Embedding: A Neural Network Turns A List of Words into a Vector of Numbers</a:t>
            </a:r>
            <a:br>
              <a:rPr lang="en" sz="1600" dirty="0">
                <a:solidFill>
                  <a:srgbClr val="002060"/>
                </a:solidFill>
                <a:latin typeface="+mj-lt"/>
              </a:rPr>
            </a:br>
            <a:endParaRPr sz="16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754653" y="2019512"/>
            <a:ext cx="3343106" cy="214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+mj-lt"/>
              </a:rPr>
              <a:t>What the hell happened to this place, the new menu sucks, the size of servings shrunk, and the quality of the food is uber mediocre. Will not come anymore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FF"/>
              </a:highlight>
              <a:latin typeface="+mj-l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FF"/>
              </a:highlight>
              <a:latin typeface="+mj-l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FF"/>
              </a:highlight>
              <a:latin typeface="+mj-l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+mj-lt"/>
              </a:rPr>
              <a:t>me and my coworker waited for over an hour for just 2 bowl of phos. and wheb we asking waitress about our orders the waitress just walked away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4803349" y="2228465"/>
            <a:ext cx="4260300" cy="1797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C00000"/>
                </a:solidFill>
                <a:highlight>
                  <a:srgbClr val="FFFFFF"/>
                </a:highlight>
                <a:latin typeface="+mj-lt"/>
              </a:rPr>
              <a:t>[ 0.00746889 -0.04002672  0.11342745 ...  0.00595205  0.07626151  -0.00635999]</a:t>
            </a:r>
            <a:endParaRPr sz="900" dirty="0">
              <a:solidFill>
                <a:srgbClr val="C00000"/>
              </a:solidFill>
              <a:highlight>
                <a:srgbClr val="FFFFFF"/>
              </a:highlight>
              <a:latin typeface="+mj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C00000"/>
              </a:solidFill>
              <a:highlight>
                <a:srgbClr val="FFFFFF"/>
              </a:highlight>
              <a:latin typeface="+mj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C00000"/>
              </a:solidFill>
              <a:highlight>
                <a:srgbClr val="FFFFFF"/>
              </a:highlight>
              <a:latin typeface="+mj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C00000"/>
              </a:solidFill>
              <a:highlight>
                <a:srgbClr val="FFFFFF"/>
              </a:highlight>
              <a:latin typeface="+mj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C00000"/>
              </a:solidFill>
              <a:highlight>
                <a:srgbClr val="FFFFFF"/>
              </a:highlight>
              <a:latin typeface="+mj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C00000"/>
              </a:solidFill>
              <a:highlight>
                <a:srgbClr val="FFFFFF"/>
              </a:highlight>
              <a:latin typeface="+mj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C00000"/>
              </a:solidFill>
              <a:highlight>
                <a:srgbClr val="FFFFFF"/>
              </a:highlight>
              <a:latin typeface="+mj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C00000"/>
                </a:solidFill>
                <a:highlight>
                  <a:srgbClr val="FFFFFF"/>
                </a:highlight>
                <a:latin typeface="+mj-lt"/>
              </a:rPr>
              <a:t>[ 0.00746889 -0.01814748  0.04581    ...  0.02196765  0.08440708  -0.00887392]</a:t>
            </a:r>
            <a:endParaRPr sz="900" dirty="0">
              <a:solidFill>
                <a:srgbClr val="C00000"/>
              </a:solidFill>
              <a:highlight>
                <a:srgbClr val="FFFFFF"/>
              </a:highlight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2FCF587-3814-4AAF-A1EF-5F85D9B3DF3B}"/>
              </a:ext>
            </a:extLst>
          </p:cNvPr>
          <p:cNvSpPr/>
          <p:nvPr/>
        </p:nvSpPr>
        <p:spPr>
          <a:xfrm rot="16200000">
            <a:off x="3801153" y="2819753"/>
            <a:ext cx="1442547" cy="36859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09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68;p15">
            <a:extLst>
              <a:ext uri="{FF2B5EF4-FFF2-40B4-BE49-F238E27FC236}">
                <a16:creationId xmlns:a16="http://schemas.microsoft.com/office/drawing/2014/main" id="{17FC70A2-6EDB-44F5-A20C-D52F6F6A1036}"/>
              </a:ext>
            </a:extLst>
          </p:cNvPr>
          <p:cNvSpPr txBox="1">
            <a:spLocks/>
          </p:cNvSpPr>
          <p:nvPr/>
        </p:nvSpPr>
        <p:spPr>
          <a:xfrm>
            <a:off x="7222864" y="4796171"/>
            <a:ext cx="1892784" cy="33315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Char char="●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https://www.yelp.com/dataset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435</TotalTime>
  <Words>560</Words>
  <Application>Microsoft Office PowerPoint</Application>
  <PresentationFormat>On-screen Show (16:9)</PresentationFormat>
  <Paragraphs>112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Garamond</vt:lpstr>
      <vt:lpstr>Trebuchet MS</vt:lpstr>
      <vt:lpstr>Retrospect</vt:lpstr>
      <vt:lpstr>DS501 Project 1 What motivates reviewer behavior?</vt:lpstr>
      <vt:lpstr>Problem introduction + motivation</vt:lpstr>
      <vt:lpstr>Exploring review distributions</vt:lpstr>
      <vt:lpstr>Exploring review distributions</vt:lpstr>
      <vt:lpstr>Exploring review distributions</vt:lpstr>
      <vt:lpstr>Exploring review distributions</vt:lpstr>
      <vt:lpstr>Initial takeaways</vt:lpstr>
      <vt:lpstr>Step 1: Identify a relevant subset </vt:lpstr>
      <vt:lpstr>Step 2: Extract review features</vt:lpstr>
      <vt:lpstr>Step 3: Group similar reviews</vt:lpstr>
      <vt:lpstr>Step 4: Identify Common Phrases</vt:lpstr>
      <vt:lpstr>Step 4: Identify Common Phrases</vt:lpstr>
      <vt:lpstr>Conclusion and business 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Ben Hershey</cp:lastModifiedBy>
  <cp:revision>53</cp:revision>
  <dcterms:modified xsi:type="dcterms:W3CDTF">2019-10-03T03:49:00Z</dcterms:modified>
</cp:coreProperties>
</file>