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3" r:id="rId7"/>
    <p:sldId id="262" r:id="rId8"/>
    <p:sldId id="264" r:id="rId9"/>
    <p:sldId id="265" r:id="rId10"/>
    <p:sldId id="266" r:id="rId11"/>
    <p:sldId id="269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>
        <a:solidFill>
          <a:schemeClr val="accent2"/>
        </a:solidFill>
      </dgm:spPr>
      <dgm:t>
        <a:bodyPr/>
        <a:lstStyle/>
        <a:p>
          <a:pPr>
            <a:defRPr cap="all"/>
          </a:pPr>
          <a:r>
            <a:rPr lang="en-US" dirty="0"/>
            <a:t>Create objects in images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>
        <a:solidFill>
          <a:srgbClr val="FF0000"/>
        </a:solidFill>
      </dgm:spPr>
      <dgm:t>
        <a:bodyPr/>
        <a:lstStyle/>
        <a:p>
          <a:pPr>
            <a:defRPr cap="all"/>
          </a:pPr>
          <a:r>
            <a:rPr lang="en-US" dirty="0"/>
            <a:t>Easier to Analyze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>
        <a:solidFill>
          <a:srgbClr val="FF0000"/>
        </a:solidFill>
      </dgm:spPr>
      <dgm:t>
        <a:bodyPr/>
        <a:lstStyle/>
        <a:p>
          <a:pPr>
            <a:defRPr cap="all"/>
          </a:pPr>
          <a:r>
            <a:rPr lang="en-US" dirty="0"/>
            <a:t>Locate Pathologies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9DBF516-1F07-46AA-AD73-EE86D0F4FF35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98D4799E-BFC0-4316-80E5-0E1C201298C0}" type="pres">
      <dgm:prSet presAssocID="{40FC4FFE-8987-4A26-B7F4-8A516F18AD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CE1888-C608-4026-9D70-1FD83078846A}" type="pres">
      <dgm:prSet presAssocID="{5B62599A-5C9B-48E7-896E-EA782AC60C8B}" presName="spacer" presStyleCnt="0"/>
      <dgm:spPr/>
    </dgm:pt>
    <dgm:pt modelId="{A4CC8A92-8577-4C68-9C75-F687318D8D8F}" type="pres">
      <dgm:prSet presAssocID="{49225C73-1633-42F1-AB3B-7CB183E5F8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7C9C6A0-35DA-4628-A8FC-A751C554B532}" type="pres">
      <dgm:prSet presAssocID="{9646853A-8964-4519-A5B1-0B7D18B2983D}" presName="spacer" presStyleCnt="0"/>
      <dgm:spPr/>
    </dgm:pt>
    <dgm:pt modelId="{FDED09A2-2F5F-40BD-965B-18F93BEE1938}" type="pres">
      <dgm:prSet presAssocID="{1C383F32-22E8-4F62-A3E0-BDC3D5F489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5FDA4F0C-8A23-4D3F-9AA2-F59F2B8C60BC}" type="presOf" srcId="{49225C73-1633-42F1-AB3B-7CB183E5F8B8}" destId="{A4CC8A92-8577-4C68-9C75-F687318D8D8F}" srcOrd="0" destOrd="0" presId="urn:microsoft.com/office/officeart/2005/8/layout/vList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B68427B0-CEDD-4A7F-9791-D8FA8A8D0715}" type="presOf" srcId="{01A66772-F185-4D58-B8BB-E9370D7A7A2B}" destId="{59DBF516-1F07-46AA-AD73-EE86D0F4FF35}" srcOrd="0" destOrd="0" presId="urn:microsoft.com/office/officeart/2005/8/layout/vList2"/>
    <dgm:cxn modelId="{209C37D8-BEFA-49B5-B14F-F0F320585743}" type="presOf" srcId="{40FC4FFE-8987-4A26-B7F4-8A516F18ADAE}" destId="{98D4799E-BFC0-4316-80E5-0E1C201298C0}" srcOrd="0" destOrd="0" presId="urn:microsoft.com/office/officeart/2005/8/layout/vList2"/>
    <dgm:cxn modelId="{0CBEDFFC-BC1C-4D5C-A15B-9D691E4C0BE2}" type="presOf" srcId="{1C383F32-22E8-4F62-A3E0-BDC3D5F48992}" destId="{FDED09A2-2F5F-40BD-965B-18F93BEE1938}" srcOrd="0" destOrd="0" presId="urn:microsoft.com/office/officeart/2005/8/layout/vList2"/>
    <dgm:cxn modelId="{AE879A09-6C36-4453-A4AF-3137896FCCD5}" type="presParOf" srcId="{59DBF516-1F07-46AA-AD73-EE86D0F4FF35}" destId="{98D4799E-BFC0-4316-80E5-0E1C201298C0}" srcOrd="0" destOrd="0" presId="urn:microsoft.com/office/officeart/2005/8/layout/vList2"/>
    <dgm:cxn modelId="{2164A4EA-6334-4C35-A518-8B4BC3CD5A2A}" type="presParOf" srcId="{59DBF516-1F07-46AA-AD73-EE86D0F4FF35}" destId="{A7CE1888-C608-4026-9D70-1FD83078846A}" srcOrd="1" destOrd="0" presId="urn:microsoft.com/office/officeart/2005/8/layout/vList2"/>
    <dgm:cxn modelId="{C59CD5EB-59F3-489C-AE99-C71ACAA1AA4A}" type="presParOf" srcId="{59DBF516-1F07-46AA-AD73-EE86D0F4FF35}" destId="{A4CC8A92-8577-4C68-9C75-F687318D8D8F}" srcOrd="2" destOrd="0" presId="urn:microsoft.com/office/officeart/2005/8/layout/vList2"/>
    <dgm:cxn modelId="{3517485F-76C7-477D-8155-4E71DDD8DBD1}" type="presParOf" srcId="{59DBF516-1F07-46AA-AD73-EE86D0F4FF35}" destId="{67C9C6A0-35DA-4628-A8FC-A751C554B532}" srcOrd="3" destOrd="0" presId="urn:microsoft.com/office/officeart/2005/8/layout/vList2"/>
    <dgm:cxn modelId="{EA30A32C-0C1B-4206-AA37-12FED5409937}" type="presParOf" srcId="{59DBF516-1F07-46AA-AD73-EE86D0F4FF35}" destId="{FDED09A2-2F5F-40BD-965B-18F93BEE19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4799E-BFC0-4316-80E5-0E1C201298C0}">
      <dsp:nvSpPr>
        <dsp:cNvPr id="0" name=""/>
        <dsp:cNvSpPr/>
      </dsp:nvSpPr>
      <dsp:spPr>
        <a:xfrm>
          <a:off x="0" y="4703"/>
          <a:ext cx="5970638" cy="14320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 dirty="0"/>
            <a:t>Create objects in images</a:t>
          </a:r>
        </a:p>
      </dsp:txBody>
      <dsp:txXfrm>
        <a:off x="69908" y="74611"/>
        <a:ext cx="5830822" cy="1292264"/>
      </dsp:txXfrm>
    </dsp:sp>
    <dsp:sp modelId="{A4CC8A92-8577-4C68-9C75-F687318D8D8F}">
      <dsp:nvSpPr>
        <dsp:cNvPr id="0" name=""/>
        <dsp:cNvSpPr/>
      </dsp:nvSpPr>
      <dsp:spPr>
        <a:xfrm>
          <a:off x="0" y="1540463"/>
          <a:ext cx="5970638" cy="1432080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 dirty="0"/>
            <a:t>Easier to Analyze</a:t>
          </a:r>
        </a:p>
      </dsp:txBody>
      <dsp:txXfrm>
        <a:off x="69908" y="1610371"/>
        <a:ext cx="5830822" cy="1292264"/>
      </dsp:txXfrm>
    </dsp:sp>
    <dsp:sp modelId="{FDED09A2-2F5F-40BD-965B-18F93BEE1938}">
      <dsp:nvSpPr>
        <dsp:cNvPr id="0" name=""/>
        <dsp:cNvSpPr/>
      </dsp:nvSpPr>
      <dsp:spPr>
        <a:xfrm>
          <a:off x="0" y="3076222"/>
          <a:ext cx="5970638" cy="1432080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 dirty="0"/>
            <a:t>Locate Pathologies</a:t>
          </a:r>
        </a:p>
      </dsp:txBody>
      <dsp:txXfrm>
        <a:off x="69908" y="3146130"/>
        <a:ext cx="5830822" cy="1292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1975104"/>
            <a:ext cx="5120639" cy="201126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Convolutional Neural Network: Image segmentation with Patches and without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7"/>
            <a:ext cx="4775075" cy="886909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 Alexander Baumann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Math 6346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Dr. Cao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5639F3-B90B-4D63-BE44-D81BAF84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Patches or No Patches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BE57692B-87AD-4CE9-AA8C-D2B934D5F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19" t="9746" r="13515" b="21955"/>
          <a:stretch/>
        </p:blipFill>
        <p:spPr>
          <a:xfrm>
            <a:off x="1376516" y="2525471"/>
            <a:ext cx="4857135" cy="2400490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20129A7F-A053-4250-93B4-FA8A1585B2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09" t="8907" r="21613" b="22794"/>
          <a:stretch/>
        </p:blipFill>
        <p:spPr>
          <a:xfrm>
            <a:off x="7472515" y="2525470"/>
            <a:ext cx="2408903" cy="24004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E158E2-AF2E-405D-BEDE-F8CC47699733}"/>
              </a:ext>
            </a:extLst>
          </p:cNvPr>
          <p:cNvSpPr txBox="1"/>
          <p:nvPr/>
        </p:nvSpPr>
        <p:spPr>
          <a:xfrm>
            <a:off x="1534160" y="5090160"/>
            <a:ext cx="428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Image and Patches Applied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57ED61-C15D-4786-BD16-892485E707AA}"/>
              </a:ext>
            </a:extLst>
          </p:cNvPr>
          <p:cNvSpPr txBox="1"/>
          <p:nvPr/>
        </p:nvSpPr>
        <p:spPr>
          <a:xfrm>
            <a:off x="7472515" y="509016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Patches</a:t>
            </a:r>
          </a:p>
        </p:txBody>
      </p:sp>
    </p:spTree>
    <p:extLst>
      <p:ext uri="{BB962C8B-B14F-4D97-AF65-F5344CB8AC3E}">
        <p14:creationId xmlns:p14="http://schemas.microsoft.com/office/powerpoint/2010/main" val="281912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870DCE-BE56-447C-98F5-0E028AA9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7DFDB1-B59E-496E-ABCF-32F91D4DB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Use </a:t>
            </a:r>
            <a:r>
              <a:rPr lang="en-US" dirty="0" err="1"/>
              <a:t>gTruth</a:t>
            </a:r>
            <a:r>
              <a:rPr lang="en-US" dirty="0"/>
              <a:t> object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 image and pixel datastores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 random patches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Construct and train network</a:t>
            </a:r>
          </a:p>
          <a:p>
            <a:pPr marL="285750" indent="-285750">
              <a:buFontTx/>
              <a:buChar char="-"/>
            </a:pPr>
            <a:r>
              <a:rPr lang="en-US" dirty="0"/>
              <a:t>Test network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7B095FB-5001-4BD3-92AC-E075E6329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9" y="75806"/>
            <a:ext cx="5601185" cy="5288738"/>
          </a:xfrm>
          <a:prstGeom prst="rect">
            <a:avLst/>
          </a:prstGeom>
        </p:spPr>
      </p:pic>
      <p:pic>
        <p:nvPicPr>
          <p:cNvPr id="13" name="Picture 12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D88EDB33-48AF-4C51-A4DF-CE012316D6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949"/>
          <a:stretch/>
        </p:blipFill>
        <p:spPr>
          <a:xfrm>
            <a:off x="290949" y="5465718"/>
            <a:ext cx="7323455" cy="13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9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D7997B-36B3-4EFE-9482-6B573E7A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Results Comparison </a:t>
            </a:r>
            <a:r>
              <a:rPr lang="en-US" sz="3600" b="1" dirty="0"/>
              <a:t>16</a:t>
            </a:r>
            <a:r>
              <a:rPr lang="en-US" sz="3600" dirty="0"/>
              <a:t>, 32, 64-pixel patch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F7F83A-65A9-42D5-9727-FD75B7BB28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Sample patches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E27440-6F50-43F8-BB75-F4ACC7D612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Image and Segmentation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47E91AF0-59FE-4A33-96F9-AAC76F3AB7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19" t="9746" r="13219" b="22515"/>
          <a:stretch/>
        </p:blipFill>
        <p:spPr>
          <a:xfrm>
            <a:off x="5730240" y="2698736"/>
            <a:ext cx="5842328" cy="2852191"/>
          </a:xfrm>
          <a:prstGeom prst="rect">
            <a:avLst/>
          </a:prstGeom>
        </p:spPr>
      </p:pic>
      <p:pic>
        <p:nvPicPr>
          <p:cNvPr id="12" name="Picture 11" descr="Square&#10;&#10;Description automatically generated with medium confidence">
            <a:extLst>
              <a:ext uri="{FF2B5EF4-FFF2-40B4-BE49-F238E27FC236}">
                <a16:creationId xmlns:a16="http://schemas.microsoft.com/office/drawing/2014/main" id="{403E6972-B922-4E63-9877-76A7D99E02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77" t="4942" r="12648" b="11459"/>
          <a:stretch/>
        </p:blipFill>
        <p:spPr>
          <a:xfrm>
            <a:off x="1066800" y="2513343"/>
            <a:ext cx="3662256" cy="370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5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D7997B-36B3-4EFE-9482-6B573E7A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Results Comparison 16, </a:t>
            </a:r>
            <a:r>
              <a:rPr lang="en-US" sz="3600" b="1" dirty="0"/>
              <a:t>32</a:t>
            </a:r>
            <a:r>
              <a:rPr lang="en-US" sz="3600" dirty="0"/>
              <a:t>, 64-pixel patch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F7F83A-65A9-42D5-9727-FD75B7BB28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Sample patches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E27440-6F50-43F8-BB75-F4ACC7D612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Image and Segmentation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FC5384E0-EF58-4CE7-BBD9-C43A927A5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73" t="9746" r="13367" b="21955"/>
          <a:stretch/>
        </p:blipFill>
        <p:spPr>
          <a:xfrm>
            <a:off x="5730240" y="2660764"/>
            <a:ext cx="5884005" cy="2884630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AB67EC9-E123-4910-B17B-7F8B48AC8E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05" t="4409" r="12241" b="11663"/>
          <a:stretch/>
        </p:blipFill>
        <p:spPr>
          <a:xfrm>
            <a:off x="1066800" y="2466366"/>
            <a:ext cx="3722309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9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D7997B-36B3-4EFE-9482-6B573E7A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Results Comparison 16, 32, </a:t>
            </a:r>
            <a:r>
              <a:rPr lang="en-US" sz="3600" b="1" dirty="0"/>
              <a:t>64</a:t>
            </a:r>
            <a:r>
              <a:rPr lang="en-US" sz="3600" dirty="0"/>
              <a:t>-pixel patch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F7F83A-65A9-42D5-9727-FD75B7BB28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Sample patches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E27440-6F50-43F8-BB75-F4ACC7D612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Image and Segmentation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C6F0ECCD-509A-4E78-A7EB-BF8B5413A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0" t="9746" r="13515" b="21955"/>
          <a:stretch/>
        </p:blipFill>
        <p:spPr>
          <a:xfrm>
            <a:off x="5730240" y="2682938"/>
            <a:ext cx="5894629" cy="2907354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EDED4B6F-6E76-497A-90D4-4D695B3167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05" t="4942" r="12649" b="13078"/>
          <a:stretch/>
        </p:blipFill>
        <p:spPr>
          <a:xfrm>
            <a:off x="1066800" y="2466366"/>
            <a:ext cx="3795629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96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7971-C77B-4725-9A53-D0CC3385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Other Differences in the Neural Networks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0171983-C7D2-40BA-8BB4-98A39D3F5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145908"/>
              </p:ext>
            </p:extLst>
          </p:nvPr>
        </p:nvGraphicFramePr>
        <p:xfrm>
          <a:off x="1664478" y="2267339"/>
          <a:ext cx="8863044" cy="26508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54348">
                  <a:extLst>
                    <a:ext uri="{9D8B030D-6E8A-4147-A177-3AD203B41FA5}">
                      <a16:colId xmlns:a16="http://schemas.microsoft.com/office/drawing/2014/main" val="2185258106"/>
                    </a:ext>
                  </a:extLst>
                </a:gridCol>
                <a:gridCol w="2954348">
                  <a:extLst>
                    <a:ext uri="{9D8B030D-6E8A-4147-A177-3AD203B41FA5}">
                      <a16:colId xmlns:a16="http://schemas.microsoft.com/office/drawing/2014/main" val="2393099614"/>
                    </a:ext>
                  </a:extLst>
                </a:gridCol>
                <a:gridCol w="2954348">
                  <a:extLst>
                    <a:ext uri="{9D8B030D-6E8A-4147-A177-3AD203B41FA5}">
                      <a16:colId xmlns:a16="http://schemas.microsoft.com/office/drawing/2014/main" val="1148846980"/>
                    </a:ext>
                  </a:extLst>
                </a:gridCol>
              </a:tblGrid>
              <a:tr h="662724">
                <a:tc>
                  <a:txBody>
                    <a:bodyPr/>
                    <a:lstStyle/>
                    <a:p>
                      <a:r>
                        <a:rPr lang="en-US" dirty="0"/>
                        <a:t>Patch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(Single CPU)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Mini-batch accuracy (8 epochs)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941282"/>
                  </a:ext>
                </a:extLst>
              </a:tr>
              <a:tr h="662724">
                <a:tc>
                  <a:txBody>
                    <a:bodyPr/>
                    <a:lstStyle/>
                    <a:p>
                      <a:r>
                        <a:rPr lang="en-US" dirty="0"/>
                        <a:t>16-pixels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1m 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868913"/>
                  </a:ext>
                </a:extLst>
              </a:tr>
              <a:tr h="662724">
                <a:tc>
                  <a:txBody>
                    <a:bodyPr/>
                    <a:lstStyle/>
                    <a:p>
                      <a:r>
                        <a:rPr lang="en-US" dirty="0"/>
                        <a:t>32-pixels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3m 55s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91974"/>
                  </a:ext>
                </a:extLst>
              </a:tr>
              <a:tr h="662724">
                <a:tc>
                  <a:txBody>
                    <a:bodyPr/>
                    <a:lstStyle/>
                    <a:p>
                      <a:r>
                        <a:rPr lang="en-US" dirty="0"/>
                        <a:t>64-pixels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14m 43s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808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558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7D56FF-7A5A-483F-A641-53E017156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Future Directions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C1654-7377-483C-899E-1E65D4AE6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4102"/>
            <a:ext cx="4399935" cy="374805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Increase accuracy of neural networks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More training images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More layers in the network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Crop the images to exclude black background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Label other anatomical features in the x-ray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Heart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Ribs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Spine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Scapula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Scarring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Algorithm for pixel labeling</a:t>
            </a:r>
          </a:p>
          <a:p>
            <a:pPr lvl="1"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  <a:p>
            <a:pPr lvl="1"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F293F505-717F-4C7D-8660-67DD3CF3B7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64" t="9746" r="13812" b="23634"/>
          <a:stretch/>
        </p:blipFill>
        <p:spPr>
          <a:xfrm>
            <a:off x="5555225" y="2240336"/>
            <a:ext cx="5999147" cy="2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6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Image</a:t>
            </a:r>
            <a:r>
              <a:rPr lang="en-US" b="1" dirty="0"/>
              <a:t> </a:t>
            </a:r>
            <a:r>
              <a:rPr lang="en-US" dirty="0"/>
              <a:t>Segmentation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936418"/>
              </p:ext>
            </p:extLst>
          </p:nvPr>
        </p:nvGraphicFramePr>
        <p:xfrm>
          <a:off x="1272048" y="1020097"/>
          <a:ext cx="5970639" cy="4513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DDC98D0C-68C7-49CF-98D2-1BD6FCCC064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501" t="7829" r="23255" b="17200"/>
          <a:stretch/>
        </p:blipFill>
        <p:spPr>
          <a:xfrm>
            <a:off x="8839645" y="3276600"/>
            <a:ext cx="2399071" cy="263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icture containing wearing&#10;&#10;Description automatically generated">
            <a:extLst>
              <a:ext uri="{FF2B5EF4-FFF2-40B4-BE49-F238E27FC236}">
                <a16:creationId xmlns:a16="http://schemas.microsoft.com/office/drawing/2014/main" id="{FB1DC378-38B1-420B-8477-E34D6D8862E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082" r="16082"/>
          <a:stretch>
            <a:fillRect/>
          </a:stretch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85C4B7D-CAC2-492C-A5C6-D58B5FC0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Model of Lungs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FA23CC3-B057-4A02-A670-E4E98FCE9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Notice the cardiac notch</a:t>
            </a:r>
          </a:p>
        </p:txBody>
      </p:sp>
    </p:spTree>
    <p:extLst>
      <p:ext uri="{BB962C8B-B14F-4D97-AF65-F5344CB8AC3E}">
        <p14:creationId xmlns:p14="http://schemas.microsoft.com/office/powerpoint/2010/main" val="400086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B5D3E5A-2581-41CA-B775-F8D88AD1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Comparison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0E3B8D-AC7C-463A-A9E8-D5FCA77C2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Imbinarize</a:t>
            </a:r>
            <a:r>
              <a:rPr lang="en-US" dirty="0"/>
              <a:t>()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A2F55FB-7F59-4EC0-AC51-8587801D3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Imsegkmeans</a:t>
            </a:r>
            <a:r>
              <a:rPr lang="en-US" dirty="0"/>
              <a:t>( , 5)</a:t>
            </a:r>
          </a:p>
        </p:txBody>
      </p:sp>
      <p:pic>
        <p:nvPicPr>
          <p:cNvPr id="37" name="Content Placeholder 36" descr="A picture containing text&#10;&#10;Description automatically generated">
            <a:extLst>
              <a:ext uri="{FF2B5EF4-FFF2-40B4-BE49-F238E27FC236}">
                <a16:creationId xmlns:a16="http://schemas.microsoft.com/office/drawing/2014/main" id="{72AAF6D7-B0D4-40D8-966F-069C4B7E35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469" t="8561" r="13711" b="21632"/>
          <a:stretch/>
        </p:blipFill>
        <p:spPr>
          <a:xfrm>
            <a:off x="772060" y="3090385"/>
            <a:ext cx="4958962" cy="2520353"/>
          </a:xfrm>
        </p:spPr>
      </p:pic>
      <p:pic>
        <p:nvPicPr>
          <p:cNvPr id="39" name="Content Placeholder 38" descr="A picture containing text&#10;&#10;Description automatically generated">
            <a:extLst>
              <a:ext uri="{FF2B5EF4-FFF2-40B4-BE49-F238E27FC236}">
                <a16:creationId xmlns:a16="http://schemas.microsoft.com/office/drawing/2014/main" id="{699BF6D7-FEC1-4FEA-9483-FE080A2A691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12778" t="8184" r="13402" b="22387"/>
          <a:stretch/>
        </p:blipFill>
        <p:spPr>
          <a:xfrm>
            <a:off x="6460979" y="3137976"/>
            <a:ext cx="4958963" cy="2472762"/>
          </a:xfrm>
        </p:spPr>
      </p:pic>
    </p:spTree>
    <p:extLst>
      <p:ext uri="{BB962C8B-B14F-4D97-AF65-F5344CB8AC3E}">
        <p14:creationId xmlns:p14="http://schemas.microsoft.com/office/powerpoint/2010/main" val="43269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7D2242-D07E-4873-85B2-4FBAA0C4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What if we wanted to segment more naturally? </a:t>
            </a:r>
          </a:p>
        </p:txBody>
      </p:sp>
      <p:pic>
        <p:nvPicPr>
          <p:cNvPr id="10" name="Picture 9" descr="Abstract background of mesh on pink">
            <a:extLst>
              <a:ext uri="{FF2B5EF4-FFF2-40B4-BE49-F238E27FC236}">
                <a16:creationId xmlns:a16="http://schemas.microsoft.com/office/drawing/2014/main" id="{1E448890-5EBD-4EB2-B55E-66134DF459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23" r="758" b="2"/>
          <a:stretch/>
        </p:blipFill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8BA471-2B15-4B63-B2CA-CC1D22DDF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en-US" dirty="0"/>
              <a:t>Neural Network</a:t>
            </a:r>
          </a:p>
          <a:p>
            <a:pPr lvl="1"/>
            <a:r>
              <a:rPr lang="en-US" sz="1800" dirty="0"/>
              <a:t>-Won’t rely on specific intensity value</a:t>
            </a:r>
          </a:p>
          <a:p>
            <a:pPr lvl="1"/>
            <a:r>
              <a:rPr lang="en-US" sz="1800" dirty="0"/>
              <a:t>-Potentially much more information to draw on</a:t>
            </a:r>
          </a:p>
          <a:p>
            <a:pPr lvl="1"/>
            <a:r>
              <a:rPr lang="en-US" sz="1800" dirty="0"/>
              <a:t>-Recognize hidden patterns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003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505C25D-A2E5-4577-A5D8-9EA7B354B0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13" t="6165" r="35484" b="47526"/>
          <a:stretch/>
        </p:blipFill>
        <p:spPr>
          <a:xfrm>
            <a:off x="228599" y="1440260"/>
            <a:ext cx="7696201" cy="39774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44923-FBAC-4612-A53A-30481802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MATLAB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75C56-0A94-4ECC-9F33-236DE6F2E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MATLAB has a robust yet easy to use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Apps allow for easy image preprocessing, labeling, and network design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6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97C4FC5B-0F0B-4839-90CD-80ED110342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52" b="752"/>
          <a:stretch>
            <a:fillRect/>
          </a:stretch>
        </p:blipFill>
        <p:spPr>
          <a:xfrm>
            <a:off x="250599" y="255637"/>
            <a:ext cx="5088317" cy="421977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3D36248-2737-4995-8F15-18A48D0F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7C2A9-C52F-4855-99D4-E9FFF48B3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Extraordinarily important</a:t>
            </a:r>
          </a:p>
          <a:p>
            <a:pPr marL="285750" indent="-285750">
              <a:buFontTx/>
              <a:buChar char="-"/>
            </a:pPr>
            <a:r>
              <a:rPr lang="en-US" dirty="0"/>
              <a:t>All images must be same size</a:t>
            </a:r>
          </a:p>
          <a:p>
            <a:pPr marL="285750" indent="-285750">
              <a:buFontTx/>
              <a:buChar char="-"/>
            </a:pPr>
            <a:r>
              <a:rPr lang="en-US" dirty="0"/>
              <a:t>Easier if all images were same: color or gray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7624AD1-A950-4AF0-9CDD-CA793CAC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992" y="4049442"/>
            <a:ext cx="6035563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4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332C77-6D81-4798-9790-429C39A1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CB13D-1B8D-4FB3-91EB-D121358CC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Select Pixel Label</a:t>
            </a:r>
          </a:p>
          <a:p>
            <a:pPr marL="285750" indent="-285750">
              <a:buFontTx/>
              <a:buChar char="-"/>
            </a:pPr>
            <a:r>
              <a:rPr lang="en-US" dirty="0"/>
              <a:t>Export to file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Don’t change image names afterwards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create algorithm to label pixels</a:t>
            </a:r>
          </a:p>
          <a:p>
            <a:pPr marL="285750" indent="-285750">
              <a:buFontTx/>
              <a:buChar char="-"/>
            </a:pPr>
            <a:r>
              <a:rPr lang="en-US" dirty="0"/>
              <a:t>Several ways of labeling pixels: polygon, brush, fill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Polygon worked best for the lungs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494601-6042-4A71-84CC-584CAB232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17" t="6308" r="24756" b="8800"/>
          <a:stretch/>
        </p:blipFill>
        <p:spPr>
          <a:xfrm>
            <a:off x="0" y="432618"/>
            <a:ext cx="8013291" cy="582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8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B45A98-F326-4A37-A057-4AD6B1BE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2BCFE-C391-4812-B6AA-707191161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/>
              <a:t>Matlab</a:t>
            </a:r>
            <a:r>
              <a:rPr lang="en-US" dirty="0"/>
              <a:t> has thorough documentation for how the layers fit</a:t>
            </a:r>
          </a:p>
          <a:p>
            <a:pPr marL="285750" indent="-285750">
              <a:buFontTx/>
              <a:buChar char="-"/>
            </a:pPr>
            <a:r>
              <a:rPr lang="en-US" dirty="0"/>
              <a:t>Designer or code</a:t>
            </a:r>
          </a:p>
        </p:txBody>
      </p:sp>
      <p:pic>
        <p:nvPicPr>
          <p:cNvPr id="12" name="Picture 11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BF5F6036-77AF-4FD4-8814-214D6DD58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9" y="135488"/>
            <a:ext cx="6375835" cy="4227871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22B15E91-C782-4752-92C8-45D78087F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491" y="4435728"/>
            <a:ext cx="4397121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22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{FA763116-141A-42B9-B50F-4A67C93A2DF3}tf78438558_win32</Template>
  <TotalTime>389</TotalTime>
  <Words>310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Garamond</vt:lpstr>
      <vt:lpstr>SavonVTI</vt:lpstr>
      <vt:lpstr>Convolutional Neural Network: Image segmentation with Patches and without</vt:lpstr>
      <vt:lpstr>Image Segmentation</vt:lpstr>
      <vt:lpstr>3D Model of Lungs</vt:lpstr>
      <vt:lpstr>Quick Comparison</vt:lpstr>
      <vt:lpstr>What if we wanted to segment more naturally? </vt:lpstr>
      <vt:lpstr>MATLAB Neural Network</vt:lpstr>
      <vt:lpstr>Preprocessing</vt:lpstr>
      <vt:lpstr>Labeling </vt:lpstr>
      <vt:lpstr>Network Design</vt:lpstr>
      <vt:lpstr>Patches or No Patches</vt:lpstr>
      <vt:lpstr>Algorithm</vt:lpstr>
      <vt:lpstr>Results Comparison 16, 32, 64-pixel patch</vt:lpstr>
      <vt:lpstr>Results Comparison 16, 32, 64-pixel patch</vt:lpstr>
      <vt:lpstr>Results Comparison 16, 32, 64-pixel patch</vt:lpstr>
      <vt:lpstr>Other Differences in the Neural Networks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Network: Image segmentation with Patches and without</dc:title>
  <dc:creator>Alexander Baumann</dc:creator>
  <cp:lastModifiedBy>Alexander Baumann</cp:lastModifiedBy>
  <cp:revision>1</cp:revision>
  <dcterms:created xsi:type="dcterms:W3CDTF">2021-12-06T12:26:24Z</dcterms:created>
  <dcterms:modified xsi:type="dcterms:W3CDTF">2021-12-06T18:55:37Z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