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radle.org/current/userguide/incremental_build.html#skip-when-empty" TargetMode="External"/><Relationship Id="rId3" Type="http://schemas.openxmlformats.org/officeDocument/2006/relationships/hyperlink" Target="https://docs.gradle.org/current/userguide/more_about_tasks.html#sec:lifecycle_tasks" TargetMode="External"/><Relationship Id="rId7" Type="http://schemas.openxmlformats.org/officeDocument/2006/relationships/hyperlink" Target="https://docs.gradle.org/current/userguide/more_about_tasks.html#sec:using_a_predicate" TargetMode="External"/><Relationship Id="rId2" Type="http://schemas.openxmlformats.org/officeDocument/2006/relationships/hyperlink" Target="https://docs.gradle.org/current/userguide/third_party_integration.html#embed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radle.org/current/userguide/command_line_interface.html#sec:excluding_tasks_from_the_command_line" TargetMode="External"/><Relationship Id="rId5" Type="http://schemas.openxmlformats.org/officeDocument/2006/relationships/hyperlink" Target="https://docs.gradle.org/current/userguide/build_cache.html#build_cache" TargetMode="External"/><Relationship Id="rId4" Type="http://schemas.openxmlformats.org/officeDocument/2006/relationships/hyperlink" Target="https://docs.gradle.org/current/userguide/incremental_build.html#incremental_build" TargetMode="External"/><Relationship Id="rId9" Type="http://schemas.openxmlformats.org/officeDocument/2006/relationships/hyperlink" Target="https://docs.gradle.org/current/dsl/org.gradle.api.tasks.compile.JavaCompil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command_line_interface.html#sec:excluding_tasks_from_the_command_l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77230"/>
            <a:ext cx="7772400" cy="81952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Gradle. </a:t>
            </a:r>
            <a:r>
              <a:rPr lang="ru-RU" sz="2800" b="1" dirty="0" smtClean="0"/>
              <a:t>С </a:t>
            </a:r>
            <a:r>
              <a:rPr lang="ru-RU" sz="2800" b="1" dirty="0"/>
              <a:t>нуля до написания своего java </a:t>
            </a:r>
            <a:r>
              <a:rPr lang="ru-RU" sz="2800" b="1" dirty="0" smtClean="0"/>
              <a:t>plugin</a:t>
            </a:r>
            <a:br>
              <a:rPr lang="ru-RU" sz="2800" b="1" dirty="0" smtClean="0"/>
            </a:br>
            <a:r>
              <a:rPr lang="en-US" sz="2800" dirty="0"/>
              <a:t>https://www.youtube.com/watch?v=yDj0n0g5dXY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496944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План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81335"/>
            <a:ext cx="7128793" cy="34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0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Когда таска еще не выполнена, то для их связи нужно оперировать </a:t>
            </a:r>
            <a:r>
              <a:rPr lang="en-US" sz="1600" dirty="0" smtClean="0"/>
              <a:t>task Provider-</a:t>
            </a:r>
            <a:r>
              <a:rPr lang="ru-RU" sz="1600" dirty="0" smtClean="0"/>
              <a:t>ми</a:t>
            </a:r>
            <a:r>
              <a:rPr lang="uk-UA" sz="1600" dirty="0" smtClean="0"/>
              <a:t>, </a:t>
            </a:r>
            <a:r>
              <a:rPr lang="ru-RU" sz="1600" dirty="0" smtClean="0"/>
              <a:t>т.е. воображаемыми данными. И тогда </a:t>
            </a:r>
            <a:r>
              <a:rPr lang="en-US" sz="1600" dirty="0" smtClean="0"/>
              <a:t>output </a:t>
            </a:r>
            <a:r>
              <a:rPr lang="ru-RU" sz="1600" dirty="0" smtClean="0"/>
              <a:t>одной таски сможем передавать на </a:t>
            </a:r>
            <a:r>
              <a:rPr lang="en-US" sz="1600" dirty="0" smtClean="0"/>
              <a:t>input</a:t>
            </a:r>
            <a:r>
              <a:rPr lang="ru-RU" sz="1600" dirty="0" smtClean="0"/>
              <a:t> другой.</a:t>
            </a:r>
          </a:p>
          <a:p>
            <a:r>
              <a:rPr lang="ru-RU" sz="1600" dirty="0" smtClean="0"/>
              <a:t>Возможно задавать очередность выполнения тасок через </a:t>
            </a:r>
            <a:r>
              <a:rPr lang="en-US" sz="1600" dirty="0" smtClean="0"/>
              <a:t>“Task ordering”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//Здесь указан способ очередности тасок через </a:t>
            </a:r>
            <a:r>
              <a:rPr lang="en-US" sz="1600" dirty="0"/>
              <a:t>mustRunAfter</a:t>
            </a:r>
            <a:br>
              <a:rPr lang="en-US" sz="1600" dirty="0"/>
            </a:br>
            <a:r>
              <a:rPr lang="en-US" sz="1600" dirty="0"/>
              <a:t>//</a:t>
            </a:r>
            <a:r>
              <a:rPr lang="ru-RU" sz="1600" dirty="0"/>
              <a:t>но при запуске .\</a:t>
            </a:r>
            <a:r>
              <a:rPr lang="en-US" sz="1600" dirty="0"/>
              <a:t>gradlew myTask4 </a:t>
            </a:r>
            <a:r>
              <a:rPr lang="ru-RU" sz="1600" dirty="0"/>
              <a:t>выполнится только </a:t>
            </a:r>
            <a:r>
              <a:rPr lang="en-US" sz="1600" dirty="0"/>
              <a:t>myTask4,</a:t>
            </a:r>
            <a:br>
              <a:rPr lang="en-US" sz="1600" dirty="0"/>
            </a:br>
            <a:r>
              <a:rPr lang="en-US" sz="1600" dirty="0"/>
              <a:t>// </a:t>
            </a:r>
            <a:r>
              <a:rPr lang="ru-RU" sz="1600" dirty="0"/>
              <a:t>а при запуске .\</a:t>
            </a:r>
            <a:r>
              <a:rPr lang="en-US" sz="1600" dirty="0"/>
              <a:t>gradlew myTask4 myTask2</a:t>
            </a:r>
            <a:br>
              <a:rPr lang="en-US" sz="1600" dirty="0"/>
            </a:br>
            <a:r>
              <a:rPr lang="en-US" sz="1600" dirty="0"/>
              <a:t>//</a:t>
            </a:r>
            <a:r>
              <a:rPr lang="ru-RU" sz="1600" dirty="0"/>
              <a:t>будут выполнены обе таски</a:t>
            </a:r>
            <a:br>
              <a:rPr lang="ru-RU" sz="1600" dirty="0"/>
            </a:br>
            <a:r>
              <a:rPr lang="en-US" sz="1600" dirty="0"/>
              <a:t>val myTask4 by </a:t>
            </a:r>
            <a:r>
              <a:rPr lang="en-US" sz="1600" i="1" dirty="0"/>
              <a:t>tasks</a:t>
            </a:r>
            <a:r>
              <a:rPr lang="en-US" sz="1600" dirty="0"/>
              <a:t>.</a:t>
            </a:r>
            <a:r>
              <a:rPr lang="en-US" sz="1600" i="1" dirty="0"/>
              <a:t>registering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 $this")</a:t>
            </a:r>
            <a:br>
              <a:rPr lang="en-US" sz="1600" dirty="0"/>
            </a:br>
            <a:r>
              <a:rPr lang="en-US" sz="1600" dirty="0"/>
              <a:t>    mustRunAfter("myTask2")</a:t>
            </a:r>
            <a:br>
              <a:rPr lang="en-US" sz="1600" dirty="0"/>
            </a:br>
            <a:r>
              <a:rPr lang="en-US" sz="1600" dirty="0"/>
              <a:t>    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("$this")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 smtClean="0"/>
              <a:t>}</a:t>
            </a:r>
          </a:p>
          <a:p>
            <a:r>
              <a:rPr lang="ru-RU" sz="1600" dirty="0" smtClean="0"/>
              <a:t>Но </a:t>
            </a:r>
            <a:r>
              <a:rPr lang="en-US" sz="1600" dirty="0" smtClean="0"/>
              <a:t>mustRunAfter</a:t>
            </a:r>
            <a:r>
              <a:rPr lang="ru-RU" sz="1600" dirty="0" smtClean="0"/>
              <a:t>, </a:t>
            </a:r>
            <a:r>
              <a:rPr lang="en-US" sz="1600" dirty="0" smtClean="0"/>
              <a:t>shouldRunAfter </a:t>
            </a:r>
            <a:r>
              <a:rPr lang="ru-RU" sz="1600" dirty="0" smtClean="0"/>
              <a:t>часто применяются для параллельного запуска тасок и в простых билдах их не используют.</a:t>
            </a:r>
          </a:p>
          <a:p>
            <a:endParaRPr lang="en-US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600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Task outcomes (</a:t>
            </a:r>
            <a:r>
              <a:rPr lang="ru-RU" sz="2000" dirty="0" smtClean="0"/>
              <a:t>Результаты задачи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 smtClean="0"/>
              <a:t>Когда </a:t>
            </a:r>
            <a:r>
              <a:rPr lang="ru-RU" sz="1600" dirty="0"/>
              <a:t>Gradle выполняет задачу, он может помечать ее различными результатами в пользовательском интерфейсе консоли и через </a:t>
            </a:r>
            <a:r>
              <a:rPr lang="ru-RU" sz="1600" dirty="0" err="1">
                <a:hlinkClick r:id="rId2"/>
              </a:rPr>
              <a:t>Tooling</a:t>
            </a:r>
            <a:r>
              <a:rPr lang="ru-RU" sz="1600" dirty="0">
                <a:hlinkClick r:id="rId2"/>
              </a:rPr>
              <a:t> API</a:t>
            </a:r>
            <a:r>
              <a:rPr lang="ru-RU" sz="1600" dirty="0"/>
              <a:t> . Эти метки основаны на том, есть ли у задачи действия, которые необходимо выполнить, должна ли она выполнять эти действия, выполняла ли она эти действия и внесли ли эти действия какие-либо изменения.</a:t>
            </a:r>
          </a:p>
          <a:p>
            <a:r>
              <a:rPr lang="ru-RU" sz="1600" dirty="0"/>
              <a:t>(</a:t>
            </a:r>
            <a:r>
              <a:rPr lang="ru-RU" sz="1600" dirty="0" err="1"/>
              <a:t>no</a:t>
            </a:r>
            <a:r>
              <a:rPr lang="ru-RU" sz="1600" dirty="0"/>
              <a:t> </a:t>
            </a:r>
            <a:r>
              <a:rPr lang="ru-RU" sz="1600" dirty="0" err="1"/>
              <a:t>label</a:t>
            </a:r>
            <a:r>
              <a:rPr lang="ru-RU" sz="1600" dirty="0" smtClean="0"/>
              <a:t>) или </a:t>
            </a:r>
            <a:r>
              <a:rPr lang="ru-RU" sz="1600" b="1" dirty="0" smtClean="0"/>
              <a:t>EXECUTED</a:t>
            </a:r>
            <a:r>
              <a:rPr lang="ru-RU" sz="1600" dirty="0" smtClean="0"/>
              <a:t> - Задача </a:t>
            </a:r>
            <a:r>
              <a:rPr lang="ru-RU" sz="1600" dirty="0"/>
              <a:t>выполнила свои </a:t>
            </a:r>
            <a:r>
              <a:rPr lang="ru-RU" sz="1600" dirty="0" smtClean="0"/>
              <a:t>действия:</a:t>
            </a:r>
            <a:endParaRPr lang="ru-RU" sz="1600" dirty="0"/>
          </a:p>
          <a:p>
            <a:r>
              <a:rPr lang="ru-RU" sz="1600" dirty="0" smtClean="0"/>
              <a:t>- Задача </a:t>
            </a:r>
            <a:r>
              <a:rPr lang="ru-RU" sz="1600" dirty="0"/>
              <a:t>имеет действия, и Gradle определил, что они должны выполняться как часть сборки.</a:t>
            </a:r>
          </a:p>
          <a:p>
            <a:r>
              <a:rPr lang="ru-RU" sz="1600" dirty="0" smtClean="0"/>
              <a:t>- Задача </a:t>
            </a:r>
            <a:r>
              <a:rPr lang="ru-RU" sz="1600" dirty="0"/>
              <a:t>не имеет действий и некоторых зависимостей, и любая из зависимостей выполняется. См. также </a:t>
            </a:r>
            <a:r>
              <a:rPr lang="ru-RU" sz="1600" dirty="0">
                <a:hlinkClick r:id="rId3"/>
              </a:rPr>
              <a:t>Задачи жизненного цикла</a:t>
            </a:r>
            <a:r>
              <a:rPr lang="ru-RU" sz="1600" dirty="0"/>
              <a:t> .</a:t>
            </a:r>
          </a:p>
          <a:p>
            <a:r>
              <a:rPr lang="ru-RU" sz="1600" b="1" dirty="0" smtClean="0"/>
              <a:t>UP-TO-DATE</a:t>
            </a:r>
            <a:r>
              <a:rPr lang="en-US" sz="1600" dirty="0" smtClean="0"/>
              <a:t> - </a:t>
            </a:r>
            <a:r>
              <a:rPr lang="ru-RU" sz="1600" dirty="0" smtClean="0"/>
              <a:t>Результаты </a:t>
            </a:r>
            <a:r>
              <a:rPr lang="ru-RU" sz="1600" dirty="0"/>
              <a:t>задачи не изменились.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Задача </a:t>
            </a:r>
            <a:r>
              <a:rPr lang="ru-RU" sz="1600" dirty="0"/>
              <a:t>имеет выходы и входы, и они не изменились. См. </a:t>
            </a:r>
            <a:r>
              <a:rPr lang="ru-RU" sz="1600" dirty="0">
                <a:hlinkClick r:id="rId4"/>
              </a:rPr>
              <a:t>раздел «Инкрементная сборка»</a:t>
            </a:r>
            <a:r>
              <a:rPr lang="ru-RU" sz="1600" dirty="0"/>
              <a:t> 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В </a:t>
            </a:r>
            <a:r>
              <a:rPr lang="ru-RU" sz="1600" dirty="0"/>
              <a:t>задаче есть действия, но она сообщает Gradle, что не меняла свои выходные данные.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В </a:t>
            </a:r>
            <a:r>
              <a:rPr lang="ru-RU" sz="1600" dirty="0"/>
              <a:t>задаче нет действий и некоторых зависимостей, но все зависимости актуальны, пропущены или находятся в </a:t>
            </a:r>
            <a:r>
              <a:rPr lang="ru-RU" sz="1600" dirty="0" err="1"/>
              <a:t>кеше</a:t>
            </a:r>
            <a:r>
              <a:rPr lang="ru-RU" sz="1600" dirty="0"/>
              <a:t>. См. также </a:t>
            </a:r>
            <a:r>
              <a:rPr lang="ru-RU" sz="1600" dirty="0">
                <a:hlinkClick r:id="rId3"/>
              </a:rPr>
              <a:t>Задачи жизненного цикла</a:t>
            </a:r>
            <a:r>
              <a:rPr lang="ru-RU" sz="1600" dirty="0"/>
              <a:t> 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Задача </a:t>
            </a:r>
            <a:r>
              <a:rPr lang="ru-RU" sz="1600" dirty="0"/>
              <a:t>не имеет действий и зависимостей.</a:t>
            </a:r>
          </a:p>
          <a:p>
            <a:r>
              <a:rPr lang="ru-RU" sz="1600" b="1" dirty="0" smtClean="0"/>
              <a:t>FROM-CACHE</a:t>
            </a:r>
            <a:r>
              <a:rPr lang="en-US" sz="1600" dirty="0" smtClean="0"/>
              <a:t> - </a:t>
            </a:r>
            <a:r>
              <a:rPr lang="ru-RU" sz="1600" dirty="0" smtClean="0"/>
              <a:t>Выходные </a:t>
            </a:r>
            <a:r>
              <a:rPr lang="ru-RU" sz="1600" dirty="0"/>
              <a:t>данные задачи можно найти из предыдущего выполнения.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Выходные </a:t>
            </a:r>
            <a:r>
              <a:rPr lang="ru-RU" sz="1600" dirty="0"/>
              <a:t>данные задачи восстановлены из кэша сборки. См. </a:t>
            </a:r>
            <a:r>
              <a:rPr lang="ru-RU" sz="1600" dirty="0">
                <a:hlinkClick r:id="rId5"/>
              </a:rPr>
              <a:t>Создание кэша</a:t>
            </a:r>
            <a:r>
              <a:rPr lang="ru-RU" sz="1600" dirty="0"/>
              <a:t> .</a:t>
            </a:r>
          </a:p>
          <a:p>
            <a:r>
              <a:rPr lang="ru-RU" sz="1600" b="1" dirty="0" smtClean="0"/>
              <a:t>SKIPPED</a:t>
            </a:r>
            <a:r>
              <a:rPr lang="en-US" sz="1600" b="1" dirty="0" smtClean="0"/>
              <a:t> -</a:t>
            </a:r>
            <a:r>
              <a:rPr lang="en-US" sz="1600" dirty="0" smtClean="0"/>
              <a:t> </a:t>
            </a:r>
            <a:r>
              <a:rPr lang="ru-RU" sz="1600" dirty="0" smtClean="0"/>
              <a:t>Задача </a:t>
            </a:r>
            <a:r>
              <a:rPr lang="ru-RU" sz="1600" dirty="0"/>
              <a:t>не выполнила свои действия.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Задача </a:t>
            </a:r>
            <a:r>
              <a:rPr lang="ru-RU" sz="1600" dirty="0"/>
              <a:t>была явно исключена из командной строки. См. </a:t>
            </a:r>
            <a:r>
              <a:rPr lang="ru-RU" sz="1600" dirty="0">
                <a:hlinkClick r:id="rId6"/>
              </a:rPr>
              <a:t>Исключение задач из выполнения</a:t>
            </a:r>
            <a:r>
              <a:rPr lang="ru-RU" sz="1600" dirty="0"/>
              <a:t> 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Задача </a:t>
            </a:r>
            <a:r>
              <a:rPr lang="ru-RU" sz="1600" dirty="0"/>
              <a:t>имеет </a:t>
            </a:r>
            <a:r>
              <a:rPr lang="ru-RU" sz="1600" b="1" dirty="0" err="1" smtClean="0"/>
              <a:t>onlyIf</a:t>
            </a:r>
            <a:r>
              <a:rPr lang="en-US" sz="1600" dirty="0" smtClean="0"/>
              <a:t> </a:t>
            </a:r>
            <a:r>
              <a:rPr lang="ru-RU" sz="1600" dirty="0" smtClean="0"/>
              <a:t>предикат </a:t>
            </a:r>
            <a:r>
              <a:rPr lang="ru-RU" sz="1600" b="1" dirty="0" err="1"/>
              <a:t>return</a:t>
            </a:r>
            <a:r>
              <a:rPr lang="ru-RU" sz="1600" b="1" dirty="0"/>
              <a:t> </a:t>
            </a:r>
            <a:r>
              <a:rPr lang="ru-RU" sz="1600" b="1" dirty="0" err="1"/>
              <a:t>false</a:t>
            </a:r>
            <a:r>
              <a:rPr lang="ru-RU" sz="1600" dirty="0"/>
              <a:t>. См. </a:t>
            </a:r>
            <a:r>
              <a:rPr lang="ru-RU" sz="1600" dirty="0">
                <a:hlinkClick r:id="rId7"/>
              </a:rPr>
              <a:t>Использование предиката</a:t>
            </a:r>
            <a:r>
              <a:rPr lang="ru-RU" sz="1600" dirty="0"/>
              <a:t> .</a:t>
            </a:r>
          </a:p>
          <a:p>
            <a:r>
              <a:rPr lang="ru-RU" sz="1600" b="1" dirty="0" smtClean="0"/>
              <a:t>NO-SOURCE</a:t>
            </a:r>
            <a:r>
              <a:rPr lang="en-US" sz="1600" dirty="0" smtClean="0"/>
              <a:t> - </a:t>
            </a:r>
            <a:r>
              <a:rPr lang="ru-RU" sz="1600" dirty="0" smtClean="0"/>
              <a:t>Задаче </a:t>
            </a:r>
            <a:r>
              <a:rPr lang="ru-RU" sz="1600" dirty="0"/>
              <a:t>не требовалось выполнять свои действия.</a:t>
            </a:r>
          </a:p>
          <a:p>
            <a:r>
              <a:rPr lang="en-US" sz="1600" dirty="0" smtClean="0"/>
              <a:t>- </a:t>
            </a:r>
            <a:r>
              <a:rPr lang="ru-RU" sz="1600" dirty="0" smtClean="0"/>
              <a:t>Задача </a:t>
            </a:r>
            <a:r>
              <a:rPr lang="ru-RU" sz="1600" dirty="0"/>
              <a:t>имеет входы и выходы, но </a:t>
            </a:r>
            <a:r>
              <a:rPr lang="ru-RU" sz="1600" dirty="0">
                <a:hlinkClick r:id="rId8"/>
              </a:rPr>
              <a:t>не имеет источников</a:t>
            </a:r>
            <a:r>
              <a:rPr lang="ru-RU" sz="1600" dirty="0"/>
              <a:t> . Например, исходные файлы — это </a:t>
            </a:r>
            <a:r>
              <a:rPr lang="ru-RU" sz="1600" b="1" dirty="0"/>
              <a:t>.</a:t>
            </a:r>
            <a:r>
              <a:rPr lang="ru-RU" sz="1600" b="1" dirty="0" err="1" smtClean="0"/>
              <a:t>java</a:t>
            </a:r>
            <a:r>
              <a:rPr lang="en-US" sz="1600" dirty="0" smtClean="0"/>
              <a:t> </a:t>
            </a:r>
            <a:r>
              <a:rPr lang="ru-RU" sz="1600" dirty="0" smtClean="0"/>
              <a:t>файлы </a:t>
            </a:r>
            <a:r>
              <a:rPr lang="ru-RU" sz="1600" dirty="0"/>
              <a:t>для </a:t>
            </a:r>
            <a:r>
              <a:rPr lang="ru-RU" sz="1600" dirty="0" err="1">
                <a:hlinkClick r:id="rId9"/>
              </a:rPr>
              <a:t>JavaCompile</a:t>
            </a:r>
            <a:r>
              <a:rPr lang="ru-RU" sz="1600"/>
              <a:t> </a:t>
            </a:r>
            <a:r>
              <a:rPr lang="ru-RU" sz="160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0729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/>
              <a:t>Command-Line Interface </a:t>
            </a:r>
            <a:r>
              <a:rPr lang="en-US" sz="2000" dirty="0" smtClean="0"/>
              <a:t>Reference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/>
          <a:lstStyle/>
          <a:p>
            <a:r>
              <a:rPr lang="en-US" sz="1600" dirty="0"/>
              <a:t>Command-Line Interface </a:t>
            </a:r>
            <a:r>
              <a:rPr lang="en-US" sz="1600" dirty="0" smtClean="0"/>
              <a:t>Reference</a:t>
            </a:r>
            <a:r>
              <a:rPr lang="ru-RU" sz="1600" dirty="0" smtClean="0"/>
              <a:t>: 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docs.gradle.org/current/userguide/command_line_interface.html#sec:excluding_tasks_from_the_command_line</a:t>
            </a:r>
            <a:endParaRPr lang="ru-RU" sz="1600" dirty="0" smtClean="0"/>
          </a:p>
          <a:p>
            <a:endParaRPr lang="en-US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Директория </a:t>
            </a:r>
            <a:r>
              <a:rPr lang="en-US" sz="1800" dirty="0" err="1" smtClean="0"/>
              <a:t>buildSrc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5"/>
            <a:ext cx="8640960" cy="1728191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Через includeBuild</a:t>
            </a:r>
            <a:r>
              <a:rPr lang="en-US" sz="1600" dirty="0" smtClean="0"/>
              <a:t> </a:t>
            </a:r>
            <a:r>
              <a:rPr lang="ru-RU" sz="1600" dirty="0" smtClean="0"/>
              <a:t>в файле </a:t>
            </a:r>
            <a:r>
              <a:rPr lang="en-US" sz="1600" dirty="0" smtClean="0"/>
              <a:t>`</a:t>
            </a:r>
            <a:r>
              <a:rPr lang="en-US" sz="1600" dirty="0" err="1" smtClean="0"/>
              <a:t>settings.gradle.kts</a:t>
            </a:r>
            <a:r>
              <a:rPr lang="en-US" sz="1600" dirty="0" smtClean="0"/>
              <a:t>`</a:t>
            </a:r>
            <a:r>
              <a:rPr lang="ru-RU" sz="1600" dirty="0" smtClean="0"/>
              <a:t> </a:t>
            </a:r>
            <a:r>
              <a:rPr lang="ru-RU" sz="1600" dirty="0"/>
              <a:t>мы подключаем папки, в которых </a:t>
            </a:r>
            <a:r>
              <a:rPr lang="ru-RU" sz="1600" dirty="0" smtClean="0"/>
              <a:t>расположены </a:t>
            </a:r>
            <a:r>
              <a:rPr lang="ru-RU" sz="1600" dirty="0"/>
              <a:t>кастомные </a:t>
            </a:r>
            <a:r>
              <a:rPr lang="ru-RU" sz="1600" dirty="0" smtClean="0"/>
              <a:t>классы тасок</a:t>
            </a:r>
            <a:r>
              <a:rPr lang="ru-RU" sz="1600" dirty="0"/>
              <a:t>. И таких папок может быть много и они могут в разных местах подключаться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includeBuild</a:t>
            </a:r>
            <a:r>
              <a:rPr lang="ru-RU" sz="1600" dirty="0"/>
              <a:t>("buildSrc") - но buildSrc это зарезервированное имя и gradle и так эту папку </a:t>
            </a:r>
            <a:r>
              <a:rPr lang="ru-RU" sz="1600" dirty="0" smtClean="0"/>
              <a:t>увидит, поэтому её не нужно так регистрировать.</a:t>
            </a:r>
          </a:p>
          <a:p>
            <a:r>
              <a:rPr lang="ru-RU" sz="1600" dirty="0" smtClean="0"/>
              <a:t>После </a:t>
            </a:r>
            <a:r>
              <a:rPr lang="ru-RU" sz="1600" dirty="0" err="1"/>
              <a:t>рефреша</a:t>
            </a:r>
            <a:r>
              <a:rPr lang="ru-RU" sz="1600" dirty="0"/>
              <a:t> папка '</a:t>
            </a:r>
            <a:r>
              <a:rPr lang="ru-RU" sz="1600" dirty="0" err="1"/>
              <a:t>buildSrc</a:t>
            </a:r>
            <a:r>
              <a:rPr lang="ru-RU" sz="1600" dirty="0"/>
              <a:t>' будет восприниматься Gradle, как еще один проект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492896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/>
              <a:t>Файл </a:t>
            </a:r>
            <a:r>
              <a:rPr lang="en-US" sz="1800" dirty="0" smtClean="0"/>
              <a:t>build.gradle.kts</a:t>
            </a:r>
            <a:r>
              <a:rPr lang="ru-RU" sz="1800" dirty="0" smtClean="0"/>
              <a:t> в папке </a:t>
            </a:r>
            <a:r>
              <a:rPr lang="en-US" sz="1800" dirty="0" smtClean="0"/>
              <a:t>buildSrc</a:t>
            </a:r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2852936"/>
            <a:ext cx="864096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Этот файл - отдельный файл с настройками для проекта, в которых расположены кастомные классы тасок, в модуле </a:t>
            </a:r>
            <a:r>
              <a:rPr lang="en-US" sz="1600" dirty="0" smtClean="0"/>
              <a:t>`</a:t>
            </a:r>
            <a:r>
              <a:rPr lang="ru-RU" sz="1600" dirty="0" smtClean="0"/>
              <a:t>buildSrc</a:t>
            </a:r>
            <a:r>
              <a:rPr lang="en-US" sz="1600" dirty="0" smtClean="0"/>
              <a:t>`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Плагин </a:t>
            </a:r>
            <a:r>
              <a:rPr lang="en-US" sz="1600" i="1" dirty="0"/>
              <a:t>`kotlin-dsl` </a:t>
            </a:r>
            <a:r>
              <a:rPr lang="ru-RU" sz="1600" i="1" dirty="0" smtClean="0"/>
              <a:t> - очень мощный плагин, </a:t>
            </a:r>
            <a:r>
              <a:rPr lang="ru-RU" sz="1600" dirty="0" smtClean="0"/>
              <a:t>он входит в gradle, и он дает нам возможность писать логику на </a:t>
            </a:r>
            <a:r>
              <a:rPr lang="en-US" sz="1600" dirty="0" smtClean="0"/>
              <a:t>dsl, </a:t>
            </a:r>
            <a:r>
              <a:rPr lang="ru-RU" sz="1600" dirty="0" smtClean="0"/>
              <a:t>который потом будет реюзаться.</a:t>
            </a:r>
          </a:p>
          <a:p>
            <a:r>
              <a:rPr lang="ru-RU" sz="1600" dirty="0"/>
              <a:t>Плагин </a:t>
            </a:r>
            <a:r>
              <a:rPr lang="en-US" sz="1600" i="1" dirty="0"/>
              <a:t>`kotlin-dsl</a:t>
            </a:r>
            <a:r>
              <a:rPr lang="en-US" sz="1600" i="1" dirty="0" smtClean="0"/>
              <a:t>`</a:t>
            </a:r>
            <a:r>
              <a:rPr lang="ru-RU" sz="1600" i="1" dirty="0" smtClean="0"/>
              <a:t> </a:t>
            </a:r>
            <a:r>
              <a:rPr lang="ru-RU" sz="1600" dirty="0" smtClean="0"/>
              <a:t>умеет компилировать и </a:t>
            </a:r>
            <a:r>
              <a:rPr lang="en-US" sz="1600" dirty="0" smtClean="0"/>
              <a:t>java </a:t>
            </a:r>
            <a:r>
              <a:rPr lang="ru-RU" sz="1600" dirty="0" smtClean="0"/>
              <a:t>и </a:t>
            </a:r>
            <a:r>
              <a:rPr lang="en-US" sz="1600" dirty="0" smtClean="0"/>
              <a:t>kotlin, </a:t>
            </a:r>
            <a:r>
              <a:rPr lang="ru-RU" sz="1600" dirty="0" smtClean="0"/>
              <a:t>плюс еще приносит </a:t>
            </a:r>
            <a:r>
              <a:rPr lang="en-US" sz="1600" dirty="0" smtClean="0"/>
              <a:t>dsl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Он входит в дистрибьюшен </a:t>
            </a:r>
            <a:r>
              <a:rPr lang="en-US" sz="1600" dirty="0" smtClean="0"/>
              <a:t>gradle.</a:t>
            </a:r>
          </a:p>
          <a:p>
            <a:r>
              <a:rPr lang="ru-RU" sz="1600" dirty="0" smtClean="0"/>
              <a:t>Так плагин подключается: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plugins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i="1" dirty="0">
                <a:latin typeface="Consolas" pitchFamily="49" charset="0"/>
              </a:rPr>
              <a:t>`kotlin-dsl`</a:t>
            </a:r>
            <a:br>
              <a:rPr lang="en-US" sz="1600" i="1" dirty="0">
                <a:latin typeface="Consolas" pitchFamily="49" charset="0"/>
              </a:rPr>
            </a:br>
            <a:r>
              <a:rPr lang="en-US" sz="1600" b="1" dirty="0" smtClean="0">
                <a:latin typeface="Consolas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2661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Использование таски с кастомными классами тасок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 smtClean="0"/>
              <a:t>Если </a:t>
            </a:r>
            <a:r>
              <a:rPr lang="ru-RU" sz="1600" dirty="0"/>
              <a:t>мы хотим использовать свои конкретные таски, то использовать `</a:t>
            </a:r>
            <a:r>
              <a:rPr lang="en-US" sz="1600" dirty="0"/>
              <a:t>tasks.registering</a:t>
            </a:r>
            <a:r>
              <a:rPr lang="en-US" sz="1600" dirty="0" smtClean="0"/>
              <a:t>`</a:t>
            </a:r>
            <a:r>
              <a:rPr lang="ru-RU" sz="1600" dirty="0" smtClean="0"/>
              <a:t> без передачи параметра уже </a:t>
            </a:r>
            <a:r>
              <a:rPr lang="ru-RU" sz="1600" dirty="0"/>
              <a:t>нельзя, т.к. нужно указывать тип нашей таски, </a:t>
            </a:r>
            <a:r>
              <a:rPr lang="ru-RU" sz="1600" dirty="0" smtClean="0"/>
              <a:t>нужно использовать с </a:t>
            </a:r>
            <a:r>
              <a:rPr lang="ru-RU" sz="1600" dirty="0"/>
              <a:t>передаваемым </a:t>
            </a:r>
            <a:r>
              <a:rPr lang="ru-RU" sz="1600" dirty="0" smtClean="0"/>
              <a:t>типом</a:t>
            </a:r>
            <a:r>
              <a:rPr lang="en-US" sz="1600" dirty="0" smtClean="0"/>
              <a:t> </a:t>
            </a:r>
            <a:r>
              <a:rPr lang="ru-RU" sz="1600" dirty="0" smtClean="0"/>
              <a:t>-</a:t>
            </a:r>
            <a:r>
              <a:rPr lang="en-US" sz="1600" dirty="0" smtClean="0"/>
              <a:t>&gt; tasks.registering(type</a:t>
            </a:r>
            <a:r>
              <a:rPr lang="en-US" sz="1600" dirty="0"/>
              <a:t>: </a:t>
            </a:r>
            <a:r>
              <a:rPr lang="en-US" sz="1600" dirty="0" err="1"/>
              <a:t>KClass</a:t>
            </a:r>
            <a:r>
              <a:rPr lang="en-US" sz="1600" dirty="0"/>
              <a:t>&lt;U&gt;)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val fileLinePrefixingTask by </a:t>
            </a:r>
            <a:r>
              <a:rPr lang="en-US" sz="1600" i="1" dirty="0"/>
              <a:t>tasks</a:t>
            </a:r>
            <a:r>
              <a:rPr lang="en-US" sz="1600" dirty="0"/>
              <a:t>.</a:t>
            </a:r>
            <a:r>
              <a:rPr lang="en-US" sz="1600" i="1" dirty="0"/>
              <a:t>registering</a:t>
            </a:r>
            <a:r>
              <a:rPr lang="en-US" sz="1600" dirty="0"/>
              <a:t>(FileLinePrefixingTask::class)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 $this")</a:t>
            </a:r>
            <a:br>
              <a:rPr lang="en-US" sz="1600" dirty="0"/>
            </a:br>
            <a:r>
              <a:rPr lang="en-US" sz="1600" dirty="0"/>
              <a:t>    //</a:t>
            </a:r>
            <a:r>
              <a:rPr lang="ru-RU" sz="1600" i="1" dirty="0"/>
              <a:t>говорим откуда взять сам файл для вычитки</a:t>
            </a:r>
            <a:br>
              <a:rPr lang="ru-RU" sz="1600" i="1" dirty="0"/>
            </a:br>
            <a:r>
              <a:rPr lang="ru-RU" sz="1600" dirty="0"/>
              <a:t>    //</a:t>
            </a:r>
            <a:r>
              <a:rPr lang="en-US" sz="1600" dirty="0" err="1"/>
              <a:t>inputFile.set</a:t>
            </a:r>
            <a:r>
              <a:rPr lang="en-US" sz="1600" dirty="0"/>
              <a:t>(file("files/file1.txt")) //</a:t>
            </a:r>
            <a:r>
              <a:rPr lang="ru-RU" sz="1600" i="1" dirty="0"/>
              <a:t>это не очень хороший способ</a:t>
            </a:r>
            <a:br>
              <a:rPr lang="ru-RU" sz="1600" i="1" dirty="0"/>
            </a:br>
            <a:r>
              <a:rPr lang="ru-RU" sz="1600" dirty="0"/>
              <a:t>    </a:t>
            </a:r>
            <a:r>
              <a:rPr lang="en-US" sz="1600" dirty="0"/>
              <a:t>inputFile.set(</a:t>
            </a:r>
            <a:r>
              <a:rPr lang="en-US" sz="1600" i="1" dirty="0" err="1"/>
              <a:t>layout</a:t>
            </a:r>
            <a:r>
              <a:rPr lang="en-US" sz="1600" dirty="0" err="1"/>
              <a:t>.</a:t>
            </a:r>
            <a:r>
              <a:rPr lang="en-US" sz="1600" i="1" dirty="0" err="1"/>
              <a:t>projectDirectory</a:t>
            </a:r>
            <a:r>
              <a:rPr lang="en-US" sz="1600" dirty="0" err="1"/>
              <a:t>.file</a:t>
            </a:r>
            <a:r>
              <a:rPr lang="en-US" sz="1600" dirty="0"/>
              <a:t>("files/file1.txt")) //</a:t>
            </a:r>
            <a:r>
              <a:rPr lang="ru-RU" sz="1600" i="1" dirty="0"/>
              <a:t>этот способ более верный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//</a:t>
            </a:r>
            <a:r>
              <a:rPr lang="ru-RU" sz="1600" i="1" dirty="0"/>
              <a:t>говорим куда положить файл после преобразования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dirty="0"/>
              <a:t>outputFile.set(</a:t>
            </a:r>
            <a:r>
              <a:rPr lang="en-US" sz="1600" i="1" dirty="0" err="1"/>
              <a:t>layout</a:t>
            </a:r>
            <a:r>
              <a:rPr lang="en-US" sz="1600" dirty="0" err="1"/>
              <a:t>.</a:t>
            </a:r>
            <a:r>
              <a:rPr lang="en-US" sz="1600" i="1" dirty="0" err="1"/>
              <a:t>buildDirectory</a:t>
            </a:r>
            <a:r>
              <a:rPr lang="en-US" sz="1600" dirty="0" err="1"/>
              <a:t>.file</a:t>
            </a:r>
            <a:r>
              <a:rPr lang="en-US" sz="1600" dirty="0"/>
              <a:t>("files/file1.txt")) //</a:t>
            </a:r>
            <a:r>
              <a:rPr lang="ru-RU" sz="1600" i="1" dirty="0"/>
              <a:t>этот способ более верный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}</a:t>
            </a:r>
            <a:endParaRPr lang="ru-RU" sz="1600" dirty="0" smtClean="0"/>
          </a:p>
          <a:p>
            <a:r>
              <a:rPr lang="ru-RU" sz="1600" dirty="0" smtClean="0"/>
              <a:t>Ниже приведен класс кастомной таски:</a:t>
            </a:r>
          </a:p>
          <a:p>
            <a:r>
              <a:rPr lang="en-US" sz="1600" dirty="0"/>
              <a:t>abstract class FileLinePrefixingTask : DefaultTask() {</a:t>
            </a:r>
            <a:br>
              <a:rPr lang="en-US" sz="1600" dirty="0"/>
            </a:br>
            <a:r>
              <a:rPr lang="ru-RU" sz="1600" dirty="0" smtClean="0"/>
              <a:t>    </a:t>
            </a:r>
            <a:r>
              <a:rPr lang="en-US" sz="1600" dirty="0" smtClean="0"/>
              <a:t>@</a:t>
            </a:r>
            <a:r>
              <a:rPr lang="en-US" sz="1600" dirty="0"/>
              <a:t>get: InputFile</a:t>
            </a:r>
            <a:br>
              <a:rPr lang="en-US" sz="1600" dirty="0"/>
            </a:br>
            <a:r>
              <a:rPr lang="en-US" sz="1600" dirty="0"/>
              <a:t>    @get: </a:t>
            </a:r>
            <a:r>
              <a:rPr lang="en-US" sz="1600" dirty="0" smtClean="0"/>
              <a:t>SkipWhenEmpty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dirty="0"/>
              <a:t>abstract val inputFile: RegularFileProperty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    </a:t>
            </a:r>
            <a:r>
              <a:rPr lang="en-US" sz="1600" dirty="0" smtClean="0"/>
              <a:t>@</a:t>
            </a:r>
            <a:r>
              <a:rPr lang="en-US" sz="1600" dirty="0"/>
              <a:t>get: OutputFile</a:t>
            </a:r>
            <a:br>
              <a:rPr lang="en-US" sz="1600" dirty="0"/>
            </a:br>
            <a:r>
              <a:rPr lang="en-US" sz="1600" dirty="0"/>
              <a:t>    abstract val outputFile: RegularFileProperty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smtClean="0"/>
              <a:t>    </a:t>
            </a:r>
            <a:r>
              <a:rPr lang="en-US" sz="1600" dirty="0" smtClean="0"/>
              <a:t>@</a:t>
            </a:r>
            <a:r>
              <a:rPr lang="en-US" sz="1600" dirty="0"/>
              <a:t>TaskAction</a:t>
            </a:r>
            <a:br>
              <a:rPr lang="en-US" sz="1600" dirty="0"/>
            </a:br>
            <a:r>
              <a:rPr lang="en-US" sz="1600" dirty="0"/>
              <a:t>    open fun prefixFileLines() {</a:t>
            </a:r>
            <a:br>
              <a:rPr lang="en-US" sz="1600" dirty="0"/>
            </a:br>
            <a:r>
              <a:rPr lang="ru-RU" sz="1600" dirty="0" smtClean="0"/>
              <a:t>        </a:t>
            </a:r>
            <a:r>
              <a:rPr lang="en-US" sz="1600" dirty="0" smtClean="0"/>
              <a:t>val </a:t>
            </a:r>
            <a:r>
              <a:rPr lang="en-US" sz="1600" dirty="0"/>
              <a:t>output = inputFile.get().</a:t>
            </a:r>
            <a:r>
              <a:rPr lang="en-US" sz="1600" i="1" dirty="0" smtClean="0"/>
              <a:t>asFile</a:t>
            </a:r>
            <a:r>
              <a:rPr lang="en-US" sz="1600" dirty="0" smtClean="0"/>
              <a:t>.</a:t>
            </a:r>
            <a:r>
              <a:rPr lang="en-US" sz="1600" i="1" dirty="0" smtClean="0"/>
              <a:t>readLines</a:t>
            </a:r>
            <a:r>
              <a:rPr lang="en-US" sz="1600" dirty="0" smtClean="0"/>
              <a:t>()</a:t>
            </a:r>
            <a:r>
              <a:rPr lang="ru-RU" sz="1600" dirty="0" smtClean="0"/>
              <a:t>.</a:t>
            </a:r>
            <a:r>
              <a:rPr lang="en-US" sz="1600" i="1" dirty="0"/>
              <a:t>joinToString</a:t>
            </a:r>
            <a:r>
              <a:rPr lang="en-US" sz="1600" dirty="0"/>
              <a:t>("\n") </a:t>
            </a:r>
            <a:r>
              <a:rPr lang="en-US" sz="1600" b="1" dirty="0"/>
              <a:t>{ </a:t>
            </a:r>
            <a:r>
              <a:rPr lang="en-US" sz="1600" dirty="0"/>
              <a:t>"prefix: $</a:t>
            </a:r>
            <a:r>
              <a:rPr lang="en-US" sz="1600" b="1" dirty="0"/>
              <a:t>it</a:t>
            </a:r>
            <a:r>
              <a:rPr lang="en-US" sz="1600" dirty="0"/>
              <a:t>" </a:t>
            </a:r>
            <a:r>
              <a:rPr lang="en-US" sz="1600" b="1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smtClean="0"/>
              <a:t>        </a:t>
            </a:r>
            <a:r>
              <a:rPr lang="en-US" sz="1600" dirty="0" smtClean="0"/>
              <a:t>val </a:t>
            </a:r>
            <a:r>
              <a:rPr lang="en-US" sz="1600" dirty="0"/>
              <a:t>outputFile = outputFile.get().</a:t>
            </a:r>
            <a:r>
              <a:rPr lang="en-US" sz="1600" i="1" dirty="0"/>
              <a:t>asFile</a:t>
            </a:r>
            <a:br>
              <a:rPr lang="en-US" sz="1600" i="1" dirty="0"/>
            </a:br>
            <a:r>
              <a:rPr lang="ru-RU" sz="1600" i="1" dirty="0" smtClean="0"/>
              <a:t>        </a:t>
            </a:r>
            <a:r>
              <a:rPr lang="en-US" sz="1600" dirty="0" smtClean="0"/>
              <a:t>Files.createDirectories(</a:t>
            </a:r>
            <a:r>
              <a:rPr lang="en-US" sz="1600" dirty="0" err="1" smtClean="0"/>
              <a:t>outputFile.toPath</a:t>
            </a:r>
            <a:r>
              <a:rPr lang="en-US" sz="1600" dirty="0"/>
              <a:t>().</a:t>
            </a:r>
            <a:r>
              <a:rPr lang="en-US" sz="1600" i="1" dirty="0"/>
              <a:t>parent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outputFile.</a:t>
            </a:r>
            <a:r>
              <a:rPr lang="en-US" sz="1600" i="1" dirty="0" err="1"/>
              <a:t>writeText</a:t>
            </a:r>
            <a:r>
              <a:rPr lang="en-US" sz="1600" dirty="0"/>
              <a:t>(output)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59113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Использование таски с кастомными классами тасок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 fontScale="77500" lnSpcReduction="20000"/>
          </a:bodyPr>
          <a:lstStyle/>
          <a:p>
            <a:r>
              <a:rPr lang="ru-RU" sz="1600" dirty="0" smtClean="0"/>
              <a:t>Ниже приведен класс кастомной таски из предыдущего слайда с некоторыми описаниями:</a:t>
            </a:r>
          </a:p>
          <a:p>
            <a:r>
              <a:rPr lang="en-US" sz="1600" dirty="0"/>
              <a:t>abstract class FileLinePrefixingTask : DefaultTask()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опишем наши </a:t>
            </a:r>
            <a:r>
              <a:rPr lang="en-US" sz="1600" dirty="0">
                <a:solidFill>
                  <a:srgbClr val="00B050"/>
                </a:solidFill>
              </a:rPr>
              <a:t>inputs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//RegularFileProperty - </a:t>
            </a:r>
            <a:r>
              <a:rPr lang="ru-RU" sz="1600" dirty="0">
                <a:solidFill>
                  <a:srgbClr val="00B050"/>
                </a:solidFill>
              </a:rPr>
              <a:t>Этот тип проперти описывает, что у нас в проекте есть пропертя,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//которая должна в момент экзекьюшена должна указывать на реальный файл.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//На это поле сеттеры и геттеры делать не нужно, они автоматом идут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//но нужна аннотация для </a:t>
            </a:r>
            <a:r>
              <a:rPr lang="en-US" sz="1600" dirty="0">
                <a:solidFill>
                  <a:srgbClr val="00B050"/>
                </a:solidFill>
              </a:rPr>
              <a:t>input -&gt; </a:t>
            </a:r>
            <a:r>
              <a:rPr lang="ru-RU" sz="1600" dirty="0">
                <a:solidFill>
                  <a:srgbClr val="00B050"/>
                </a:solidFill>
              </a:rPr>
              <a:t>либо </a:t>
            </a:r>
            <a:r>
              <a:rPr lang="en-US" sz="1600" dirty="0">
                <a:solidFill>
                  <a:srgbClr val="00B050"/>
                </a:solidFill>
              </a:rPr>
              <a:t>Internal </a:t>
            </a:r>
            <a:r>
              <a:rPr lang="ru-RU" sz="1600" dirty="0">
                <a:solidFill>
                  <a:srgbClr val="00B050"/>
                </a:solidFill>
              </a:rPr>
              <a:t>либо </a:t>
            </a:r>
            <a:r>
              <a:rPr lang="en-US" sz="1600" dirty="0">
                <a:solidFill>
                  <a:srgbClr val="00B050"/>
                </a:solidFill>
              </a:rPr>
              <a:t>InputFile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/>
              <a:t>    @get: InputFile</a:t>
            </a:r>
            <a:br>
              <a:rPr lang="en-US" sz="1600" dirty="0"/>
            </a:br>
            <a:r>
              <a:rPr lang="en-US" sz="1600" dirty="0"/>
              <a:t>    @get: SkipWhenEmpty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пропустить, когда </a:t>
            </a:r>
            <a:r>
              <a:rPr lang="ru-RU" sz="1600" dirty="0" smtClean="0">
                <a:solidFill>
                  <a:srgbClr val="00B050"/>
                </a:solidFill>
              </a:rPr>
              <a:t>пустой</a:t>
            </a:r>
            <a:r>
              <a:rPr lang="en-US" sz="1600" dirty="0" smtClean="0">
                <a:solidFill>
                  <a:srgbClr val="00B050"/>
                </a:solidFill>
              </a:rPr>
              <a:t> input, </a:t>
            </a:r>
            <a:r>
              <a:rPr lang="uk-UA" sz="1600" dirty="0" smtClean="0">
                <a:solidFill>
                  <a:srgbClr val="00B050"/>
                </a:solidFill>
              </a:rPr>
              <a:t>т.е. ничего не делать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dirty="0"/>
              <a:t>abstract val inputFile: RegularFileProperty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опишем наши </a:t>
            </a:r>
            <a:r>
              <a:rPr lang="en-US" sz="1600" dirty="0">
                <a:solidFill>
                  <a:srgbClr val="00B050"/>
                </a:solidFill>
              </a:rPr>
              <a:t>outputs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//</a:t>
            </a:r>
            <a:r>
              <a:rPr lang="ru-RU" sz="1600" dirty="0">
                <a:solidFill>
                  <a:srgbClr val="00B050"/>
                </a:solidFill>
              </a:rPr>
              <a:t>На это поле сеттеры и геттеры делать не нужно, они автоматом идут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//но нужна аннотация для </a:t>
            </a:r>
            <a:r>
              <a:rPr lang="en-US" sz="1600" dirty="0">
                <a:solidFill>
                  <a:srgbClr val="00B050"/>
                </a:solidFill>
              </a:rPr>
              <a:t>output -&gt; </a:t>
            </a:r>
            <a:r>
              <a:rPr lang="ru-RU" sz="1600" dirty="0">
                <a:solidFill>
                  <a:srgbClr val="00B050"/>
                </a:solidFill>
              </a:rPr>
              <a:t>либо </a:t>
            </a:r>
            <a:r>
              <a:rPr lang="en-US" sz="1600" dirty="0">
                <a:solidFill>
                  <a:srgbClr val="00B050"/>
                </a:solidFill>
              </a:rPr>
              <a:t>Internal </a:t>
            </a:r>
            <a:r>
              <a:rPr lang="ru-RU" sz="1600" dirty="0">
                <a:solidFill>
                  <a:srgbClr val="00B050"/>
                </a:solidFill>
              </a:rPr>
              <a:t>либо </a:t>
            </a:r>
            <a:r>
              <a:rPr lang="en-US" sz="1600" dirty="0">
                <a:solidFill>
                  <a:srgbClr val="00B050"/>
                </a:solidFill>
              </a:rPr>
              <a:t>OutputFile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@get: OutputFile</a:t>
            </a:r>
            <a:br>
              <a:rPr lang="en-US" sz="1600" dirty="0"/>
            </a:br>
            <a:r>
              <a:rPr lang="en-US" sz="1600" dirty="0"/>
              <a:t>    abstract val outputFile: RegularFileProperty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опишем наш экшен в </a:t>
            </a:r>
            <a:r>
              <a:rPr lang="en-US" sz="1600" dirty="0">
                <a:solidFill>
                  <a:srgbClr val="00B050"/>
                </a:solidFill>
              </a:rPr>
              <a:t>open </a:t>
            </a:r>
            <a:r>
              <a:rPr lang="ru-RU" sz="1600" dirty="0">
                <a:solidFill>
                  <a:srgbClr val="00B050"/>
                </a:solidFill>
              </a:rPr>
              <a:t>функции с аннотацией @</a:t>
            </a:r>
            <a:r>
              <a:rPr lang="en-US" sz="1600" dirty="0">
                <a:solidFill>
                  <a:srgbClr val="00B050"/>
                </a:solidFill>
              </a:rPr>
              <a:t>TaskAction.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//open - </a:t>
            </a:r>
            <a:r>
              <a:rPr lang="ru-RU" sz="1600" dirty="0">
                <a:solidFill>
                  <a:srgbClr val="00B050"/>
                </a:solidFill>
              </a:rPr>
              <a:t>чтобы её могли другие разработчики кастомизировать под себя.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//Т.к. в котлине все методы по умолчанию </a:t>
            </a:r>
            <a:r>
              <a:rPr lang="en-US" sz="1600" dirty="0">
                <a:solidFill>
                  <a:srgbClr val="00B050"/>
                </a:solidFill>
              </a:rPr>
              <a:t>final.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//</a:t>
            </a:r>
            <a:r>
              <a:rPr lang="ru-RU" sz="1600" dirty="0">
                <a:solidFill>
                  <a:srgbClr val="00B050"/>
                </a:solidFill>
              </a:rPr>
              <a:t>В одном классе больше, чем один @</a:t>
            </a:r>
            <a:r>
              <a:rPr lang="en-US" sz="1600" dirty="0">
                <a:solidFill>
                  <a:srgbClr val="00B050"/>
                </a:solidFill>
              </a:rPr>
              <a:t>TaskAction </a:t>
            </a:r>
            <a:r>
              <a:rPr lang="ru-RU" sz="1600" dirty="0">
                <a:solidFill>
                  <a:srgbClr val="00B050"/>
                </a:solidFill>
              </a:rPr>
              <a:t>не делайте, т.к.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//не гарантируется порядок их выполнения.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//Чисто теоретически никто нам не запрещает делать несколько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//экшенов, и настроить у них ордер через </a:t>
            </a:r>
            <a:r>
              <a:rPr lang="en-US" sz="1600" dirty="0">
                <a:solidFill>
                  <a:srgbClr val="00B050"/>
                </a:solidFill>
              </a:rPr>
              <a:t>doFirst, doLast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@TaskAction</a:t>
            </a:r>
            <a:br>
              <a:rPr lang="en-US" sz="1600" dirty="0"/>
            </a:br>
            <a:r>
              <a:rPr lang="en-US" sz="1600" dirty="0"/>
              <a:t>    open fun prefixFileLines()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вычитываем содержимое файла, и добавляем каждой строке префикс '</a:t>
            </a:r>
            <a:r>
              <a:rPr lang="en-US" sz="1600" dirty="0">
                <a:solidFill>
                  <a:srgbClr val="00B050"/>
                </a:solidFill>
              </a:rPr>
              <a:t>prefix:'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val output = inputFile.get().</a:t>
            </a:r>
            <a:r>
              <a:rPr lang="en-US" sz="1600" i="1" dirty="0"/>
              <a:t>asFile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получаем </a:t>
            </a:r>
            <a:r>
              <a:rPr lang="en-US" sz="1600" dirty="0">
                <a:solidFill>
                  <a:srgbClr val="00B050"/>
                </a:solidFill>
              </a:rPr>
              <a:t>File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i="1" dirty="0"/>
              <a:t>readLines</a:t>
            </a:r>
            <a:r>
              <a:rPr lang="en-US" sz="1600" dirty="0"/>
              <a:t>() </a:t>
            </a:r>
            <a:r>
              <a:rPr lang="en-US" sz="1600" dirty="0">
                <a:solidFill>
                  <a:srgbClr val="00B050"/>
                </a:solidFill>
              </a:rPr>
              <a:t>//List&lt;String&gt; - </a:t>
            </a:r>
            <a:r>
              <a:rPr lang="ru-RU" sz="1600" dirty="0">
                <a:solidFill>
                  <a:srgbClr val="00B050"/>
                </a:solidFill>
              </a:rPr>
              <a:t>читаем строки из файла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/>
              <a:t>            .</a:t>
            </a:r>
            <a:r>
              <a:rPr lang="en-US" sz="1600" i="1" dirty="0"/>
              <a:t>joinToString</a:t>
            </a:r>
            <a:r>
              <a:rPr lang="en-US" sz="1600" dirty="0"/>
              <a:t>("\n") </a:t>
            </a:r>
            <a:r>
              <a:rPr lang="en-US" sz="1600" b="1" dirty="0"/>
              <a:t>{ </a:t>
            </a:r>
            <a:r>
              <a:rPr lang="en-US" sz="1600" dirty="0"/>
              <a:t>"prefix: $</a:t>
            </a:r>
            <a:r>
              <a:rPr lang="en-US" sz="1600" b="1" dirty="0"/>
              <a:t>it</a:t>
            </a:r>
            <a:r>
              <a:rPr lang="en-US" sz="1600" dirty="0"/>
              <a:t>" </a:t>
            </a:r>
            <a:r>
              <a:rPr lang="en-US" sz="1600" b="1" dirty="0"/>
              <a:t>}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добавили префикс каждой строке '</a:t>
            </a:r>
            <a:r>
              <a:rPr lang="en-US" sz="1600" dirty="0">
                <a:solidFill>
                  <a:srgbClr val="00B050"/>
                </a:solidFill>
              </a:rPr>
              <a:t>prefix:' </a:t>
            </a:r>
            <a:r>
              <a:rPr lang="ru-RU" sz="1600" dirty="0">
                <a:solidFill>
                  <a:srgbClr val="00B050"/>
                </a:solidFill>
              </a:rPr>
              <a:t>и заджойнили через "\</a:t>
            </a:r>
            <a:r>
              <a:rPr lang="en-US" sz="1600" dirty="0">
                <a:solidFill>
                  <a:srgbClr val="00B050"/>
                </a:solidFill>
              </a:rPr>
              <a:t>n"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с помощью проперти </a:t>
            </a:r>
            <a:r>
              <a:rPr lang="en-US" sz="1600" dirty="0">
                <a:solidFill>
                  <a:srgbClr val="00B050"/>
                </a:solidFill>
              </a:rPr>
              <a:t>outputFile </a:t>
            </a:r>
            <a:r>
              <a:rPr lang="ru-RU" sz="1600" dirty="0">
                <a:solidFill>
                  <a:srgbClr val="00B050"/>
                </a:solidFill>
              </a:rPr>
              <a:t>запишем полученные данные в файл</a:t>
            </a:r>
            <a:br>
              <a:rPr lang="ru-RU" sz="1600" dirty="0">
                <a:solidFill>
                  <a:srgbClr val="00B050"/>
                </a:solidFill>
              </a:rPr>
            </a:br>
            <a:r>
              <a:rPr lang="ru-RU" sz="1600" dirty="0">
                <a:solidFill>
                  <a:srgbClr val="00B050"/>
                </a:solidFill>
              </a:rPr>
              <a:t>        //где физически будут находится файлы это пишется при регистрации таски в </a:t>
            </a:r>
            <a:r>
              <a:rPr lang="en-US" sz="1600" dirty="0">
                <a:solidFill>
                  <a:srgbClr val="00B050"/>
                </a:solidFill>
              </a:rPr>
              <a:t>build.gradle.kts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val outputFile = outputFile.get().</a:t>
            </a:r>
            <a:r>
              <a:rPr lang="en-US" sz="1600" i="1" dirty="0"/>
              <a:t>asFile</a:t>
            </a:r>
            <a:br>
              <a:rPr lang="en-US" sz="1600" i="1" dirty="0"/>
            </a:br>
            <a:r>
              <a:rPr lang="en-US" sz="1600" i="1" dirty="0"/>
              <a:t>       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//</a:t>
            </a:r>
            <a:r>
              <a:rPr lang="ru-RU" sz="1600" dirty="0">
                <a:solidFill>
                  <a:srgbClr val="00B050"/>
                </a:solidFill>
              </a:rPr>
              <a:t>создадим директорию, куда сохранять файл, т.к. без этого будет ошибка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    </a:t>
            </a:r>
            <a:r>
              <a:rPr lang="en-US" sz="1600" dirty="0"/>
              <a:t>Files.createDirectories(</a:t>
            </a:r>
            <a:r>
              <a:rPr lang="en-US" sz="1600" dirty="0" err="1"/>
              <a:t>outputFile.toPath</a:t>
            </a:r>
            <a:r>
              <a:rPr lang="en-US" sz="1600" dirty="0"/>
              <a:t>().</a:t>
            </a:r>
            <a:r>
              <a:rPr lang="en-US" sz="1600" i="1" dirty="0"/>
              <a:t>parent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outputFile.</a:t>
            </a:r>
            <a:r>
              <a:rPr lang="en-US" sz="1600" i="1" dirty="0"/>
              <a:t>writeText</a:t>
            </a:r>
            <a:r>
              <a:rPr lang="en-US" sz="1600" dirty="0"/>
              <a:t>(output)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01378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Использование таски с кастомными классами тасок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 fontScale="92500"/>
          </a:bodyPr>
          <a:lstStyle/>
          <a:p>
            <a:r>
              <a:rPr lang="ru-RU" sz="1600" dirty="0" smtClean="0"/>
              <a:t>Аннотация </a:t>
            </a:r>
            <a:r>
              <a:rPr lang="en-US" sz="1600" b="1" dirty="0" smtClean="0">
                <a:solidFill>
                  <a:srgbClr val="FF0000"/>
                </a:solidFill>
              </a:rPr>
              <a:t>@get: Input…</a:t>
            </a:r>
            <a:r>
              <a:rPr lang="en-US" sz="1600" dirty="0" smtClean="0"/>
              <a:t> </a:t>
            </a:r>
            <a:r>
              <a:rPr lang="ru-RU" sz="1600" dirty="0" smtClean="0"/>
              <a:t>может быть разная, для разных целей для разных </a:t>
            </a:r>
            <a:r>
              <a:rPr lang="ru-RU" sz="1600" dirty="0" err="1" smtClean="0"/>
              <a:t>инпутов</a:t>
            </a:r>
            <a:r>
              <a:rPr lang="ru-RU" sz="1600" dirty="0"/>
              <a:t>: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Аналогично аннотация </a:t>
            </a:r>
            <a:r>
              <a:rPr lang="en-US" sz="1600" b="1" dirty="0">
                <a:solidFill>
                  <a:srgbClr val="FF0000"/>
                </a:solidFill>
              </a:rPr>
              <a:t>@get: </a:t>
            </a:r>
            <a:r>
              <a:rPr lang="en-US" sz="1600" b="1" dirty="0" smtClean="0">
                <a:solidFill>
                  <a:srgbClr val="FF0000"/>
                </a:solidFill>
              </a:rPr>
              <a:t>Output…</a:t>
            </a:r>
            <a:r>
              <a:rPr lang="en-US" sz="1600" dirty="0" smtClean="0"/>
              <a:t> </a:t>
            </a:r>
            <a:r>
              <a:rPr lang="ru-RU" sz="1600" dirty="0"/>
              <a:t>может быть разная, для разных целей для разных </a:t>
            </a:r>
            <a:r>
              <a:rPr lang="ru-RU" sz="1600" dirty="0" err="1" smtClean="0"/>
              <a:t>отпутов</a:t>
            </a:r>
            <a:r>
              <a:rPr lang="ru-RU" sz="1600" dirty="0" smtClean="0"/>
              <a:t>: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Если мы бы использовали аннотацию </a:t>
            </a:r>
            <a:r>
              <a:rPr lang="en-US" sz="1600" b="1" dirty="0" smtClean="0">
                <a:solidFill>
                  <a:srgbClr val="FF0000"/>
                </a:solidFill>
              </a:rPr>
              <a:t>@get:Internal</a:t>
            </a:r>
            <a:r>
              <a:rPr lang="en-US" sz="1600" dirty="0" smtClean="0"/>
              <a:t> (</a:t>
            </a:r>
            <a:r>
              <a:rPr lang="ru-RU" sz="1600" dirty="0" smtClean="0"/>
              <a:t>что можно делать</a:t>
            </a:r>
            <a:r>
              <a:rPr lang="en-US" sz="1600" dirty="0" smtClean="0"/>
              <a:t>) </a:t>
            </a:r>
            <a:r>
              <a:rPr lang="ru-RU" sz="1600" dirty="0" smtClean="0"/>
              <a:t>вместо </a:t>
            </a:r>
            <a:r>
              <a:rPr lang="en-US" sz="1600" b="1" dirty="0">
                <a:solidFill>
                  <a:srgbClr val="FF0000"/>
                </a:solidFill>
              </a:rPr>
              <a:t>@</a:t>
            </a:r>
            <a:r>
              <a:rPr lang="en-US" sz="1600" b="1" dirty="0" smtClean="0">
                <a:solidFill>
                  <a:srgbClr val="FF0000"/>
                </a:solidFill>
              </a:rPr>
              <a:t>get:InputFile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>
                <a:solidFill>
                  <a:srgbClr val="FF0000"/>
                </a:solidFill>
              </a:rPr>
              <a:t>@</a:t>
            </a:r>
            <a:r>
              <a:rPr lang="en-US" sz="1600" b="1" dirty="0" smtClean="0">
                <a:solidFill>
                  <a:srgbClr val="FF0000"/>
                </a:solidFill>
              </a:rPr>
              <a:t>get:OutputFile</a:t>
            </a:r>
            <a:r>
              <a:rPr lang="en-US" sz="1600" dirty="0" smtClean="0"/>
              <a:t>, </a:t>
            </a:r>
            <a:r>
              <a:rPr lang="ru-RU" sz="1600" dirty="0" smtClean="0"/>
              <a:t>то запуск таски при вызове </a:t>
            </a:r>
            <a:r>
              <a:rPr lang="en-US" sz="1600" dirty="0" smtClean="0"/>
              <a:t>`</a:t>
            </a:r>
            <a:r>
              <a:rPr lang="en-US" sz="1600" i="1" dirty="0" smtClean="0"/>
              <a:t>gradle </a:t>
            </a:r>
            <a:r>
              <a:rPr lang="en-US" sz="1600" i="1" dirty="0"/>
              <a:t>fileLinePrefixingTask</a:t>
            </a:r>
            <a:r>
              <a:rPr lang="en-US" sz="1600" dirty="0"/>
              <a:t> </a:t>
            </a:r>
            <a:r>
              <a:rPr lang="en-US" sz="1600" dirty="0" smtClean="0"/>
              <a:t>` </a:t>
            </a:r>
            <a:r>
              <a:rPr lang="ru-RU" sz="1600" dirty="0" smtClean="0"/>
              <a:t>выполнялся бы всегда, даже если не изменился </a:t>
            </a:r>
            <a:r>
              <a:rPr lang="en-US" sz="1600" dirty="0" smtClean="0"/>
              <a:t>input.</a:t>
            </a:r>
            <a:r>
              <a:rPr lang="ru-RU" sz="1600" dirty="0" smtClean="0"/>
              <a:t> А в нашем случае она выполнится первый раз, а потом, если </a:t>
            </a:r>
            <a:r>
              <a:rPr lang="en-US" sz="1600" dirty="0" smtClean="0"/>
              <a:t>input </a:t>
            </a:r>
            <a:r>
              <a:rPr lang="ru-RU" sz="1600" dirty="0" smtClean="0"/>
              <a:t>не меняется, то будет она пропущена и проставится </a:t>
            </a:r>
            <a:r>
              <a:rPr lang="en-US" sz="1600" b="1" dirty="0" smtClean="0">
                <a:solidFill>
                  <a:srgbClr val="FF0000"/>
                </a:solidFill>
              </a:rPr>
              <a:t>UP-TO-DATE</a:t>
            </a:r>
            <a:r>
              <a:rPr lang="en-US" sz="1600" dirty="0"/>
              <a:t/>
            </a:r>
            <a:br>
              <a:rPr lang="en-US" sz="1600" dirty="0"/>
            </a:br>
            <a:endParaRPr lang="ru-RU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832648" cy="221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2" y="3645024"/>
            <a:ext cx="4314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05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Использование таски с кастомными классами тасок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/>
          </a:bodyPr>
          <a:lstStyle/>
          <a:p>
            <a:r>
              <a:rPr lang="ru-RU" sz="1600" dirty="0"/>
              <a:t>Если мы бы использовали аннотацию </a:t>
            </a:r>
            <a:r>
              <a:rPr lang="en-US" sz="1600" b="1" dirty="0">
                <a:solidFill>
                  <a:srgbClr val="FF0000"/>
                </a:solidFill>
              </a:rPr>
              <a:t>@get:Internal</a:t>
            </a:r>
            <a:r>
              <a:rPr lang="en-US" sz="1600" dirty="0"/>
              <a:t> (</a:t>
            </a:r>
            <a:r>
              <a:rPr lang="ru-RU" sz="1600" dirty="0"/>
              <a:t>что можно делать</a:t>
            </a:r>
            <a:r>
              <a:rPr lang="en-US" sz="1600" dirty="0"/>
              <a:t>) </a:t>
            </a:r>
            <a:r>
              <a:rPr lang="ru-RU" sz="1600" dirty="0"/>
              <a:t>вместо </a:t>
            </a:r>
            <a:r>
              <a:rPr lang="en-US" sz="1600" b="1" dirty="0">
                <a:solidFill>
                  <a:srgbClr val="FF0000"/>
                </a:solidFill>
              </a:rPr>
              <a:t>@get:InputFile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>
                <a:solidFill>
                  <a:srgbClr val="FF0000"/>
                </a:solidFill>
              </a:rPr>
              <a:t>@get:OutputFile</a:t>
            </a:r>
            <a:r>
              <a:rPr lang="en-US" sz="1600" dirty="0"/>
              <a:t>, </a:t>
            </a:r>
            <a:r>
              <a:rPr lang="ru-RU" sz="1600" dirty="0"/>
              <a:t>то запуск таски при вызове </a:t>
            </a:r>
            <a:r>
              <a:rPr lang="en-US" sz="1600" dirty="0"/>
              <a:t>`</a:t>
            </a:r>
            <a:r>
              <a:rPr lang="en-US" sz="1600" i="1" dirty="0"/>
              <a:t>gradle fileLinePrefixingTask</a:t>
            </a:r>
            <a:r>
              <a:rPr lang="en-US" sz="1600" dirty="0"/>
              <a:t> ` </a:t>
            </a:r>
            <a:r>
              <a:rPr lang="ru-RU" sz="1600" dirty="0"/>
              <a:t>выполнялся бы всегда, даже если не изменился </a:t>
            </a:r>
            <a:r>
              <a:rPr lang="en-US" sz="1600" dirty="0"/>
              <a:t>input.</a:t>
            </a:r>
            <a:r>
              <a:rPr lang="ru-RU" sz="1600" dirty="0"/>
              <a:t> А в нашем случае она выполнится первый раз, а потом, если </a:t>
            </a:r>
            <a:r>
              <a:rPr lang="en-US" sz="1600" dirty="0"/>
              <a:t>input </a:t>
            </a:r>
            <a:r>
              <a:rPr lang="ru-RU" sz="1600" dirty="0"/>
              <a:t>не меняется, то будет она пропущена и проставится </a:t>
            </a:r>
            <a:r>
              <a:rPr lang="en-US" sz="1600" b="1" dirty="0" smtClean="0">
                <a:solidFill>
                  <a:srgbClr val="FF0000"/>
                </a:solidFill>
              </a:rPr>
              <a:t>UP-TO-DATE</a:t>
            </a:r>
          </a:p>
          <a:p>
            <a:r>
              <a:rPr lang="ru-RU" sz="1600" dirty="0" smtClean="0"/>
              <a:t>Вот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/>
              <a:t> пример с </a:t>
            </a:r>
            <a:r>
              <a:rPr lang="en-US" sz="1600" b="1" dirty="0">
                <a:solidFill>
                  <a:srgbClr val="FF0000"/>
                </a:solidFill>
              </a:rPr>
              <a:t>@get:Internal</a:t>
            </a:r>
            <a:r>
              <a:rPr lang="ru-RU" sz="1600" dirty="0" smtClean="0"/>
              <a:t> то имеем такой вид стектрейса: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Вот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/>
              <a:t> </a:t>
            </a:r>
            <a:r>
              <a:rPr lang="ru-RU" sz="1600" dirty="0"/>
              <a:t>пример с </a:t>
            </a:r>
            <a:r>
              <a:rPr lang="en-US" sz="1600" b="1" dirty="0">
                <a:solidFill>
                  <a:srgbClr val="FF0000"/>
                </a:solidFill>
              </a:rPr>
              <a:t>@get:InputFile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>
                <a:solidFill>
                  <a:srgbClr val="FF0000"/>
                </a:solidFill>
              </a:rPr>
              <a:t>@get:OutputFile</a:t>
            </a:r>
            <a:r>
              <a:rPr lang="ru-RU" sz="1600" dirty="0" smtClean="0"/>
              <a:t> </a:t>
            </a:r>
            <a:r>
              <a:rPr lang="ru-RU" sz="1600" dirty="0"/>
              <a:t>то имеем такой </a:t>
            </a:r>
            <a:r>
              <a:rPr lang="ru-RU" sz="1600" dirty="0" smtClean="0"/>
              <a:t>вид </a:t>
            </a:r>
            <a:r>
              <a:rPr lang="ru-RU" sz="1600" dirty="0"/>
              <a:t>стектрейса </a:t>
            </a:r>
            <a:r>
              <a:rPr lang="ru-RU" sz="1600" dirty="0" smtClean="0"/>
              <a:t>: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ru-RU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74670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7" y="4869160"/>
            <a:ext cx="659288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41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Использование таски с кастомными классами тасок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/>
              <a:t>Если мы пометим нашу таску как @</a:t>
            </a:r>
            <a:r>
              <a:rPr lang="en-US" sz="1600" dirty="0" smtClean="0"/>
              <a:t>CacheableTask: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00000"/>
                </a:solidFill>
              </a:rPr>
              <a:t>@CacheableTask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abstract class FileLinePrefixing2Task : DefaultTask() </a:t>
            </a:r>
            <a:r>
              <a:rPr lang="en-US" sz="1600" i="1" dirty="0" smtClean="0"/>
              <a:t>{…}</a:t>
            </a:r>
          </a:p>
          <a:p>
            <a:r>
              <a:rPr lang="en-US" sz="1600" dirty="0" smtClean="0"/>
              <a:t> </a:t>
            </a:r>
            <a:r>
              <a:rPr lang="ru-RU" sz="1600" dirty="0"/>
              <a:t>то это мы говорим, что её не плохо </a:t>
            </a:r>
            <a:r>
              <a:rPr lang="ru-RU" sz="1600" dirty="0" smtClean="0"/>
              <a:t>бы</a:t>
            </a:r>
            <a:r>
              <a:rPr lang="en-US" sz="1600" dirty="0" smtClean="0"/>
              <a:t> </a:t>
            </a:r>
            <a:r>
              <a:rPr lang="ru-RU" sz="1600" dirty="0" smtClean="0"/>
              <a:t>кэшировать </a:t>
            </a:r>
            <a:r>
              <a:rPr lang="ru-RU" sz="1600" dirty="0"/>
              <a:t>при её исполнении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</a:p>
          <a:p>
            <a:r>
              <a:rPr lang="ru-RU" sz="1600" dirty="0" smtClean="0"/>
              <a:t> </a:t>
            </a:r>
            <a:r>
              <a:rPr lang="ru-RU" sz="1600" dirty="0"/>
              <a:t>Для запуска с кэшом нужно добавлять ключ </a:t>
            </a:r>
            <a:r>
              <a:rPr lang="en-US" sz="1600" dirty="0" smtClean="0"/>
              <a:t>`</a:t>
            </a:r>
            <a:r>
              <a:rPr lang="ru-RU" sz="1600" i="1" dirty="0" smtClean="0">
                <a:solidFill>
                  <a:srgbClr val="7030A0"/>
                </a:solidFill>
              </a:rPr>
              <a:t>--</a:t>
            </a:r>
            <a:r>
              <a:rPr lang="en-US" sz="1600" i="1" dirty="0" smtClean="0">
                <a:solidFill>
                  <a:srgbClr val="7030A0"/>
                </a:solidFill>
              </a:rPr>
              <a:t>build-cache</a:t>
            </a:r>
            <a:r>
              <a:rPr lang="en-US" sz="1600" dirty="0" smtClean="0"/>
              <a:t>`, </a:t>
            </a:r>
            <a:r>
              <a:rPr lang="ru-RU" sz="1600" dirty="0"/>
              <a:t>т.к. по умолчанию он отключен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dirty="0" smtClean="0"/>
              <a:t>Т.е</a:t>
            </a:r>
            <a:r>
              <a:rPr lang="ru-RU" sz="1600" dirty="0"/>
              <a:t>. например мы делаем `</a:t>
            </a:r>
            <a:r>
              <a:rPr lang="en-US" sz="1600" dirty="0"/>
              <a:t>gradle clean`, </a:t>
            </a:r>
            <a:r>
              <a:rPr lang="ru-RU" sz="1600" dirty="0"/>
              <a:t>потом запускаем </a:t>
            </a:r>
            <a:r>
              <a:rPr lang="ru-RU" sz="1600" dirty="0" smtClean="0"/>
              <a:t>таску с ключом </a:t>
            </a:r>
            <a:r>
              <a:rPr lang="en-US" sz="1600" i="1" dirty="0"/>
              <a:t>--build-cache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 smtClean="0"/>
              <a:t>`</a:t>
            </a:r>
            <a:r>
              <a:rPr lang="ru-RU" sz="1600" i="1" dirty="0" smtClean="0"/>
              <a:t>.\</a:t>
            </a:r>
            <a:r>
              <a:rPr lang="en-US" sz="1600" i="1" dirty="0"/>
              <a:t>gradlew fileLinePrefixing2Task --build-cache </a:t>
            </a:r>
            <a:r>
              <a:rPr lang="en-US" sz="1600" i="1" dirty="0" smtClean="0"/>
              <a:t>–info</a:t>
            </a:r>
            <a:r>
              <a:rPr lang="en-US" sz="1600" dirty="0" smtClean="0"/>
              <a:t>`</a:t>
            </a:r>
          </a:p>
          <a:p>
            <a:r>
              <a:rPr lang="ru-RU" sz="1600" dirty="0" smtClean="0"/>
              <a:t>Получим </a:t>
            </a:r>
            <a:r>
              <a:rPr lang="ru-RU" sz="1600" dirty="0"/>
              <a:t>сообщение: </a:t>
            </a:r>
            <a:r>
              <a:rPr lang="en-US" sz="1600" dirty="0" smtClean="0"/>
              <a:t>`Stored </a:t>
            </a:r>
            <a:r>
              <a:rPr lang="en-US" sz="1600" dirty="0"/>
              <a:t>cache entry for task ':fileLinePrefixing2Task' with cache key </a:t>
            </a:r>
            <a:r>
              <a:rPr lang="en-US" sz="1600" dirty="0" smtClean="0"/>
              <a:t>296275b593cb1be1e813392d6bba6aca`</a:t>
            </a:r>
            <a:endParaRPr lang="en-US" sz="1600" dirty="0"/>
          </a:p>
          <a:p>
            <a:r>
              <a:rPr lang="ru-RU" sz="1600" dirty="0" smtClean="0"/>
              <a:t>Потом </a:t>
            </a:r>
            <a:r>
              <a:rPr lang="ru-RU" sz="1600" dirty="0"/>
              <a:t>удалим директорию `</a:t>
            </a:r>
            <a:r>
              <a:rPr lang="en-US" sz="1600" dirty="0"/>
              <a:t>build` </a:t>
            </a:r>
            <a:r>
              <a:rPr lang="en-US" sz="1600" dirty="0" smtClean="0"/>
              <a:t>-&gt; `</a:t>
            </a:r>
            <a:r>
              <a:rPr lang="en-US" sz="1600" i="1" dirty="0" smtClean="0"/>
              <a:t>gradle clean</a:t>
            </a:r>
            <a:r>
              <a:rPr lang="en-US" sz="1600" dirty="0" smtClean="0"/>
              <a:t>`</a:t>
            </a:r>
            <a:r>
              <a:rPr lang="ru-RU" sz="1600" dirty="0" smtClean="0"/>
              <a:t>и </a:t>
            </a:r>
            <a:r>
              <a:rPr lang="ru-RU" sz="1600" dirty="0"/>
              <a:t>снова </a:t>
            </a:r>
            <a:r>
              <a:rPr lang="ru-RU" sz="1600" dirty="0" smtClean="0"/>
              <a:t>запустим</a:t>
            </a:r>
            <a:r>
              <a:rPr lang="en-US" sz="1600" dirty="0" smtClean="0"/>
              <a:t> </a:t>
            </a:r>
            <a:r>
              <a:rPr lang="ru-RU" sz="1600" dirty="0" smtClean="0"/>
              <a:t>с ключом </a:t>
            </a:r>
            <a:r>
              <a:rPr lang="en-US" sz="1600" i="1" dirty="0"/>
              <a:t>--build-cache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 smtClean="0"/>
              <a:t>`</a:t>
            </a:r>
            <a:r>
              <a:rPr lang="ru-RU" sz="1600" i="1" dirty="0" smtClean="0"/>
              <a:t>.\</a:t>
            </a:r>
            <a:r>
              <a:rPr lang="en-US" sz="1600" i="1" dirty="0"/>
              <a:t>gradlew fileLinePrefixing2Task --build-cache </a:t>
            </a:r>
            <a:r>
              <a:rPr lang="ru-RU" sz="1600" i="1" dirty="0" smtClean="0"/>
              <a:t>--</a:t>
            </a:r>
            <a:r>
              <a:rPr lang="en-US" sz="1600" i="1" dirty="0" smtClean="0"/>
              <a:t>info</a:t>
            </a:r>
            <a:r>
              <a:rPr lang="en-US" sz="1600" dirty="0" smtClean="0"/>
              <a:t>`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smtClean="0"/>
              <a:t>то </a:t>
            </a:r>
            <a:r>
              <a:rPr lang="ru-RU" sz="1600" dirty="0"/>
              <a:t>получим сообщение около </a:t>
            </a:r>
            <a:r>
              <a:rPr lang="ru-RU" sz="1600" dirty="0" smtClean="0"/>
              <a:t>таски: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"</a:t>
            </a:r>
            <a:r>
              <a:rPr lang="ru-RU" sz="1600" b="1" dirty="0" smtClean="0"/>
              <a:t>&gt; </a:t>
            </a:r>
            <a:r>
              <a:rPr lang="en-US" sz="1600" b="1" dirty="0"/>
              <a:t>Task :fileLinePrefixing2Task FROM-CACHE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ru-RU" sz="1600" dirty="0" smtClean="0"/>
              <a:t>что </a:t>
            </a:r>
            <a:r>
              <a:rPr lang="ru-RU" sz="1600" dirty="0"/>
              <a:t>говорит о том, что </a:t>
            </a:r>
            <a:r>
              <a:rPr lang="ru-RU" sz="1600" dirty="0" smtClean="0"/>
              <a:t>результат таски </a:t>
            </a:r>
            <a:r>
              <a:rPr lang="ru-RU" sz="1600" dirty="0"/>
              <a:t>взяли из </a:t>
            </a:r>
            <a:r>
              <a:rPr lang="ru-RU" sz="1600" dirty="0" smtClean="0"/>
              <a:t>кэша, а не сделали реальное выполнение.</a:t>
            </a:r>
            <a:endParaRPr lang="en-US" sz="1600" dirty="0" smtClean="0"/>
          </a:p>
          <a:p>
            <a:r>
              <a:rPr lang="ru-RU" sz="1600" dirty="0"/>
              <a:t>Сериализованный результат таски в Кэше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en-US" sz="1600" dirty="0"/>
              <a:t>Gradle </a:t>
            </a:r>
            <a:r>
              <a:rPr lang="ru-RU" sz="1600" dirty="0"/>
              <a:t>находится в "</a:t>
            </a:r>
            <a:r>
              <a:rPr lang="en-US" sz="1600" dirty="0"/>
              <a:t>C:\Users\pimal\.</a:t>
            </a:r>
            <a:r>
              <a:rPr lang="en-US" sz="1600" dirty="0" smtClean="0"/>
              <a:t>gradle\caches\build-cache-1«</a:t>
            </a:r>
            <a:endParaRPr lang="ru-RU" sz="1600" dirty="0" smtClean="0"/>
          </a:p>
          <a:p>
            <a:r>
              <a:rPr lang="ru-RU" sz="1600" dirty="0" smtClean="0"/>
              <a:t>build-cache-1 </a:t>
            </a:r>
            <a:r>
              <a:rPr lang="ru-RU" sz="1600" dirty="0"/>
              <a:t>- это билд таски, т.е. output таски утаскивается в кэш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Во время билда инпуты каждой таски, если она @CacheableTask, кэшируются и outputs </a:t>
            </a:r>
            <a:r>
              <a:rPr lang="ru-RU" sz="1600" dirty="0" smtClean="0"/>
              <a:t>преобразуются в </a:t>
            </a:r>
            <a:r>
              <a:rPr lang="ru-RU" sz="1600" dirty="0"/>
              <a:t>бинарный контент и сохраняются в папке </a:t>
            </a:r>
            <a:r>
              <a:rPr lang="ru-RU" sz="1600" dirty="0" smtClean="0"/>
              <a:t>build-cache-1.</a:t>
            </a:r>
            <a:r>
              <a:rPr lang="ru-RU" sz="1600" dirty="0"/>
              <a:t> </a:t>
            </a:r>
            <a:endParaRPr lang="ru-RU" sz="1600" dirty="0" smtClean="0"/>
          </a:p>
          <a:p>
            <a:r>
              <a:rPr lang="ru-RU" sz="1600" dirty="0" smtClean="0"/>
              <a:t>Потом </a:t>
            </a:r>
            <a:r>
              <a:rPr lang="ru-RU" sz="1600" dirty="0"/>
              <a:t>при выполнении таски её input/</a:t>
            </a:r>
            <a:r>
              <a:rPr lang="ru-RU" sz="1600" dirty="0" err="1"/>
              <a:t>output</a:t>
            </a:r>
            <a:r>
              <a:rPr lang="ru-RU" sz="1600" dirty="0"/>
              <a:t> может забираться из кэша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В </a:t>
            </a:r>
            <a:r>
              <a:rPr lang="ru-RU" sz="1600" dirty="0"/>
              <a:t>крупных компаниях кэш может делаться удаленно, что бы все разработчики имели к </a:t>
            </a:r>
            <a:r>
              <a:rPr lang="ru-RU" sz="1600" dirty="0" smtClean="0"/>
              <a:t>нему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доступ</a:t>
            </a:r>
            <a:r>
              <a:rPr lang="ru-RU" sz="1600" dirty="0"/>
              <a:t>, а не локально собирали по 100 модулей проекта.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54054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Рассмотрим работу плагинов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 smtClean="0"/>
              <a:t>Палагины  - это очень простая концепция. </a:t>
            </a:r>
            <a:endParaRPr lang="en-US" sz="1600" dirty="0" smtClean="0"/>
          </a:p>
          <a:p>
            <a:r>
              <a:rPr lang="ru-RU" sz="1600" dirty="0" smtClean="0"/>
              <a:t>Плагин – это способ вынесения логики из </a:t>
            </a:r>
            <a:r>
              <a:rPr lang="en-US" sz="1600" dirty="0" smtClean="0">
                <a:solidFill>
                  <a:srgbClr val="7030A0"/>
                </a:solidFill>
              </a:rPr>
              <a:t>build.gradle.kts</a:t>
            </a:r>
            <a:r>
              <a:rPr lang="en-US" sz="1600" dirty="0" smtClean="0"/>
              <a:t> (</a:t>
            </a:r>
            <a:r>
              <a:rPr lang="ru-RU" sz="1600" dirty="0" smtClean="0"/>
              <a:t>билдскрипт</a:t>
            </a:r>
            <a:r>
              <a:rPr lang="en-US" sz="1600" dirty="0" smtClean="0"/>
              <a:t>)</a:t>
            </a:r>
            <a:r>
              <a:rPr lang="ru-RU" sz="1600" dirty="0" smtClean="0"/>
              <a:t> в отдельный класс.</a:t>
            </a:r>
          </a:p>
          <a:p>
            <a:r>
              <a:rPr lang="ru-RU" sz="1600" dirty="0" smtClean="0"/>
              <a:t>Т.е., </a:t>
            </a:r>
            <a:r>
              <a:rPr lang="ru-RU" sz="1600" dirty="0"/>
              <a:t>например,</a:t>
            </a:r>
            <a:r>
              <a:rPr lang="ru-RU" sz="1600" dirty="0" smtClean="0"/>
              <a:t> написанную таску</a:t>
            </a:r>
            <a:r>
              <a:rPr lang="en-US" sz="1600" dirty="0" smtClean="0"/>
              <a:t> </a:t>
            </a:r>
            <a:r>
              <a:rPr lang="uk-UA" sz="1600" dirty="0" smtClean="0"/>
              <a:t>в файле </a:t>
            </a:r>
            <a:r>
              <a:rPr lang="en-US" sz="1600" dirty="0" smtClean="0">
                <a:solidFill>
                  <a:srgbClr val="7030A0"/>
                </a:solidFill>
              </a:rPr>
              <a:t>build.gradle.kts</a:t>
            </a:r>
            <a:r>
              <a:rPr lang="ru-RU" sz="1600" dirty="0" smtClean="0"/>
              <a:t> – </a:t>
            </a:r>
          </a:p>
          <a:p>
            <a:r>
              <a:rPr lang="ru-RU" sz="1600" i="1" dirty="0" smtClean="0"/>
              <a:t>«</a:t>
            </a:r>
            <a:r>
              <a:rPr lang="en-US" sz="1600" i="1" dirty="0" smtClean="0"/>
              <a:t>val </a:t>
            </a:r>
            <a:r>
              <a:rPr lang="en-US" sz="1600" i="1" dirty="0"/>
              <a:t>fileLinePrefixing2Task by tasks.registering(FileLinePrefixing2Task::class) </a:t>
            </a:r>
            <a:r>
              <a:rPr lang="en-US" sz="1600" i="1" dirty="0" smtClean="0"/>
              <a:t>{…}</a:t>
            </a:r>
            <a:r>
              <a:rPr lang="ru-RU" sz="1600" i="1" dirty="0" smtClean="0"/>
              <a:t>»</a:t>
            </a:r>
            <a:r>
              <a:rPr lang="ru-RU" sz="1600" dirty="0" smtClean="0"/>
              <a:t>, мы прячем в класс плагина «</a:t>
            </a:r>
            <a:r>
              <a:rPr lang="en-US" sz="1600" i="1" dirty="0" smtClean="0"/>
              <a:t>class </a:t>
            </a:r>
            <a:r>
              <a:rPr lang="en-US" sz="1600" i="1" dirty="0"/>
              <a:t>FileLinePrefixingPlugin : Plugin&lt;Project&gt; </a:t>
            </a:r>
            <a:r>
              <a:rPr lang="en-US" sz="1600" i="1" dirty="0" smtClean="0"/>
              <a:t>{</a:t>
            </a:r>
            <a:r>
              <a:rPr lang="ru-RU" sz="1600" i="1" dirty="0" smtClean="0"/>
              <a:t>…</a:t>
            </a:r>
            <a:r>
              <a:rPr lang="en-US" sz="1600" i="1" dirty="0" smtClean="0"/>
              <a:t>}</a:t>
            </a:r>
            <a:r>
              <a:rPr lang="ru-RU" sz="1600" i="1" dirty="0" smtClean="0"/>
              <a:t>»</a:t>
            </a:r>
            <a:r>
              <a:rPr lang="ru-RU" sz="1600" dirty="0" smtClean="0"/>
              <a:t>. </a:t>
            </a:r>
            <a:endParaRPr lang="en-US" sz="1600" dirty="0" smtClean="0"/>
          </a:p>
          <a:p>
            <a:r>
              <a:rPr lang="ru-RU" sz="1600" dirty="0" smtClean="0"/>
              <a:t>Интерфейс плагина </a:t>
            </a:r>
            <a:r>
              <a:rPr lang="en-US" sz="1600" dirty="0" smtClean="0"/>
              <a:t>Gradle </a:t>
            </a:r>
            <a:r>
              <a:rPr lang="ru-RU" sz="1600" dirty="0" smtClean="0"/>
              <a:t>имеет такой вид:</a:t>
            </a:r>
          </a:p>
          <a:p>
            <a:r>
              <a:rPr lang="en-US" sz="1600" i="1" dirty="0">
                <a:solidFill>
                  <a:srgbClr val="00B050"/>
                </a:solidFill>
              </a:rPr>
              <a:t>/**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 &lt;p&gt;A &lt;code&gt;Plugin&lt;/code&gt; represents an extension to Gradle. A plugin applies some configuration to a target object.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 Usually, this target object is a {</a:t>
            </a:r>
            <a:r>
              <a:rPr lang="en-US" sz="1600" b="1" i="1" dirty="0">
                <a:solidFill>
                  <a:srgbClr val="00B050"/>
                </a:solidFill>
              </a:rPr>
              <a:t>@link </a:t>
            </a:r>
            <a:r>
              <a:rPr lang="en-US" sz="1600" i="1" dirty="0">
                <a:solidFill>
                  <a:srgbClr val="00B050"/>
                </a:solidFill>
              </a:rPr>
              <a:t>org.gradle.api.Project}, but plugins can be applied to any type of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 objects.&lt;/p&gt;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 </a:t>
            </a:r>
            <a:r>
              <a:rPr lang="en-US" sz="1600" b="1" i="1" dirty="0">
                <a:solidFill>
                  <a:srgbClr val="00B050"/>
                </a:solidFill>
              </a:rPr>
              <a:t>@param 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i="1" dirty="0">
                <a:solidFill>
                  <a:srgbClr val="00B050"/>
                </a:solidFill>
              </a:rPr>
              <a:t>T</a:t>
            </a:r>
            <a:r>
              <a:rPr lang="en-US" sz="1600" dirty="0">
                <a:solidFill>
                  <a:srgbClr val="00B050"/>
                </a:solidFill>
              </a:rPr>
              <a:t>&gt; </a:t>
            </a:r>
            <a:r>
              <a:rPr lang="en-US" sz="1600" i="1" dirty="0">
                <a:solidFill>
                  <a:srgbClr val="00B050"/>
                </a:solidFill>
              </a:rPr>
              <a:t>The type of object which this plugin can configure.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*/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dirty="0"/>
              <a:t>public interface Plugin&lt;T&gt;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>
                <a:solidFill>
                  <a:srgbClr val="00B050"/>
                </a:solidFill>
              </a:rPr>
              <a:t>/**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    * Apply this plugin to the given target object.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    *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    * </a:t>
            </a:r>
            <a:r>
              <a:rPr lang="en-US" sz="1600" b="1" i="1" dirty="0">
                <a:solidFill>
                  <a:srgbClr val="00B050"/>
                </a:solidFill>
              </a:rPr>
              <a:t>@param </a:t>
            </a:r>
            <a:r>
              <a:rPr lang="en-US" sz="1600" i="1" dirty="0">
                <a:solidFill>
                  <a:srgbClr val="00B050"/>
                </a:solidFill>
              </a:rPr>
              <a:t>target The target object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>
                <a:solidFill>
                  <a:srgbClr val="00B050"/>
                </a:solidFill>
              </a:rPr>
              <a:t>     */</a:t>
            </a:r>
            <a:br>
              <a:rPr lang="en-US" sz="1600" i="1" dirty="0">
                <a:solidFill>
                  <a:srgbClr val="00B050"/>
                </a:solidFill>
              </a:rPr>
            </a:br>
            <a:r>
              <a:rPr lang="en-US" sz="1600" i="1" dirty="0"/>
              <a:t>    </a:t>
            </a:r>
            <a:r>
              <a:rPr lang="en-US" sz="1600" dirty="0"/>
              <a:t>void apply(T target);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 smtClean="0"/>
          </a:p>
          <a:p>
            <a:r>
              <a:rPr lang="ru-RU" sz="1600" dirty="0" smtClean="0"/>
              <a:t>Чаще всего пишут плагины для объекта </a:t>
            </a:r>
            <a:r>
              <a:rPr lang="en-US" sz="1600" i="1" dirty="0" smtClean="0">
                <a:solidFill>
                  <a:srgbClr val="7030A0"/>
                </a:solidFill>
              </a:rPr>
              <a:t>Project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0671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865515"/>
          </a:xfrm>
        </p:spPr>
        <p:txBody>
          <a:bodyPr>
            <a:normAutofit fontScale="85000" lnSpcReduction="20000"/>
          </a:bodyPr>
          <a:lstStyle/>
          <a:p>
            <a:r>
              <a:rPr lang="ru-RU" sz="1900" dirty="0" smtClean="0"/>
              <a:t>Создадим </a:t>
            </a:r>
            <a:r>
              <a:rPr lang="en-US" sz="1900" dirty="0" smtClean="0"/>
              <a:t>wrapper </a:t>
            </a:r>
            <a:r>
              <a:rPr lang="ru-RU" sz="1900" dirty="0" smtClean="0"/>
              <a:t>для единообразия запуска </a:t>
            </a:r>
            <a:r>
              <a:rPr lang="en-US" sz="1900" dirty="0" smtClean="0"/>
              <a:t>gradle. </a:t>
            </a:r>
            <a:r>
              <a:rPr lang="ru-RU" sz="1900" dirty="0" smtClean="0"/>
              <a:t>Обычно при создании нового проекта</a:t>
            </a:r>
            <a:r>
              <a:rPr lang="ru-RU" sz="1900" dirty="0"/>
              <a:t> </a:t>
            </a:r>
            <a:r>
              <a:rPr lang="en-US" sz="1900" dirty="0" smtClean="0"/>
              <a:t>IDEA </a:t>
            </a:r>
            <a:r>
              <a:rPr lang="ru-RU" sz="1900" dirty="0" smtClean="0"/>
              <a:t>сама начинает выкачивать </a:t>
            </a:r>
            <a:r>
              <a:rPr lang="en-US" sz="1900" dirty="0" smtClean="0"/>
              <a:t>gradle </a:t>
            </a:r>
            <a:r>
              <a:rPr lang="ru-RU" sz="1900" dirty="0" smtClean="0"/>
              <a:t>и создавать папку </a:t>
            </a:r>
            <a:r>
              <a:rPr lang="en-US" sz="1900" dirty="0" smtClean="0"/>
              <a:t>wrapper </a:t>
            </a:r>
            <a:r>
              <a:rPr lang="ru-RU" sz="1900" dirty="0" smtClean="0"/>
              <a:t>с версией </a:t>
            </a:r>
            <a:r>
              <a:rPr lang="en-US" sz="1900" dirty="0" smtClean="0"/>
              <a:t>gradle. </a:t>
            </a:r>
            <a:r>
              <a:rPr lang="ru-RU" sz="1900" dirty="0" smtClean="0"/>
              <a:t>Но если этого не произошло то используем команду для создания этого каталога и закачки </a:t>
            </a:r>
            <a:r>
              <a:rPr lang="en-US" sz="1900" dirty="0" smtClean="0"/>
              <a:t>gradle</a:t>
            </a:r>
            <a:r>
              <a:rPr lang="ru-RU" sz="1900" dirty="0" smtClean="0"/>
              <a:t>: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gradle wrapper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ru-RU" sz="1900" dirty="0" smtClean="0"/>
              <a:t>Если мы работаем на одной версии </a:t>
            </a:r>
            <a:r>
              <a:rPr lang="en-US" sz="1900" dirty="0" smtClean="0"/>
              <a:t>gradle, </a:t>
            </a:r>
            <a:r>
              <a:rPr lang="ru-RU" sz="1900" dirty="0" smtClean="0"/>
              <a:t>то всё нормально будет с проектом,  т.к. если будем в разных местах использовать разный </a:t>
            </a:r>
            <a:r>
              <a:rPr lang="en-US" sz="1900" dirty="0" smtClean="0"/>
              <a:t>gradle, </a:t>
            </a:r>
            <a:r>
              <a:rPr lang="ru-RU" sz="1900" dirty="0" smtClean="0"/>
              <a:t>то часть фич может </a:t>
            </a:r>
            <a:r>
              <a:rPr lang="en-US" sz="1900" i="1" u="sng" dirty="0" smtClean="0"/>
              <a:t>deprecated</a:t>
            </a:r>
            <a:r>
              <a:rPr lang="en-US" sz="1900" dirty="0" smtClean="0"/>
              <a:t> </a:t>
            </a:r>
            <a:r>
              <a:rPr lang="ru-RU" sz="1900" dirty="0" smtClean="0"/>
              <a:t>и проект может не собраться.</a:t>
            </a:r>
          </a:p>
          <a:p>
            <a:pPr marL="0" indent="0">
              <a:buNone/>
            </a:pPr>
            <a:endParaRPr lang="ru-RU" sz="1900" dirty="0" smtClean="0"/>
          </a:p>
          <a:p>
            <a:r>
              <a:rPr lang="ru-RU" sz="1900" dirty="0"/>
              <a:t>Если</a:t>
            </a:r>
            <a:r>
              <a:rPr lang="ru-RU" sz="1900" dirty="0" smtClean="0"/>
              <a:t> в компании нужно использовать только какую-то свою версию </a:t>
            </a:r>
            <a:r>
              <a:rPr lang="en-US" sz="1900" dirty="0" smtClean="0"/>
              <a:t>gradle, </a:t>
            </a:r>
            <a:r>
              <a:rPr lang="ru-RU" sz="1900" dirty="0" smtClean="0"/>
              <a:t>то место откуда она должна скачиваться нужно указать тут: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distributionUrl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=https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\://services.gradle.org/distributions/gradle-5.2.1-bin.zip</a:t>
            </a:r>
            <a:endParaRPr lang="ru-RU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Перед поднятием версии </a:t>
            </a:r>
            <a:r>
              <a:rPr lang="en-US" sz="1900" dirty="0" smtClean="0"/>
              <a:t>gradle </a:t>
            </a:r>
            <a:r>
              <a:rPr lang="ru-RU" sz="1900" dirty="0" smtClean="0"/>
              <a:t>нужно остановить запущенный демон. </a:t>
            </a:r>
          </a:p>
          <a:p>
            <a:pPr marL="0" indent="0">
              <a:buNone/>
            </a:pPr>
            <a:r>
              <a:rPr lang="ru-RU" sz="1900" dirty="0" smtClean="0"/>
              <a:t>С помощью команды </a:t>
            </a:r>
            <a:r>
              <a:rPr lang="en-US" sz="1900" dirty="0" smtClean="0"/>
              <a:t>status </a:t>
            </a:r>
            <a:r>
              <a:rPr lang="ru-RU" sz="1900" dirty="0" smtClean="0"/>
              <a:t>узнать и </a:t>
            </a:r>
            <a:r>
              <a:rPr lang="en-US" sz="1900" dirty="0" smtClean="0"/>
              <a:t> </a:t>
            </a:r>
            <a:r>
              <a:rPr lang="ru-RU" sz="1900" dirty="0" smtClean="0"/>
              <a:t>с помощью команды </a:t>
            </a:r>
            <a:r>
              <a:rPr lang="en-US" sz="1900" dirty="0" smtClean="0"/>
              <a:t>stop </a:t>
            </a:r>
            <a:r>
              <a:rPr lang="ru-RU" sz="1900" dirty="0" smtClean="0"/>
              <a:t>остановить: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./gradlew --status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PID STATUS   INFO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  6380 IDLE     5.2.1</a:t>
            </a:r>
          </a:p>
          <a:p>
            <a:pPr marL="0" indent="0">
              <a:buNone/>
            </a:pPr>
            <a:r>
              <a:rPr lang="ru-RU" sz="1900" dirty="0" smtClean="0">
                <a:latin typeface="Consolas" pitchFamily="49" charset="0"/>
                <a:cs typeface="Consolas" pitchFamily="49" charset="0"/>
              </a:rPr>
              <a:t>---------------------------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./gradlew --stop 6380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Stopping Daemon(s)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1 Daemon stopped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5960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Рассмотрим работу плагинов</a:t>
            </a:r>
            <a:r>
              <a:rPr lang="en-US" sz="1800" dirty="0" smtClean="0"/>
              <a:t>. </a:t>
            </a:r>
            <a:r>
              <a:rPr lang="ru-RU" sz="1800" dirty="0"/>
              <a:t>Напишем </a:t>
            </a:r>
            <a:r>
              <a:rPr lang="ru-RU" sz="1800" dirty="0" smtClean="0"/>
              <a:t>простой плагин.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Autofit/>
          </a:bodyPr>
          <a:lstStyle/>
          <a:p>
            <a:r>
              <a:rPr lang="ru-RU" sz="1100" dirty="0"/>
              <a:t>Напишем плагин, который добавит таску из </a:t>
            </a:r>
            <a:r>
              <a:rPr lang="en-US" sz="1100" dirty="0"/>
              <a:t>build.gradle.kts </a:t>
            </a:r>
            <a:r>
              <a:rPr lang="en-US" sz="1100" dirty="0" smtClean="0"/>
              <a:t> `fileLinePrefixing3Task` </a:t>
            </a:r>
            <a:r>
              <a:rPr lang="ru-RU" sz="1100" dirty="0"/>
              <a:t>к нам </a:t>
            </a:r>
            <a:r>
              <a:rPr lang="ru-RU" sz="1100" dirty="0" smtClean="0"/>
              <a:t>в</a:t>
            </a:r>
            <a:r>
              <a:rPr lang="en-US" sz="1100" dirty="0"/>
              <a:t> </a:t>
            </a:r>
            <a:r>
              <a:rPr lang="ru-RU" sz="1100" dirty="0" smtClean="0"/>
              <a:t>проект </a:t>
            </a:r>
            <a:r>
              <a:rPr lang="ru-RU" sz="1100" dirty="0"/>
              <a:t>автоматически</a:t>
            </a:r>
            <a:r>
              <a:rPr lang="ru-RU" sz="1100" dirty="0" smtClean="0"/>
              <a:t>. </a:t>
            </a:r>
            <a:r>
              <a:rPr lang="en-US" sz="1100" dirty="0"/>
              <a:t>`fileLinePrefixing3Task</a:t>
            </a:r>
            <a:r>
              <a:rPr lang="en-US" sz="1100" dirty="0" smtClean="0"/>
              <a:t>`</a:t>
            </a:r>
            <a:r>
              <a:rPr lang="ru-RU" sz="1100" dirty="0" smtClean="0"/>
              <a:t> это та же таска что и </a:t>
            </a:r>
            <a:r>
              <a:rPr lang="en-US" sz="1100" dirty="0"/>
              <a:t>`</a:t>
            </a:r>
            <a:r>
              <a:rPr lang="en-US" sz="1100" dirty="0" err="1" smtClean="0"/>
              <a:t>fileLinePrefixing</a:t>
            </a:r>
            <a:r>
              <a:rPr lang="ru-RU" sz="1100" dirty="0" smtClean="0"/>
              <a:t>2</a:t>
            </a:r>
            <a:r>
              <a:rPr lang="en-US" sz="1100" dirty="0" smtClean="0"/>
              <a:t>Task`</a:t>
            </a:r>
            <a:r>
              <a:rPr lang="ru-RU" sz="1100" dirty="0" smtClean="0"/>
              <a:t>, только продублированная для примера убранная в плагин.</a:t>
            </a:r>
            <a:endParaRPr lang="en-US" sz="1100" dirty="0" smtClean="0"/>
          </a:p>
          <a:p>
            <a:r>
              <a:rPr lang="ru-RU" sz="1100" dirty="0" smtClean="0"/>
              <a:t>Это будет класс:</a:t>
            </a:r>
          </a:p>
          <a:p>
            <a:pPr marL="0" indent="0">
              <a:buNone/>
            </a:pPr>
            <a:r>
              <a:rPr lang="en-US" sz="1100" i="1" dirty="0"/>
              <a:t>class FileLinePrefixingPlugin : Plugin&lt;Project&gt; </a:t>
            </a:r>
            <a:r>
              <a:rPr lang="en-US" sz="1100" i="1" dirty="0" smtClean="0"/>
              <a:t>{</a:t>
            </a:r>
          </a:p>
          <a:p>
            <a:pPr marL="0" indent="0">
              <a:buNone/>
            </a:pPr>
            <a:r>
              <a:rPr lang="en-US" sz="1100" i="1" dirty="0" smtClean="0"/>
              <a:t>    override </a:t>
            </a:r>
            <a:r>
              <a:rPr lang="en-US" sz="1100" i="1" dirty="0"/>
              <a:t>fun apply(target: Project) </a:t>
            </a:r>
            <a:r>
              <a:rPr lang="en-US" sz="1100" i="1" dirty="0" smtClean="0"/>
              <a:t>{</a:t>
            </a:r>
            <a:r>
              <a:rPr lang="ru-RU" sz="1100" i="1" dirty="0" smtClean="0"/>
              <a:t> </a:t>
            </a:r>
            <a:r>
              <a:rPr lang="en-US" sz="1100" i="1" dirty="0" smtClean="0"/>
              <a:t>        </a:t>
            </a:r>
            <a:endParaRPr lang="ru-RU" sz="1100" i="1" dirty="0" smtClean="0"/>
          </a:p>
          <a:p>
            <a:pPr marL="0" indent="0">
              <a:buNone/>
            </a:pPr>
            <a:r>
              <a:rPr lang="ru-RU" sz="1100" i="1" dirty="0"/>
              <a:t> </a:t>
            </a:r>
            <a:r>
              <a:rPr lang="ru-RU" sz="1100" i="1" dirty="0" smtClean="0"/>
              <a:t>       </a:t>
            </a:r>
            <a:r>
              <a:rPr lang="en-US" sz="1100" i="1" dirty="0" smtClean="0"/>
              <a:t>//</a:t>
            </a:r>
            <a:r>
              <a:rPr lang="ru-RU" sz="1100" i="1" dirty="0" smtClean="0"/>
              <a:t>здесь </a:t>
            </a:r>
            <a:r>
              <a:rPr lang="ru-RU" sz="1100" i="1" dirty="0"/>
              <a:t>идет имплементация метода</a:t>
            </a:r>
            <a:br>
              <a:rPr lang="ru-RU" sz="1100" i="1" dirty="0"/>
            </a:br>
            <a:r>
              <a:rPr lang="en-US" sz="1100" i="1" dirty="0" smtClean="0"/>
              <a:t>    </a:t>
            </a:r>
            <a:r>
              <a:rPr lang="ru-RU" sz="1100" i="1" dirty="0" smtClean="0"/>
              <a:t>}</a:t>
            </a:r>
          </a:p>
          <a:p>
            <a:pPr marL="0" indent="0">
              <a:buNone/>
            </a:pPr>
            <a:r>
              <a:rPr lang="en-US" sz="1100" i="1" dirty="0"/>
              <a:t>}</a:t>
            </a:r>
            <a:endParaRPr lang="en-US" sz="1100" i="1" dirty="0" smtClean="0"/>
          </a:p>
          <a:p>
            <a:r>
              <a:rPr lang="ru-RU" sz="1100" dirty="0" smtClean="0"/>
              <a:t>Реализация выглядит так:</a:t>
            </a:r>
          </a:p>
          <a:p>
            <a:r>
              <a:rPr lang="en-US" sz="1100" dirty="0"/>
              <a:t>class FileLinePrefixingPlugin : Plugin&lt;Project&gt; {</a:t>
            </a:r>
            <a:br>
              <a:rPr lang="en-US" sz="1100" dirty="0"/>
            </a:br>
            <a:r>
              <a:rPr lang="en-US" sz="1100" dirty="0">
                <a:solidFill>
                  <a:srgbClr val="00B050"/>
                </a:solidFill>
              </a:rPr>
              <a:t>    /*</a:t>
            </a:r>
            <a:r>
              <a:rPr lang="ru-RU" sz="1100" dirty="0">
                <a:solidFill>
                  <a:srgbClr val="00B050"/>
                </a:solidFill>
              </a:rPr>
              <a:t>Немного изменим и добавим ресивер с помощью </a:t>
            </a:r>
            <a:r>
              <a:rPr lang="en-US" sz="1100" dirty="0">
                <a:solidFill>
                  <a:srgbClr val="00B050"/>
                </a:solidFill>
              </a:rPr>
              <a:t>with, </a:t>
            </a:r>
            <a:r>
              <a:rPr lang="ru-RU" sz="1100" dirty="0">
                <a:solidFill>
                  <a:srgbClr val="00B050"/>
                </a:solidFill>
              </a:rPr>
              <a:t>который </a:t>
            </a:r>
            <a:r>
              <a:rPr lang="ru-RU" sz="1100" dirty="0" smtClean="0">
                <a:solidFill>
                  <a:srgbClr val="00B050"/>
                </a:solidFill>
              </a:rPr>
              <a:t>будет </a:t>
            </a:r>
            <a:r>
              <a:rPr lang="ru-RU" sz="1100" dirty="0">
                <a:solidFill>
                  <a:srgbClr val="00B050"/>
                </a:solidFill>
              </a:rPr>
              <a:t>указывать на </a:t>
            </a:r>
            <a:r>
              <a:rPr lang="en-US" sz="1100" dirty="0" smtClean="0">
                <a:solidFill>
                  <a:srgbClr val="00B050"/>
                </a:solidFill>
              </a:rPr>
              <a:t>Project</a:t>
            </a:r>
            <a:r>
              <a:rPr lang="ru-RU" sz="1100" dirty="0" smtClean="0">
                <a:solidFill>
                  <a:srgbClr val="00B050"/>
                </a:solidFill>
              </a:rPr>
              <a:t> .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ru-RU" sz="1100" dirty="0">
                <a:solidFill>
                  <a:srgbClr val="00B050"/>
                </a:solidFill>
              </a:rPr>
              <a:t>И в последней строке лямбды </a:t>
            </a:r>
            <a:r>
              <a:rPr lang="ru-RU" sz="1100" dirty="0" smtClean="0">
                <a:solidFill>
                  <a:srgbClr val="00B050"/>
                </a:solidFill>
              </a:rPr>
              <a:t> указываем </a:t>
            </a:r>
            <a:r>
              <a:rPr lang="ru-RU" sz="1100" dirty="0">
                <a:solidFill>
                  <a:srgbClr val="00B050"/>
                </a:solidFill>
              </a:rPr>
              <a:t>возвращаемое значение как </a:t>
            </a:r>
            <a:r>
              <a:rPr lang="en-US" sz="1100" dirty="0">
                <a:solidFill>
                  <a:srgbClr val="00B050"/>
                </a:solidFill>
              </a:rPr>
              <a:t>Unit, </a:t>
            </a:r>
            <a:r>
              <a:rPr lang="ru-RU" sz="1100" dirty="0">
                <a:solidFill>
                  <a:srgbClr val="00B050"/>
                </a:solidFill>
              </a:rPr>
              <a:t>т.к. </a:t>
            </a:r>
            <a:r>
              <a:rPr lang="ru-RU" sz="1100" dirty="0" smtClean="0">
                <a:solidFill>
                  <a:srgbClr val="00B050"/>
                </a:solidFill>
              </a:rPr>
              <a:t>метод  </a:t>
            </a:r>
            <a:r>
              <a:rPr lang="en-US" sz="1100" dirty="0" smtClean="0">
                <a:solidFill>
                  <a:srgbClr val="00B050"/>
                </a:solidFill>
              </a:rPr>
              <a:t>Plugin </a:t>
            </a:r>
            <a:r>
              <a:rPr lang="en-US" sz="1100" dirty="0">
                <a:solidFill>
                  <a:srgbClr val="00B050"/>
                </a:solidFill>
              </a:rPr>
              <a:t>apply </a:t>
            </a:r>
            <a:r>
              <a:rPr lang="ru-RU" sz="1100" dirty="0" smtClean="0">
                <a:solidFill>
                  <a:srgbClr val="00B050"/>
                </a:solidFill>
              </a:rPr>
              <a:t>возвращает </a:t>
            </a:r>
            <a:r>
              <a:rPr lang="en-US" sz="1100" dirty="0">
                <a:solidFill>
                  <a:srgbClr val="00B050"/>
                </a:solidFill>
              </a:rPr>
              <a:t>void.*/</a:t>
            </a:r>
            <a:br>
              <a:rPr lang="en-US" sz="1100" dirty="0">
                <a:solidFill>
                  <a:srgbClr val="00B050"/>
                </a:solidFill>
              </a:rPr>
            </a:br>
            <a:r>
              <a:rPr lang="en-US" sz="1100" dirty="0"/>
              <a:t>    override fun apply(project: Project) = </a:t>
            </a:r>
            <a:r>
              <a:rPr lang="en-US" sz="1100" i="1" dirty="0"/>
              <a:t>with</a:t>
            </a:r>
            <a:r>
              <a:rPr lang="en-US" sz="1100" dirty="0"/>
              <a:t>(project) </a:t>
            </a:r>
            <a:r>
              <a:rPr lang="en-US" sz="1100" b="1" dirty="0"/>
              <a:t>{</a:t>
            </a:r>
            <a:br>
              <a:rPr lang="en-US" sz="1100" b="1" dirty="0"/>
            </a:br>
            <a:r>
              <a:rPr lang="en-US" sz="1100" b="1" dirty="0"/>
              <a:t>        </a:t>
            </a:r>
            <a:r>
              <a:rPr lang="en-US" sz="1100" dirty="0">
                <a:solidFill>
                  <a:srgbClr val="00B050"/>
                </a:solidFill>
              </a:rPr>
              <a:t>//</a:t>
            </a:r>
            <a:r>
              <a:rPr lang="ru-RU" sz="1100" dirty="0">
                <a:solidFill>
                  <a:srgbClr val="00B050"/>
                </a:solidFill>
              </a:rPr>
              <a:t>эта часть кода </a:t>
            </a:r>
            <a:r>
              <a:rPr lang="ru-RU" sz="1100" dirty="0" smtClean="0">
                <a:solidFill>
                  <a:srgbClr val="00B050"/>
                </a:solidFill>
              </a:rPr>
              <a:t>практически </a:t>
            </a:r>
            <a:r>
              <a:rPr lang="ru-RU" sz="1100" dirty="0">
                <a:solidFill>
                  <a:srgbClr val="00B050"/>
                </a:solidFill>
              </a:rPr>
              <a:t>скопирована из </a:t>
            </a:r>
            <a:r>
              <a:rPr lang="en-US" sz="1100" dirty="0">
                <a:solidFill>
                  <a:srgbClr val="00B050"/>
                </a:solidFill>
              </a:rPr>
              <a:t>build.gradle.kts </a:t>
            </a:r>
            <a:r>
              <a:rPr lang="ru-RU" sz="1100" dirty="0">
                <a:solidFill>
                  <a:srgbClr val="00B050"/>
                </a:solidFill>
              </a:rPr>
              <a:t>и вставлена сюда </a:t>
            </a:r>
            <a:r>
              <a:rPr lang="ru-RU" sz="1100" dirty="0" smtClean="0">
                <a:solidFill>
                  <a:srgbClr val="00B050"/>
                </a:solidFill>
              </a:rPr>
              <a:t>с  небольшими </a:t>
            </a:r>
            <a:r>
              <a:rPr lang="ru-RU" sz="1100" dirty="0">
                <a:solidFill>
                  <a:srgbClr val="00B050"/>
                </a:solidFill>
              </a:rPr>
              <a:t>изменениями. Сравни с таской в </a:t>
            </a:r>
            <a:r>
              <a:rPr lang="en-US" sz="1100" dirty="0">
                <a:solidFill>
                  <a:srgbClr val="00B050"/>
                </a:solidFill>
              </a:rPr>
              <a:t>build.gradle.kts - </a:t>
            </a:r>
            <a:r>
              <a:rPr lang="en-US" sz="1100" dirty="0" smtClean="0">
                <a:solidFill>
                  <a:srgbClr val="00B050"/>
                </a:solidFill>
              </a:rPr>
              <a:t>fileLinePrefixing2Task</a:t>
            </a:r>
            <a:r>
              <a:rPr lang="ru-RU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smtClean="0">
                <a:solidFill>
                  <a:srgbClr val="00B050"/>
                </a:solidFill>
              </a:rPr>
              <a:t/>
            </a:r>
            <a:br>
              <a:rPr lang="en-US" sz="1100" dirty="0" smtClean="0">
                <a:solidFill>
                  <a:srgbClr val="00B050"/>
                </a:solidFill>
              </a:rPr>
            </a:br>
            <a:r>
              <a:rPr lang="en-US" sz="1100" dirty="0" smtClean="0">
                <a:solidFill>
                  <a:srgbClr val="00B050"/>
                </a:solidFill>
              </a:rPr>
              <a:t>        //</a:t>
            </a:r>
            <a:r>
              <a:rPr lang="ru-RU" sz="1100" dirty="0">
                <a:solidFill>
                  <a:srgbClr val="00B050"/>
                </a:solidFill>
              </a:rPr>
              <a:t>Регистрируем </a:t>
            </a:r>
            <a:r>
              <a:rPr lang="ru-RU" sz="1100" dirty="0" smtClean="0">
                <a:solidFill>
                  <a:srgbClr val="00B050"/>
                </a:solidFill>
              </a:rPr>
              <a:t>таску, задаем её имя, </a:t>
            </a:r>
            <a:r>
              <a:rPr lang="ru-RU" sz="1100" dirty="0">
                <a:solidFill>
                  <a:srgbClr val="00B050"/>
                </a:solidFill>
              </a:rPr>
              <a:t>но правда через функцию - </a:t>
            </a:r>
            <a:r>
              <a:rPr lang="en-US" sz="1100" dirty="0">
                <a:solidFill>
                  <a:srgbClr val="00B050"/>
                </a:solidFill>
              </a:rPr>
              <a:t>tasks.register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i="1" dirty="0"/>
              <a:t>tasks</a:t>
            </a:r>
            <a:r>
              <a:rPr lang="en-US" sz="1100" dirty="0"/>
              <a:t>.register("fileLinePrefixing3Task", FileLinePrefixing3Task::class.</a:t>
            </a:r>
            <a:r>
              <a:rPr lang="en-US" sz="1100" i="1" dirty="0"/>
              <a:t>java</a:t>
            </a:r>
            <a:r>
              <a:rPr lang="en-US" sz="1100" dirty="0"/>
              <a:t>) </a:t>
            </a:r>
            <a:r>
              <a:rPr lang="en-US" sz="1100" b="1" dirty="0"/>
              <a:t>{</a:t>
            </a:r>
            <a:br>
              <a:rPr lang="en-US" sz="1100" b="1" dirty="0"/>
            </a:br>
            <a:r>
              <a:rPr lang="en-US" sz="1100" b="1" dirty="0"/>
              <a:t>            </a:t>
            </a:r>
            <a:r>
              <a:rPr lang="en-US" sz="1100" i="1" dirty="0"/>
              <a:t>println</a:t>
            </a:r>
            <a:r>
              <a:rPr lang="en-US" sz="1100" dirty="0"/>
              <a:t>("Configuration time $this")</a:t>
            </a:r>
            <a:br>
              <a:rPr lang="en-US" sz="1100" dirty="0"/>
            </a:br>
            <a:r>
              <a:rPr lang="en-US" sz="1100" dirty="0">
                <a:solidFill>
                  <a:srgbClr val="00B050"/>
                </a:solidFill>
              </a:rPr>
              <a:t>            //</a:t>
            </a:r>
            <a:r>
              <a:rPr lang="ru-RU" sz="1100" dirty="0">
                <a:solidFill>
                  <a:srgbClr val="00B050"/>
                </a:solidFill>
              </a:rPr>
              <a:t>Теперь, как и в таске в </a:t>
            </a:r>
            <a:r>
              <a:rPr lang="en-US" sz="1100" dirty="0">
                <a:solidFill>
                  <a:srgbClr val="00B050"/>
                </a:solidFill>
              </a:rPr>
              <a:t>build.gradle.kts </a:t>
            </a:r>
            <a:r>
              <a:rPr lang="ru-RU" sz="1100" dirty="0">
                <a:solidFill>
                  <a:srgbClr val="00B050"/>
                </a:solidFill>
              </a:rPr>
              <a:t>описываем </a:t>
            </a:r>
            <a:r>
              <a:rPr lang="en-US" sz="1100" dirty="0">
                <a:solidFill>
                  <a:srgbClr val="00B050"/>
                </a:solidFill>
              </a:rPr>
              <a:t>input </a:t>
            </a:r>
            <a:r>
              <a:rPr lang="ru-RU" sz="1100" dirty="0" smtClean="0">
                <a:solidFill>
                  <a:srgbClr val="00B050"/>
                </a:solidFill>
              </a:rPr>
              <a:t>и  через </a:t>
            </a:r>
            <a:r>
              <a:rPr lang="ru-RU" sz="1100" dirty="0">
                <a:solidFill>
                  <a:srgbClr val="00B050"/>
                </a:solidFill>
              </a:rPr>
              <a:t>метод </a:t>
            </a:r>
            <a:r>
              <a:rPr lang="en-US" sz="1100" dirty="0">
                <a:solidFill>
                  <a:srgbClr val="00B050"/>
                </a:solidFill>
              </a:rPr>
              <a:t>set </a:t>
            </a:r>
            <a:r>
              <a:rPr lang="ru-RU" sz="1100" dirty="0">
                <a:solidFill>
                  <a:srgbClr val="00B050"/>
                </a:solidFill>
              </a:rPr>
              <a:t>говорим откуда взять файл/файлы для вычитки, т.е. указываем директорию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/>
              <a:t>            </a:t>
            </a:r>
            <a:r>
              <a:rPr lang="en-US" sz="1100" dirty="0" err="1"/>
              <a:t>inputDir.set</a:t>
            </a:r>
            <a:r>
              <a:rPr lang="en-US" sz="1100" dirty="0"/>
              <a:t>(file("filess"))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>
                <a:solidFill>
                  <a:srgbClr val="00B050"/>
                </a:solidFill>
              </a:rPr>
              <a:t>//</a:t>
            </a:r>
            <a:r>
              <a:rPr lang="ru-RU" sz="1100" dirty="0">
                <a:solidFill>
                  <a:srgbClr val="00B050"/>
                </a:solidFill>
              </a:rPr>
              <a:t>Теперь, как и в таске в </a:t>
            </a:r>
            <a:r>
              <a:rPr lang="en-US" sz="1100" dirty="0">
                <a:solidFill>
                  <a:srgbClr val="00B050"/>
                </a:solidFill>
              </a:rPr>
              <a:t>build.gradle.kts </a:t>
            </a:r>
            <a:r>
              <a:rPr lang="ru-RU" sz="1100" dirty="0">
                <a:solidFill>
                  <a:srgbClr val="00B050"/>
                </a:solidFill>
              </a:rPr>
              <a:t>описываем </a:t>
            </a:r>
            <a:r>
              <a:rPr lang="en-US" sz="1100" dirty="0">
                <a:solidFill>
                  <a:srgbClr val="00B050"/>
                </a:solidFill>
              </a:rPr>
              <a:t>output </a:t>
            </a:r>
            <a:r>
              <a:rPr lang="ru-RU" sz="1100" dirty="0" smtClean="0">
                <a:solidFill>
                  <a:srgbClr val="00B050"/>
                </a:solidFill>
              </a:rPr>
              <a:t>и  через </a:t>
            </a:r>
            <a:r>
              <a:rPr lang="ru-RU" sz="1100" dirty="0">
                <a:solidFill>
                  <a:srgbClr val="00B050"/>
                </a:solidFill>
              </a:rPr>
              <a:t>метод </a:t>
            </a:r>
            <a:r>
              <a:rPr lang="en-US" sz="1100" dirty="0">
                <a:solidFill>
                  <a:srgbClr val="00B050"/>
                </a:solidFill>
              </a:rPr>
              <a:t>set </a:t>
            </a:r>
            <a:r>
              <a:rPr lang="ru-RU" sz="1100" dirty="0">
                <a:solidFill>
                  <a:srgbClr val="00B050"/>
                </a:solidFill>
              </a:rPr>
              <a:t>говорим куда положить файл/файлы после преобразования, в какую директорию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/>
              <a:t>            </a:t>
            </a:r>
            <a:r>
              <a:rPr lang="en-US" sz="1100" dirty="0" err="1"/>
              <a:t>outputDir.set</a:t>
            </a:r>
            <a:r>
              <a:rPr lang="en-US" sz="1100" dirty="0"/>
              <a:t>(file("$</a:t>
            </a:r>
            <a:r>
              <a:rPr lang="en-US" sz="1100" i="1" dirty="0" err="1"/>
              <a:t>buildDir</a:t>
            </a:r>
            <a:r>
              <a:rPr lang="en-US" sz="1100" dirty="0"/>
              <a:t>/</a:t>
            </a:r>
            <a:r>
              <a:rPr lang="en-US" sz="1100" dirty="0" err="1"/>
              <a:t>filess</a:t>
            </a:r>
            <a:r>
              <a:rPr lang="en-US" sz="1100" dirty="0"/>
              <a:t>"))</a:t>
            </a:r>
            <a:br>
              <a:rPr lang="en-US" sz="1100" dirty="0"/>
            </a:br>
            <a:r>
              <a:rPr lang="en-US" sz="1100" dirty="0"/>
              <a:t>        }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        </a:t>
            </a:r>
            <a:r>
              <a:rPr lang="en-US" sz="1100" dirty="0"/>
              <a:t>Unit</a:t>
            </a:r>
            <a:br>
              <a:rPr lang="en-US" sz="1100" dirty="0"/>
            </a:br>
            <a:r>
              <a:rPr lang="en-US" sz="1100" dirty="0"/>
              <a:t>    }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ru-RU" sz="1100" dirty="0" smtClean="0"/>
              <a:t>}</a:t>
            </a:r>
            <a:endParaRPr lang="en-US" sz="1100" dirty="0" smtClean="0"/>
          </a:p>
          <a:p>
            <a:r>
              <a:rPr lang="ru-RU" sz="1100" dirty="0" smtClean="0"/>
              <a:t>Чтобы </a:t>
            </a:r>
            <a:r>
              <a:rPr lang="ru-RU" sz="1100" dirty="0"/>
              <a:t>добавить этот плагин в </a:t>
            </a:r>
            <a:r>
              <a:rPr lang="en-US" sz="1100" dirty="0">
                <a:solidFill>
                  <a:srgbClr val="7030A0"/>
                </a:solidFill>
              </a:rPr>
              <a:t>build.gradle.kts</a:t>
            </a:r>
            <a:r>
              <a:rPr lang="en-US" sz="1100" dirty="0"/>
              <a:t> </a:t>
            </a:r>
            <a:r>
              <a:rPr lang="ru-RU" sz="1100" dirty="0"/>
              <a:t>мы просто добавим функцию</a:t>
            </a:r>
            <a:br>
              <a:rPr lang="ru-RU" sz="1100" dirty="0"/>
            </a:br>
            <a:r>
              <a:rPr lang="en-US" sz="1100" i="1" dirty="0" smtClean="0"/>
              <a:t>apply&lt;FileLinePrefixingPlugin&gt;()</a:t>
            </a:r>
            <a:r>
              <a:rPr lang="ru-RU" sz="1100" i="1" dirty="0" smtClean="0"/>
              <a:t> </a:t>
            </a:r>
            <a:r>
              <a:rPr lang="ru-RU" sz="1100" dirty="0" smtClean="0"/>
              <a:t>ниже блока</a:t>
            </a:r>
            <a:r>
              <a:rPr lang="ru-RU" sz="1100" i="1" dirty="0" smtClean="0"/>
              <a:t> </a:t>
            </a:r>
            <a:r>
              <a:rPr lang="en-US" sz="1100" i="1" dirty="0" smtClean="0"/>
              <a:t>plugins{…} (</a:t>
            </a:r>
            <a:r>
              <a:rPr lang="ru-RU" sz="1100" b="1" i="1" dirty="0" smtClean="0"/>
              <a:t>так принято</a:t>
            </a:r>
            <a:r>
              <a:rPr lang="en-US" sz="1100" i="1" dirty="0" smtClean="0"/>
              <a:t>) </a:t>
            </a:r>
            <a:r>
              <a:rPr lang="ru-RU" sz="1100" dirty="0" smtClean="0"/>
              <a:t>и импорт - </a:t>
            </a:r>
            <a:r>
              <a:rPr lang="en-US" sz="1100" i="1" dirty="0" smtClean="0"/>
              <a:t>import </a:t>
            </a:r>
            <a:r>
              <a:rPr lang="en-US" sz="1100" i="1" dirty="0" err="1" smtClean="0"/>
              <a:t>workshop.FileLinePrefixingPlugin</a:t>
            </a:r>
            <a:endParaRPr lang="en-US" sz="1100" i="1" dirty="0"/>
          </a:p>
          <a:p>
            <a:r>
              <a:rPr lang="ru-RU" sz="1100" dirty="0" smtClean="0"/>
              <a:t>Для </a:t>
            </a:r>
            <a:r>
              <a:rPr lang="ru-RU" sz="1100" dirty="0"/>
              <a:t>запуска таски из плагина делаем как обычно:</a:t>
            </a:r>
            <a:br>
              <a:rPr lang="ru-RU" sz="1100" dirty="0"/>
            </a:br>
            <a:r>
              <a:rPr lang="en-US" sz="1100" dirty="0" smtClean="0"/>
              <a:t>`</a:t>
            </a:r>
            <a:r>
              <a:rPr lang="ru-RU" sz="1100" dirty="0" smtClean="0"/>
              <a:t>* </a:t>
            </a:r>
            <a:r>
              <a:rPr lang="ru-RU" sz="1100" dirty="0"/>
              <a:t>.\</a:t>
            </a:r>
            <a:r>
              <a:rPr lang="en-US" sz="1100" dirty="0"/>
              <a:t>gradlew fileLinePrefixing3Task </a:t>
            </a:r>
            <a:r>
              <a:rPr lang="en-US" sz="1100" dirty="0" smtClean="0"/>
              <a:t>–info` </a:t>
            </a: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33275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Рассмотрим работу </a:t>
            </a:r>
            <a:r>
              <a:rPr lang="en-US" sz="1800" dirty="0" smtClean="0"/>
              <a:t>Dependencies Configurations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Autofit/>
          </a:bodyPr>
          <a:lstStyle/>
          <a:p>
            <a:r>
              <a:rPr lang="en-US" sz="1400" dirty="0"/>
              <a:t>Dependencies </a:t>
            </a:r>
            <a:r>
              <a:rPr lang="en-US" sz="1400" dirty="0" smtClean="0"/>
              <a:t>Configurations – </a:t>
            </a:r>
            <a:r>
              <a:rPr lang="ru-RU" sz="1400" dirty="0" smtClean="0"/>
              <a:t>это не непосредственно зависимости, а некоторая коллекция артефактов, которая для чего то используется. Обычно для переиспользования компонентов откуда-то еще.  Т.е. это некий обменник артефактами для многомодульных билдов.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1767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3" y="13062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Рассмотрим работу </a:t>
            </a:r>
            <a:r>
              <a:rPr lang="en-US" sz="1800" dirty="0" smtClean="0"/>
              <a:t>Configuration</a:t>
            </a:r>
            <a:r>
              <a:rPr lang="ru-RU" sz="1800" dirty="0" smtClean="0"/>
              <a:t> </a:t>
            </a:r>
            <a:r>
              <a:rPr lang="en-US" sz="1800" dirty="0" smtClean="0"/>
              <a:t>Cache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>
            <a:noAutofit/>
          </a:bodyPr>
          <a:lstStyle/>
          <a:p>
            <a:r>
              <a:rPr lang="ru-RU" sz="1400" dirty="0" smtClean="0"/>
              <a:t>Напомню что при сборке с помощью </a:t>
            </a:r>
            <a:r>
              <a:rPr lang="en-US" sz="1400" dirty="0" smtClean="0"/>
              <a:t>Gradle </a:t>
            </a:r>
            <a:r>
              <a:rPr lang="ru-RU" sz="1400" dirty="0" smtClean="0"/>
              <a:t>у нас есть три фазы:</a:t>
            </a:r>
          </a:p>
          <a:p>
            <a:pPr>
              <a:buFontTx/>
              <a:buChar char="-"/>
            </a:pPr>
            <a:r>
              <a:rPr lang="ru-RU" sz="1400" dirty="0" smtClean="0"/>
              <a:t>ИНИЦИАЛИЗАЦИИ</a:t>
            </a:r>
          </a:p>
          <a:p>
            <a:pPr>
              <a:buFontTx/>
              <a:buChar char="-"/>
            </a:pPr>
            <a:r>
              <a:rPr lang="ru-RU" sz="1400" dirty="0" smtClean="0"/>
              <a:t>КОНФИГУРАЦИЯ</a:t>
            </a:r>
          </a:p>
          <a:p>
            <a:pPr>
              <a:buFontTx/>
              <a:buChar char="-"/>
            </a:pPr>
            <a:r>
              <a:rPr lang="ru-RU" sz="1400" dirty="0" smtClean="0"/>
              <a:t>ВЫПОЛНЕНИЕ </a:t>
            </a:r>
          </a:p>
          <a:p>
            <a:r>
              <a:rPr lang="en-US" sz="1400" dirty="0" smtClean="0"/>
              <a:t>Build</a:t>
            </a:r>
            <a:r>
              <a:rPr lang="ru-RU" sz="1400" dirty="0" smtClean="0"/>
              <a:t> </a:t>
            </a:r>
            <a:r>
              <a:rPr lang="en-US" sz="1400" dirty="0"/>
              <a:t>Cache </a:t>
            </a:r>
            <a:r>
              <a:rPr lang="en-US" sz="1400" dirty="0" smtClean="0"/>
              <a:t> -</a:t>
            </a:r>
            <a:r>
              <a:rPr lang="ru-RU" sz="1400" dirty="0" smtClean="0"/>
              <a:t> </a:t>
            </a:r>
            <a:r>
              <a:rPr lang="en-US" sz="1400" dirty="0" smtClean="0"/>
              <a:t> </a:t>
            </a:r>
            <a:r>
              <a:rPr lang="ru-RU" sz="1400" dirty="0" smtClean="0"/>
              <a:t>кэширует нам результат выполнения тасок на третьем этапе </a:t>
            </a:r>
            <a:r>
              <a:rPr lang="en-US" sz="1400" dirty="0" smtClean="0"/>
              <a:t>EXECUTE - </a:t>
            </a:r>
            <a:r>
              <a:rPr lang="ru-RU" sz="1400" dirty="0"/>
              <a:t>ВЫПОЛНЕНИЕ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en-US" sz="1400" dirty="0"/>
              <a:t>Configuration</a:t>
            </a:r>
            <a:r>
              <a:rPr lang="ru-RU" sz="1400" dirty="0"/>
              <a:t> </a:t>
            </a:r>
            <a:r>
              <a:rPr lang="en-US" sz="1400" dirty="0"/>
              <a:t>Cache  -  </a:t>
            </a:r>
            <a:r>
              <a:rPr lang="ru-RU" sz="1400" dirty="0" smtClean="0"/>
              <a:t>вторая фаза, которая выполняется после ИНИЦИАЛИЗАЦИИ, и называется КОНФИГУРАЦИЯ, тоже кэшируется, т.е. если у нас не меняется конфигурация, то её тоже можно кэшировать. Но что бы гарантировать, что ничего не изменилось, нас нельзя пускать в объект проект </a:t>
            </a:r>
            <a:r>
              <a:rPr lang="en-US" sz="1400" dirty="0" smtClean="0"/>
              <a:t>Project</a:t>
            </a:r>
            <a:r>
              <a:rPr lang="ru-RU" sz="1400" dirty="0" smtClean="0"/>
              <a:t>. Т.к. если мы что то изменим в </a:t>
            </a:r>
            <a:r>
              <a:rPr lang="en-US" sz="1400" dirty="0" smtClean="0"/>
              <a:t>Project</a:t>
            </a:r>
            <a:r>
              <a:rPr lang="ru-RU" sz="1400" dirty="0"/>
              <a:t> </a:t>
            </a:r>
            <a:r>
              <a:rPr lang="ru-RU" sz="1400" dirty="0" smtClean="0"/>
              <a:t>постфактум, то возможно что-то будет работать криво. Т.е. мы можем случайно </a:t>
            </a:r>
            <a:r>
              <a:rPr lang="ru-RU" sz="1400" smtClean="0"/>
              <a:t>подменить конфигурацию на этапе ВЫПОЛНЕНИЯ.</a:t>
            </a:r>
            <a:endParaRPr lang="ru-RU" sz="1400" dirty="0" smtClean="0"/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293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Сборка проекта происходит с помощью демона </a:t>
            </a:r>
            <a:r>
              <a:rPr lang="en-US" sz="1600" dirty="0" smtClean="0"/>
              <a:t>gradle</a:t>
            </a:r>
            <a:r>
              <a:rPr lang="ru-RU" sz="1600" dirty="0" smtClean="0"/>
              <a:t>, а не в основном потоке. Количество демонов зависит от количества ядер процессора. И любая сборка скармливается этому демону. И эти демоны горячие не останавливаются и не все настройки можно менять на горячих демонах.</a:t>
            </a:r>
          </a:p>
          <a:p>
            <a:r>
              <a:rPr lang="ru-RU" sz="1600" dirty="0" smtClean="0"/>
              <a:t>В файле </a:t>
            </a:r>
            <a:r>
              <a:rPr lang="en-US" sz="1600" dirty="0" smtClean="0"/>
              <a:t>settings.gradle </a:t>
            </a:r>
            <a:r>
              <a:rPr lang="uk-UA" sz="1600" dirty="0" smtClean="0"/>
              <a:t>написано название проекта и по умолчанию оно соответсвует названию папки проекта. </a:t>
            </a:r>
            <a:r>
              <a:rPr lang="ru-RU" sz="1600" dirty="0" smtClean="0"/>
              <a:t>Но если зачекаутить в другую папку, то название останется прежним. Т.е. его лучше всего задавать явно. </a:t>
            </a:r>
            <a:r>
              <a:rPr lang="uk-UA" sz="1600" dirty="0" smtClean="0"/>
              <a:t>Этот файл, как маркер рута. </a:t>
            </a:r>
          </a:p>
          <a:p>
            <a:r>
              <a:rPr lang="uk-UA" sz="1600" dirty="0" smtClean="0"/>
              <a:t>Если в Мавен у нас всё это проект, то в </a:t>
            </a:r>
            <a:r>
              <a:rPr lang="en-US" sz="1600" dirty="0" smtClean="0"/>
              <a:t>gradle </a:t>
            </a:r>
            <a:r>
              <a:rPr lang="uk-UA" sz="1600" dirty="0" smtClean="0"/>
              <a:t>каждая по</a:t>
            </a:r>
            <a:r>
              <a:rPr lang="ru-RU" sz="1600" dirty="0" smtClean="0"/>
              <a:t>дпапка со своими настройками это может быть отдельным проектом.</a:t>
            </a:r>
            <a:endParaRPr lang="en-US" sz="1600" dirty="0" smtClean="0"/>
          </a:p>
          <a:p>
            <a:r>
              <a:rPr lang="ru-RU" sz="1600" dirty="0" smtClean="0"/>
              <a:t>Когда мы </a:t>
            </a:r>
            <a:r>
              <a:rPr lang="ru-RU" sz="1600" dirty="0"/>
              <a:t>з</a:t>
            </a:r>
            <a:r>
              <a:rPr lang="ru-RU" sz="1600" dirty="0" smtClean="0"/>
              <a:t>апускаем </a:t>
            </a:r>
            <a:r>
              <a:rPr lang="en-US" sz="1600" dirty="0" err="1" smtClean="0"/>
              <a:t>build_life_cycle</a:t>
            </a:r>
            <a:r>
              <a:rPr lang="en-US" sz="1600" dirty="0" smtClean="0"/>
              <a:t>, </a:t>
            </a:r>
            <a:r>
              <a:rPr lang="uk-UA" sz="1600" dirty="0" smtClean="0"/>
              <a:t>то</a:t>
            </a:r>
            <a:r>
              <a:rPr lang="ru-RU" sz="1600" dirty="0" smtClean="0"/>
              <a:t> </a:t>
            </a:r>
            <a:r>
              <a:rPr lang="en-US" sz="1600" dirty="0" smtClean="0"/>
              <a:t>gradle </a:t>
            </a:r>
            <a:r>
              <a:rPr lang="ru-RU" sz="1600" dirty="0" smtClean="0"/>
              <a:t>создает реализацию одного из своих ключевых интерфейсов </a:t>
            </a:r>
            <a:r>
              <a:rPr lang="en-US" sz="1600" dirty="0" smtClean="0"/>
              <a:t>Gradle.java, </a:t>
            </a:r>
            <a:r>
              <a:rPr lang="ru-RU" sz="1600" dirty="0" smtClean="0"/>
              <a:t>и в нем много чего есть. Можно увидеть, зайдя в него, что можно из него взять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latin typeface="Consolas" pitchFamily="49" charset="0"/>
              </a:rPr>
              <a:t>public </a:t>
            </a:r>
            <a:r>
              <a:rPr lang="en-US" sz="1600" dirty="0">
                <a:latin typeface="Consolas" pitchFamily="49" charset="0"/>
              </a:rPr>
              <a:t>interface Gradle extends </a:t>
            </a:r>
            <a:r>
              <a:rPr lang="en-US" sz="1600" dirty="0" smtClean="0">
                <a:latin typeface="Consolas" pitchFamily="49" charset="0"/>
              </a:rPr>
              <a:t>PluginAware {}</a:t>
            </a:r>
            <a:endParaRPr lang="ru-RU" sz="1600" dirty="0" smtClean="0">
              <a:latin typeface="Consolas" pitchFamily="49" charset="0"/>
            </a:endParaRPr>
          </a:p>
          <a:p>
            <a:r>
              <a:rPr lang="ru-RU" sz="1600" dirty="0" smtClean="0"/>
              <a:t>Далее </a:t>
            </a:r>
            <a:r>
              <a:rPr lang="en-US" sz="1600" dirty="0" smtClean="0"/>
              <a:t>gradle </a:t>
            </a:r>
            <a:r>
              <a:rPr lang="uk-UA" sz="1600" dirty="0" smtClean="0"/>
              <a:t>определяет, какие проекты нужно собрать для билда.</a:t>
            </a:r>
            <a:r>
              <a:rPr lang="en-US" sz="1600" dirty="0" smtClean="0"/>
              <a:t> </a:t>
            </a:r>
            <a:r>
              <a:rPr lang="ru-RU" sz="1600" dirty="0" smtClean="0"/>
              <a:t>Может одномодульный, может многомодульный.</a:t>
            </a:r>
            <a:r>
              <a:rPr lang="uk-UA" sz="1600" dirty="0" smtClean="0"/>
              <a:t> Это видит из блока </a:t>
            </a:r>
            <a:r>
              <a:rPr lang="en-US" sz="1600" dirty="0" smtClean="0"/>
              <a:t>include </a:t>
            </a:r>
            <a:r>
              <a:rPr lang="ru-RU" sz="1600" dirty="0" smtClean="0"/>
              <a:t>в </a:t>
            </a:r>
            <a:r>
              <a:rPr lang="uk-UA" sz="1600" dirty="0" smtClean="0"/>
              <a:t>файле </a:t>
            </a:r>
            <a:r>
              <a:rPr lang="en-US" sz="1600" dirty="0" smtClean="0"/>
              <a:t>settings.gradle.</a:t>
            </a:r>
            <a:r>
              <a:rPr lang="ru-RU" sz="1600" dirty="0" smtClean="0"/>
              <a:t> И он создает экземпляр интерфейса </a:t>
            </a:r>
            <a:r>
              <a:rPr lang="en-US" sz="1600" dirty="0" smtClean="0"/>
              <a:t>Project: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latin typeface="Consolas" pitchFamily="49" charset="0"/>
              </a:rPr>
              <a:t>public </a:t>
            </a:r>
            <a:r>
              <a:rPr lang="en-US" sz="1600" dirty="0">
                <a:latin typeface="Consolas" pitchFamily="49" charset="0"/>
              </a:rPr>
              <a:t>interface Project extends Comparable&lt;Project&gt;, ExtensionAware, PluginAware </a:t>
            </a:r>
            <a:r>
              <a:rPr lang="en-US" sz="1600" dirty="0" smtClean="0">
                <a:latin typeface="Consolas" pitchFamily="49" charset="0"/>
              </a:rPr>
              <a:t>{}</a:t>
            </a:r>
          </a:p>
          <a:p>
            <a:r>
              <a:rPr lang="ru-RU" sz="1600" dirty="0" smtClean="0"/>
              <a:t>Сперва отрабатывает </a:t>
            </a:r>
            <a:r>
              <a:rPr lang="en-US" sz="1600" dirty="0" err="1" smtClean="0"/>
              <a:t>initScript</a:t>
            </a:r>
            <a:r>
              <a:rPr lang="en-US" sz="1600" dirty="0" smtClean="0"/>
              <a:t> – </a:t>
            </a:r>
            <a:r>
              <a:rPr lang="ru-RU" sz="1600" dirty="0" smtClean="0"/>
              <a:t>файл </a:t>
            </a:r>
            <a:r>
              <a:rPr lang="en-US" sz="1600" dirty="0" err="1" smtClean="0"/>
              <a:t>init.gradle.kts</a:t>
            </a:r>
            <a:r>
              <a:rPr lang="en-US" sz="1600" dirty="0" smtClean="0"/>
              <a:t>, </a:t>
            </a:r>
            <a:r>
              <a:rPr lang="ru-RU" sz="1600" dirty="0" smtClean="0"/>
              <a:t>который находится в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/c/Users/</a:t>
            </a:r>
            <a:r>
              <a:rPr lang="en-US" sz="1600" dirty="0" err="1"/>
              <a:t>pimal</a:t>
            </a:r>
            <a:r>
              <a:rPr lang="en-US" sz="1600" dirty="0"/>
              <a:t>/.gradle</a:t>
            </a:r>
          </a:p>
          <a:p>
            <a:r>
              <a:rPr lang="ru-RU" sz="1600" dirty="0" smtClean="0"/>
              <a:t>Затем отрабатывает файл в проекте </a:t>
            </a:r>
            <a:r>
              <a:rPr lang="en-US" sz="1600" dirty="0" err="1" smtClean="0"/>
              <a:t>settings.gradle.kts</a:t>
            </a:r>
            <a:r>
              <a:rPr lang="en-US" sz="1600" dirty="0" smtClean="0"/>
              <a:t>, </a:t>
            </a:r>
            <a:r>
              <a:rPr lang="ru-RU" sz="1600" dirty="0" smtClean="0"/>
              <a:t>в нем тоже может быть логика.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7675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Т.е. сперва запускается фаза ИНИЦИАЛИЗАЦИИ , а затем фаза – КОНФИГУРАЦИИ.</a:t>
            </a:r>
          </a:p>
          <a:p>
            <a:r>
              <a:rPr lang="ru-RU" sz="1600" dirty="0" smtClean="0"/>
              <a:t>В файле </a:t>
            </a:r>
            <a:r>
              <a:rPr lang="en-US" sz="1600" dirty="0" smtClean="0"/>
              <a:t>build.gradle.kts </a:t>
            </a:r>
            <a:r>
              <a:rPr lang="ru-RU" sz="1600" dirty="0" smtClean="0"/>
              <a:t>находится программная логика, как настроить ваш проект. Т.е. логика описанная в этом файле применяется к проекту. Т.е. это и будет КОНФИГУРАЦИЯ сборки.</a:t>
            </a:r>
          </a:p>
          <a:p>
            <a:r>
              <a:rPr lang="ru-RU" sz="1600" dirty="0" smtClean="0"/>
              <a:t>Следующий после этапа КОНФИГУРАЦИЯ идет этап </a:t>
            </a:r>
            <a:r>
              <a:rPr lang="en-US" sz="1600" dirty="0" smtClean="0"/>
              <a:t>EXECUTION</a:t>
            </a:r>
          </a:p>
          <a:p>
            <a:endParaRPr lang="en-US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884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Tasks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 smtClean="0"/>
              <a:t>Создаем свою таску:</a:t>
            </a:r>
          </a:p>
          <a:p>
            <a:pPr marL="0" indent="0">
              <a:buNone/>
            </a:pPr>
            <a:r>
              <a:rPr lang="en-US" sz="1600" i="1" dirty="0"/>
              <a:t>tasks</a:t>
            </a:r>
            <a:r>
              <a:rPr lang="en-US" sz="1600" dirty="0"/>
              <a:t>.create("myTask")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dirty="0"/>
              <a:t>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("Hello I am here!")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 smtClean="0"/>
              <a:t>}</a:t>
            </a:r>
            <a:endParaRPr lang="ru-RU" sz="1600" b="1" dirty="0" smtClean="0"/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Создание таски –  </a:t>
            </a:r>
            <a:r>
              <a:rPr lang="en-US" sz="1600" dirty="0"/>
              <a:t>DefaultTask </a:t>
            </a:r>
            <a:r>
              <a:rPr lang="en-US" sz="1600" dirty="0" smtClean="0"/>
              <a:t> </a:t>
            </a:r>
            <a:r>
              <a:rPr lang="ru-RU" sz="1600" dirty="0" smtClean="0"/>
              <a:t>Задача </a:t>
            </a:r>
            <a:r>
              <a:rPr lang="ru-RU" sz="1600" dirty="0"/>
              <a:t>по умолчанию - это стандартная реализация задачи. Вы можете расширить это для реализации ваших собственных типов задач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i="1" dirty="0" smtClean="0"/>
              <a:t>public </a:t>
            </a:r>
            <a:r>
              <a:rPr lang="en-US" sz="1600" i="1" dirty="0"/>
              <a:t>class DefaultTask extends org.gradle.api.internal.AbstractTask implements </a:t>
            </a:r>
            <a:r>
              <a:rPr lang="en-US" sz="1600" i="1" dirty="0" smtClean="0"/>
              <a:t>Task {}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i="1" dirty="0"/>
              <a:t>tasks</a:t>
            </a:r>
            <a:r>
              <a:rPr lang="en-US" sz="1600" dirty="0"/>
              <a:t>.create("myTask")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 smtClean="0"/>
              <a:t>    </a:t>
            </a:r>
            <a:r>
              <a:rPr lang="en-US" sz="1600" dirty="0"/>
              <a:t>//</a:t>
            </a:r>
            <a:r>
              <a:rPr lang="ru-RU" sz="1600" dirty="0"/>
              <a:t>Здесь можно еще настроить таску</a:t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time")</a:t>
            </a:r>
            <a:br>
              <a:rPr lang="en-US" sz="1600" dirty="0"/>
            </a:br>
            <a:r>
              <a:rPr lang="en-US" sz="1600" dirty="0" smtClean="0"/>
              <a:t>    </a:t>
            </a:r>
            <a:r>
              <a:rPr lang="en-US" sz="1600" dirty="0"/>
              <a:t>//</a:t>
            </a:r>
            <a:r>
              <a:rPr lang="ru-RU" sz="1600" dirty="0"/>
              <a:t>добавить акшен в конец</a:t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dirty="0"/>
              <a:t>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("Hello I am here!")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//</a:t>
            </a:r>
            <a:r>
              <a:rPr lang="ru-RU" sz="1600" dirty="0"/>
              <a:t>это типичный для билдскриптов </a:t>
            </a:r>
            <a:r>
              <a:rPr lang="ru-RU" sz="1600" dirty="0" err="1"/>
              <a:t>колбэк</a:t>
            </a:r>
            <a:r>
              <a:rPr lang="ru-RU" sz="1600" dirty="0"/>
              <a:t>, что бы посмотреть, когда</a:t>
            </a:r>
            <a:br>
              <a:rPr lang="ru-RU" sz="1600" dirty="0"/>
            </a:br>
            <a:r>
              <a:rPr lang="ru-RU" sz="1600" dirty="0"/>
              <a:t>//проект будет сэвалюирован</a:t>
            </a:r>
            <a:br>
              <a:rPr lang="ru-RU" sz="1600" dirty="0"/>
            </a:br>
            <a:r>
              <a:rPr lang="en-US" sz="1600" dirty="0"/>
              <a:t>afterEvaluate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("Project evaluated") //</a:t>
            </a:r>
            <a:r>
              <a:rPr lang="ru-RU" sz="1600" dirty="0"/>
              <a:t>Оценка проекта</a:t>
            </a:r>
            <a:br>
              <a:rPr lang="ru-RU" sz="1600" dirty="0"/>
            </a:br>
            <a:r>
              <a:rPr lang="ru-RU" sz="1600" b="1" dirty="0"/>
              <a:t>}</a:t>
            </a:r>
            <a:endParaRPr lang="en-US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474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Есть три способа сказать </a:t>
            </a:r>
            <a:r>
              <a:rPr lang="en-US" sz="1600" dirty="0" smtClean="0"/>
              <a:t>Gradle </a:t>
            </a:r>
            <a:r>
              <a:rPr lang="ru-RU" sz="1600" dirty="0" smtClean="0"/>
              <a:t>что ему использовать в процессе сборки.</a:t>
            </a:r>
            <a:r>
              <a:rPr lang="en-US" sz="1600" dirty="0" smtClean="0"/>
              <a:t> </a:t>
            </a:r>
            <a:r>
              <a:rPr lang="ru-RU" sz="1600" dirty="0" smtClean="0"/>
              <a:t>Т.е. на этапе КОНФИГУРАЦИИ скрипта он может получить автоматом данные из:</a:t>
            </a:r>
          </a:p>
          <a:p>
            <a:r>
              <a:rPr lang="ru-RU" sz="1600" dirty="0" smtClean="0"/>
              <a:t>1) может считывать проперти из файлов </a:t>
            </a:r>
            <a:r>
              <a:rPr lang="en-US" sz="1600" dirty="0" smtClean="0"/>
              <a:t>Project properties</a:t>
            </a:r>
            <a:endParaRPr lang="ru-RU" sz="1600" dirty="0" smtClean="0"/>
          </a:p>
          <a:p>
            <a:r>
              <a:rPr lang="ru-RU" sz="1600" dirty="0" smtClean="0"/>
              <a:t>2) </a:t>
            </a:r>
            <a:r>
              <a:rPr lang="ru-RU" sz="1600" dirty="0"/>
              <a:t>может считывать проперти</a:t>
            </a:r>
            <a:r>
              <a:rPr lang="ru-RU" sz="1600" dirty="0" smtClean="0"/>
              <a:t> </a:t>
            </a:r>
            <a:r>
              <a:rPr lang="uk-UA" sz="1600" dirty="0" smtClean="0"/>
              <a:t>из </a:t>
            </a:r>
            <a:r>
              <a:rPr lang="ru-RU" sz="1600" dirty="0" smtClean="0"/>
              <a:t>системных переменных</a:t>
            </a:r>
            <a:r>
              <a:rPr lang="en-US" sz="1600" dirty="0" smtClean="0"/>
              <a:t> System properties</a:t>
            </a:r>
          </a:p>
          <a:p>
            <a:r>
              <a:rPr lang="en-US" sz="1600" dirty="0" smtClean="0"/>
              <a:t>3</a:t>
            </a:r>
            <a:r>
              <a:rPr lang="ru-RU" sz="1600" dirty="0" smtClean="0"/>
              <a:t>) </a:t>
            </a:r>
            <a:r>
              <a:rPr lang="ru-RU" sz="1600" dirty="0"/>
              <a:t>может считывать проперти из </a:t>
            </a:r>
            <a:r>
              <a:rPr lang="en-US" sz="1600" dirty="0" smtClean="0"/>
              <a:t>environment</a:t>
            </a:r>
            <a:r>
              <a:rPr lang="en-US" sz="1600" dirty="0"/>
              <a:t> </a:t>
            </a:r>
            <a:r>
              <a:rPr lang="en-US" sz="1600" dirty="0" smtClean="0"/>
              <a:t>variables </a:t>
            </a:r>
            <a:endParaRPr lang="ru-RU" sz="1600" dirty="0" smtClean="0"/>
          </a:p>
          <a:p>
            <a:r>
              <a:rPr lang="ru-RU" sz="1600" dirty="0" smtClean="0"/>
              <a:t>Эти типы данных можно выбирать из </a:t>
            </a:r>
            <a:r>
              <a:rPr lang="en-US" sz="1600" dirty="0" smtClean="0"/>
              <a:t>command line: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i="1" dirty="0" smtClean="0">
                <a:latin typeface="Consolas" pitchFamily="49" charset="0"/>
              </a:rPr>
              <a:t>PS </a:t>
            </a:r>
            <a:r>
              <a:rPr lang="en-US" sz="1600" i="1" dirty="0">
                <a:latin typeface="Consolas" pitchFamily="49" charset="0"/>
              </a:rPr>
              <a:t>C:\projects_java\workshop-gradle&gt; .\gradlew myTask -</a:t>
            </a:r>
            <a:r>
              <a:rPr lang="en-US" sz="1600" i="1" dirty="0" smtClean="0">
                <a:latin typeface="Consolas" pitchFamily="49" charset="0"/>
              </a:rPr>
              <a:t>PmyProp=123</a:t>
            </a:r>
          </a:p>
          <a:p>
            <a:pPr marL="0" indent="0">
              <a:buNone/>
            </a:pPr>
            <a:endParaRPr lang="en-US" sz="1600" i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uk-UA" sz="1600" dirty="0" smtClean="0">
                <a:latin typeface="Consolas" pitchFamily="49" charset="0"/>
              </a:rPr>
              <a:t>А считываем её в скрипте так: </a:t>
            </a:r>
            <a:r>
              <a:rPr lang="en-US" sz="1600" dirty="0"/>
              <a:t>${</a:t>
            </a:r>
            <a:r>
              <a:rPr lang="en-US" sz="1600" i="1" dirty="0"/>
              <a:t>project</a:t>
            </a:r>
            <a:r>
              <a:rPr lang="en-US" sz="1600" dirty="0"/>
              <a:t>.property("myProp")</a:t>
            </a:r>
            <a:endParaRPr lang="uk-UA" sz="16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600" i="1" dirty="0"/>
              <a:t>tasks</a:t>
            </a:r>
            <a:r>
              <a:rPr lang="en-US" sz="1600" dirty="0"/>
              <a:t>.create("myTask")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 smtClean="0"/>
              <a:t>    </a:t>
            </a:r>
            <a:r>
              <a:rPr lang="en-US" sz="1600" dirty="0"/>
              <a:t>//</a:t>
            </a:r>
            <a:r>
              <a:rPr lang="ru-RU" sz="1600" dirty="0"/>
              <a:t>Здесь можно еще настроить таску</a:t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time")</a:t>
            </a:r>
            <a:br>
              <a:rPr lang="en-US" sz="1600" dirty="0"/>
            </a:br>
            <a:r>
              <a:rPr lang="en-US" sz="1600" dirty="0" smtClean="0"/>
              <a:t>    </a:t>
            </a:r>
            <a:r>
              <a:rPr lang="en-US" sz="1600" dirty="0"/>
              <a:t>//</a:t>
            </a:r>
            <a:r>
              <a:rPr lang="ru-RU" sz="1600" dirty="0"/>
              <a:t>добавить акшен в конец</a:t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en-US" sz="1600" dirty="0"/>
              <a:t>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dirty="0"/>
              <a:t>//</a:t>
            </a:r>
            <a:r>
              <a:rPr lang="ru-RU" sz="1600" dirty="0"/>
              <a:t>так же посмотрим какие проперти есть у проекта по дефолту </a:t>
            </a:r>
            <a:r>
              <a:rPr lang="en-US" sz="1600" dirty="0"/>
              <a:t>project.properties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("Hello I am here! ${</a:t>
            </a:r>
            <a:r>
              <a:rPr lang="en-US" sz="1600" i="1" dirty="0"/>
              <a:t>project</a:t>
            </a:r>
            <a:r>
              <a:rPr lang="en-US" sz="1600" dirty="0"/>
              <a:t>.</a:t>
            </a:r>
            <a:r>
              <a:rPr lang="en-US" sz="1600" i="1" dirty="0"/>
              <a:t>properties</a:t>
            </a:r>
            <a:r>
              <a:rPr lang="en-US" sz="1600" dirty="0"/>
              <a:t>}")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("I'm waiting here for the property:  ${</a:t>
            </a:r>
            <a:r>
              <a:rPr lang="en-US" sz="1600" i="1" dirty="0"/>
              <a:t>project</a:t>
            </a:r>
            <a:r>
              <a:rPr lang="en-US" sz="1600" dirty="0"/>
              <a:t>.property("myProp")}")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/>
              <a:t>}</a:t>
            </a:r>
            <a:r>
              <a:rPr lang="uk-UA" sz="1600" dirty="0" smtClean="0">
                <a:latin typeface="Consolas" pitchFamily="49" charset="0"/>
              </a:rPr>
              <a:t> </a:t>
            </a:r>
            <a:endParaRPr lang="en-US" sz="1600" dirty="0">
              <a:latin typeface="Consolas" pitchFamily="49" charset="0"/>
            </a:endParaRPr>
          </a:p>
          <a:p>
            <a:endParaRPr lang="en-US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41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Есть главное отличие способа создать таску: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uk-UA" sz="1600" dirty="0" smtClean="0"/>
              <a:t>и </a:t>
            </a:r>
            <a:r>
              <a:rPr lang="en-US" sz="1600" b="1" dirty="0" smtClean="0"/>
              <a:t>register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b="1" i="1" dirty="0"/>
              <a:t>tasks</a:t>
            </a:r>
            <a:r>
              <a:rPr lang="en-US" sz="1600" b="1" dirty="0"/>
              <a:t>.register</a:t>
            </a:r>
            <a:r>
              <a:rPr lang="en-US" sz="1600" dirty="0"/>
              <a:t>("myTask2")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 Task2")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("Task2")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 smtClean="0"/>
              <a:t>}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b="1" i="1" dirty="0" smtClean="0"/>
              <a:t>tasks</a:t>
            </a:r>
            <a:r>
              <a:rPr lang="en-US" sz="1600" b="1" dirty="0" smtClean="0"/>
              <a:t>.create</a:t>
            </a:r>
            <a:r>
              <a:rPr lang="en-US" sz="1600" dirty="0" smtClean="0"/>
              <a:t>("myTask1")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 </a:t>
            </a:r>
            <a:r>
              <a:rPr lang="en-US" sz="1600" dirty="0" smtClean="0"/>
              <a:t>Task1")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</a:t>
            </a:r>
            <a:r>
              <a:rPr lang="en-US" sz="1600" dirty="0" smtClean="0"/>
              <a:t>Task1")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dirty="0" smtClean="0"/>
              <a:t>Основное их отличие в том, что на этапе конфигурации все таски созданные с помощью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ru-RU" sz="1600" dirty="0" smtClean="0"/>
              <a:t>будут сразу сконфигурированы, это не всегда нужно, а при использовании </a:t>
            </a:r>
            <a:r>
              <a:rPr lang="en-US" sz="1600" b="1" dirty="0"/>
              <a:t>register</a:t>
            </a:r>
            <a:r>
              <a:rPr lang="en-US" sz="1600" dirty="0" smtClean="0"/>
              <a:t> </a:t>
            </a:r>
            <a:r>
              <a:rPr lang="ru-RU" sz="1600" dirty="0" smtClean="0"/>
              <a:t>произойдет </a:t>
            </a:r>
            <a:r>
              <a:rPr lang="en-US" sz="1600" dirty="0" smtClean="0"/>
              <a:t>lazy </a:t>
            </a:r>
            <a:r>
              <a:rPr lang="ru-RU" sz="1600" dirty="0" smtClean="0"/>
              <a:t>конфигурация, т.е. тогда когда к таске обратятся.</a:t>
            </a:r>
          </a:p>
          <a:p>
            <a:endParaRPr lang="en-US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98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Есть еще способ регистрации тасок, с использованием </a:t>
            </a:r>
            <a:r>
              <a:rPr lang="en-US" sz="1600" dirty="0" smtClean="0"/>
              <a:t>extention dsl - </a:t>
            </a:r>
            <a:r>
              <a:rPr lang="en-US" sz="1600" b="1" i="1" dirty="0"/>
              <a:t>tasks</a:t>
            </a:r>
            <a:r>
              <a:rPr lang="en-US" sz="1600" b="1" dirty="0"/>
              <a:t>.</a:t>
            </a:r>
            <a:r>
              <a:rPr lang="en-US" sz="1600" b="1" i="1" dirty="0"/>
              <a:t>registering</a:t>
            </a:r>
            <a:r>
              <a:rPr lang="en-US" sz="1600" dirty="0" smtClean="0"/>
              <a:t> </a:t>
            </a:r>
            <a:r>
              <a:rPr lang="ru-RU" sz="1600" dirty="0" smtClean="0"/>
              <a:t>и в этом случае нам не нужно повторять имя таски в параметре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uk-UA" sz="1600" dirty="0" smtClean="0"/>
              <a:t>или </a:t>
            </a:r>
            <a:r>
              <a:rPr lang="en-US" sz="1600" b="1" dirty="0" smtClean="0"/>
              <a:t>register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i="1" dirty="0" smtClean="0"/>
              <a:t>val </a:t>
            </a:r>
            <a:r>
              <a:rPr lang="en-US" sz="1600" i="1" dirty="0"/>
              <a:t>myTask3: TaskProvider&lt;Task&gt; by </a:t>
            </a:r>
            <a:r>
              <a:rPr lang="en-US" sz="1600" b="1" i="1" dirty="0"/>
              <a:t>tasks.registering</a:t>
            </a:r>
            <a:r>
              <a:rPr lang="en-US" sz="1600" i="1" dirty="0"/>
              <a:t> </a:t>
            </a:r>
            <a:r>
              <a:rPr lang="en-US" sz="1600" b="1" i="1" dirty="0"/>
              <a:t>{</a:t>
            </a:r>
            <a:br>
              <a:rPr lang="en-US" sz="1600" b="1" i="1" dirty="0"/>
            </a:br>
            <a:r>
              <a:rPr lang="en-US" sz="1600" b="1" i="1" dirty="0"/>
              <a:t>    </a:t>
            </a:r>
            <a:r>
              <a:rPr lang="en-US" sz="1600" i="1" dirty="0"/>
              <a:t>println("Configuration time $this")</a:t>
            </a:r>
            <a:br>
              <a:rPr lang="en-US" sz="1600" i="1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 doLast </a:t>
            </a:r>
            <a:r>
              <a:rPr lang="en-US" sz="1600" b="1" i="1" dirty="0"/>
              <a:t>{</a:t>
            </a:r>
            <a:br>
              <a:rPr lang="en-US" sz="1600" b="1" i="1" dirty="0"/>
            </a:br>
            <a:r>
              <a:rPr lang="en-US" sz="1600" b="1" i="1" dirty="0"/>
              <a:t>        </a:t>
            </a:r>
            <a:r>
              <a:rPr lang="en-US" sz="1600" i="1" dirty="0"/>
              <a:t>println("$this")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i="1" dirty="0"/>
              <a:t>}</a:t>
            </a:r>
            <a:br>
              <a:rPr lang="en-US" sz="1600" b="1" i="1" dirty="0"/>
            </a:br>
            <a:r>
              <a:rPr lang="en-US" sz="1600" b="1" i="1" dirty="0"/>
              <a:t>}</a:t>
            </a:r>
            <a:endParaRPr lang="en-US" sz="1600" b="1" i="1" dirty="0" smtClean="0"/>
          </a:p>
          <a:p>
            <a:endParaRPr lang="en-US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2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Зависимости тасок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 smtClean="0"/>
              <a:t>В отличие от Мавена, у которого есть </a:t>
            </a:r>
            <a:r>
              <a:rPr lang="ru-RU" sz="1600" b="1" dirty="0"/>
              <a:t>Основные</a:t>
            </a:r>
            <a:r>
              <a:rPr lang="ru-RU" sz="1600" dirty="0" smtClean="0"/>
              <a:t> четкие фазы сборки:</a:t>
            </a:r>
            <a:endParaRPr lang="ru-RU" sz="1600" dirty="0"/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compile</a:t>
            </a:r>
            <a:r>
              <a:rPr lang="en-US" sz="1600" dirty="0"/>
              <a:t> - </a:t>
            </a:r>
            <a:r>
              <a:rPr lang="ru-RU" sz="1600" dirty="0"/>
              <a:t>компилирование проекта;</a:t>
            </a:r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test</a:t>
            </a:r>
            <a:r>
              <a:rPr lang="en-US" sz="1600" dirty="0"/>
              <a:t> - </a:t>
            </a:r>
            <a:r>
              <a:rPr lang="ru-RU" sz="1600" dirty="0"/>
              <a:t>тестирование с помощью </a:t>
            </a:r>
            <a:r>
              <a:rPr lang="en-US" sz="1600" dirty="0"/>
              <a:t>JUnit </a:t>
            </a:r>
            <a:r>
              <a:rPr lang="ru-RU" sz="1600" dirty="0"/>
              <a:t>тестов;</a:t>
            </a:r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package</a:t>
            </a:r>
            <a:r>
              <a:rPr lang="en-US" sz="1600" dirty="0"/>
              <a:t> - </a:t>
            </a:r>
            <a:r>
              <a:rPr lang="ru-RU" sz="1600" dirty="0"/>
              <a:t>создание </a:t>
            </a:r>
            <a:r>
              <a:rPr lang="en-US" sz="1600" i="1" dirty="0"/>
              <a:t>jar</a:t>
            </a:r>
            <a:r>
              <a:rPr lang="en-US" sz="1600" dirty="0"/>
              <a:t> </a:t>
            </a:r>
            <a:r>
              <a:rPr lang="ru-RU" sz="1600" dirty="0"/>
              <a:t>файла или </a:t>
            </a:r>
            <a:r>
              <a:rPr lang="en-US" sz="1600" i="1" dirty="0"/>
              <a:t>war</a:t>
            </a:r>
            <a:r>
              <a:rPr lang="en-US" sz="1600" dirty="0"/>
              <a:t>, </a:t>
            </a:r>
            <a:r>
              <a:rPr lang="en-US" sz="1600" i="1" dirty="0"/>
              <a:t>ear</a:t>
            </a:r>
            <a:r>
              <a:rPr lang="en-US" sz="1600" dirty="0"/>
              <a:t> </a:t>
            </a:r>
            <a:r>
              <a:rPr lang="ru-RU" sz="1600" dirty="0"/>
              <a:t>в зависимости от типа проекта;</a:t>
            </a:r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integration-test</a:t>
            </a:r>
            <a:r>
              <a:rPr lang="en-US" sz="1600" dirty="0"/>
              <a:t> - </a:t>
            </a:r>
            <a:r>
              <a:rPr lang="ru-RU" sz="1600" dirty="0"/>
              <a:t>запуск интеграционных тестов;</a:t>
            </a:r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install</a:t>
            </a:r>
            <a:r>
              <a:rPr lang="en-US" sz="1600" dirty="0"/>
              <a:t> - </a:t>
            </a:r>
            <a:r>
              <a:rPr lang="ru-RU" sz="1600" dirty="0"/>
              <a:t>копирование </a:t>
            </a:r>
            <a:r>
              <a:rPr lang="en-US" sz="1600" i="1" dirty="0"/>
              <a:t>jar</a:t>
            </a:r>
            <a:r>
              <a:rPr lang="en-US" sz="1600" dirty="0"/>
              <a:t> (</a:t>
            </a:r>
            <a:r>
              <a:rPr lang="en-US" sz="1600" i="1" dirty="0"/>
              <a:t>war</a:t>
            </a:r>
            <a:r>
              <a:rPr lang="en-US" sz="1600" dirty="0"/>
              <a:t>, </a:t>
            </a:r>
            <a:r>
              <a:rPr lang="en-US" sz="1600" i="1" dirty="0"/>
              <a:t>ear</a:t>
            </a:r>
            <a:r>
              <a:rPr lang="en-US" sz="1600" dirty="0"/>
              <a:t>) </a:t>
            </a:r>
            <a:r>
              <a:rPr lang="ru-RU" sz="1600" dirty="0"/>
              <a:t>в локальный репозиторий;</a:t>
            </a:r>
          </a:p>
          <a:p>
            <a:pPr fontAlgn="base"/>
            <a:r>
              <a:rPr lang="ru-RU" sz="1600" i="1" dirty="0" smtClean="0"/>
              <a:t>- </a:t>
            </a:r>
            <a:r>
              <a:rPr lang="en-US" sz="1600" i="1" dirty="0" smtClean="0"/>
              <a:t>deploy</a:t>
            </a:r>
            <a:r>
              <a:rPr lang="en-US" sz="1600" dirty="0"/>
              <a:t> - </a:t>
            </a:r>
            <a:r>
              <a:rPr lang="ru-RU" sz="1600" dirty="0"/>
              <a:t>публикация файла в удалённый репозиторий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и в эти этапы если что ты должен встроиться и что-то там докрутить, то </a:t>
            </a:r>
            <a:r>
              <a:rPr lang="en-US" sz="1600" dirty="0" smtClean="0"/>
              <a:t>Gradle </a:t>
            </a:r>
            <a:r>
              <a:rPr lang="uk-UA" sz="1600" dirty="0" smtClean="0"/>
              <a:t>устроен по другому, он более гибкий.</a:t>
            </a:r>
            <a:endParaRPr lang="ru-RU" sz="1600" dirty="0" smtClean="0"/>
          </a:p>
          <a:p>
            <a:r>
              <a:rPr lang="en-US" sz="1600" dirty="0" smtClean="0"/>
              <a:t>Gradle </a:t>
            </a:r>
            <a:r>
              <a:rPr lang="ru-RU" sz="1600" dirty="0" smtClean="0"/>
              <a:t>обеспечивает выполнение нужно таски, а также зависимых от этой таски тасок</a:t>
            </a:r>
            <a:r>
              <a:rPr lang="en-US" sz="1600" dirty="0" smtClean="0"/>
              <a:t> </a:t>
            </a:r>
            <a:r>
              <a:rPr lang="ru-RU" sz="1600" dirty="0" smtClean="0"/>
              <a:t>с помощью </a:t>
            </a:r>
            <a:r>
              <a:rPr lang="en-US" sz="1600" dirty="0"/>
              <a:t>dependsOn 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val myTask3 by </a:t>
            </a:r>
            <a:r>
              <a:rPr lang="en-US" sz="1600" i="1" dirty="0"/>
              <a:t>tasks</a:t>
            </a:r>
            <a:r>
              <a:rPr lang="en-US" sz="1600" dirty="0"/>
              <a:t>.</a:t>
            </a:r>
            <a:r>
              <a:rPr lang="en-US" sz="1600" i="1" dirty="0"/>
              <a:t>registering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i="1" dirty="0"/>
              <a:t>println</a:t>
            </a:r>
            <a:r>
              <a:rPr lang="en-US" sz="1600" dirty="0"/>
              <a:t>("Configuration time $this")</a:t>
            </a:r>
            <a:br>
              <a:rPr lang="en-US" sz="1600" dirty="0"/>
            </a:br>
            <a:r>
              <a:rPr lang="en-US" sz="1600" dirty="0"/>
              <a:t>    dependsOn("myTask2")</a:t>
            </a:r>
            <a:br>
              <a:rPr lang="en-US" sz="1600" dirty="0"/>
            </a:br>
            <a:r>
              <a:rPr lang="en-US" sz="1600" dirty="0"/>
              <a:t>    doLast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i="1" dirty="0"/>
              <a:t>println</a:t>
            </a:r>
            <a:r>
              <a:rPr lang="en-US" sz="1600" dirty="0"/>
              <a:t>("$this")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 smtClean="0"/>
              <a:t>}</a:t>
            </a:r>
          </a:p>
          <a:p>
            <a:r>
              <a:rPr lang="ru-RU" sz="1600" dirty="0" smtClean="0"/>
              <a:t>В </a:t>
            </a:r>
            <a:r>
              <a:rPr lang="en-US" sz="1600" dirty="0" smtClean="0"/>
              <a:t>gradle </a:t>
            </a:r>
            <a:r>
              <a:rPr lang="uk-UA" sz="1600" dirty="0" smtClean="0"/>
              <a:t>мало </a:t>
            </a:r>
            <a:r>
              <a:rPr lang="uk-UA" sz="1600" dirty="0" err="1" smtClean="0"/>
              <a:t>простых</a:t>
            </a:r>
            <a:r>
              <a:rPr lang="uk-UA" sz="1600" dirty="0" smtClean="0"/>
              <a:t> </a:t>
            </a:r>
            <a:r>
              <a:rPr lang="uk-UA" sz="1600" dirty="0" err="1" smtClean="0"/>
              <a:t>тасок</a:t>
            </a:r>
            <a:r>
              <a:rPr lang="uk-UA" sz="1600" dirty="0" smtClean="0"/>
              <a:t>, которые </a:t>
            </a:r>
            <a:r>
              <a:rPr lang="uk-UA" sz="1600" dirty="0" err="1" smtClean="0"/>
              <a:t>содержат</a:t>
            </a:r>
            <a:r>
              <a:rPr lang="uk-UA" sz="1600" dirty="0" smtClean="0"/>
              <a:t> </a:t>
            </a:r>
            <a:r>
              <a:rPr lang="uk-UA" sz="1600" dirty="0" err="1" smtClean="0"/>
              <a:t>простой</a:t>
            </a:r>
            <a:r>
              <a:rPr lang="en-US" sz="1600" i="1" dirty="0"/>
              <a:t> println</a:t>
            </a:r>
            <a:r>
              <a:rPr lang="en-US" sz="1600" dirty="0"/>
              <a:t>("$this</a:t>
            </a:r>
            <a:r>
              <a:rPr lang="en-US" sz="1600" dirty="0" smtClean="0"/>
              <a:t>")</a:t>
            </a:r>
            <a:r>
              <a:rPr lang="ru-RU" sz="1600" dirty="0" smtClean="0"/>
              <a:t>, чаще всего они содержат и </a:t>
            </a:r>
            <a:r>
              <a:rPr lang="en-US" sz="1600" dirty="0" smtClean="0"/>
              <a:t>input </a:t>
            </a:r>
            <a:r>
              <a:rPr lang="ru-RU" sz="1600" dirty="0" smtClean="0"/>
              <a:t>и </a:t>
            </a:r>
            <a:r>
              <a:rPr lang="en-US" sz="1600" dirty="0" smtClean="0"/>
              <a:t>output, </a:t>
            </a:r>
            <a:r>
              <a:rPr lang="ru-RU" sz="1600" dirty="0" smtClean="0"/>
              <a:t>т.е. что то приходит на вход и что-то таска отдает. </a:t>
            </a:r>
            <a:r>
              <a:rPr lang="uk-UA" sz="1600" dirty="0" smtClean="0"/>
              <a:t> </a:t>
            </a:r>
            <a:r>
              <a:rPr lang="en-US" sz="1600" dirty="0" smtClean="0"/>
              <a:t>dependsOn</a:t>
            </a:r>
            <a:r>
              <a:rPr lang="ru-RU" sz="1600" dirty="0" smtClean="0"/>
              <a:t> для зависимости одной таски от другой </a:t>
            </a:r>
            <a:r>
              <a:rPr lang="ru-RU" sz="1600" dirty="0"/>
              <a:t>плох тем, что</a:t>
            </a:r>
            <a:r>
              <a:rPr lang="ru-RU" sz="1600" dirty="0" smtClean="0"/>
              <a:t>, т.к. если таска готовит какой-то артефакт, то тут не понятно что и как.</a:t>
            </a:r>
            <a:r>
              <a:rPr lang="en-US" sz="1600" dirty="0" smtClean="0"/>
              <a:t> </a:t>
            </a:r>
            <a:r>
              <a:rPr lang="ru-RU" sz="1600" dirty="0" smtClean="0"/>
              <a:t>Поэтому лучше моделировать взаимодействие между тасками так, что можно видеть, что одна таска делает и что передает на вход другой таске.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0947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1423</Words>
  <Application>Microsoft Office PowerPoint</Application>
  <PresentationFormat>Экран (4:3)</PresentationFormat>
  <Paragraphs>217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Gradle. С нуля до написания своего java plugin https://www.youtube.com/watch?v=yDj0n0g5dXY</vt:lpstr>
      <vt:lpstr>Презентация PowerPoint</vt:lpstr>
      <vt:lpstr>Презентация PowerPoint</vt:lpstr>
      <vt:lpstr>Презентация PowerPoint</vt:lpstr>
      <vt:lpstr>Tasks</vt:lpstr>
      <vt:lpstr>Презентация PowerPoint</vt:lpstr>
      <vt:lpstr>Презентация PowerPoint</vt:lpstr>
      <vt:lpstr>Презентация PowerPoint</vt:lpstr>
      <vt:lpstr>Зависимости тасок</vt:lpstr>
      <vt:lpstr>Презентация PowerPoint</vt:lpstr>
      <vt:lpstr>Task outcomes (Результаты задачи)</vt:lpstr>
      <vt:lpstr>Command-Line Interface Reference</vt:lpstr>
      <vt:lpstr>Директория buildSrc</vt:lpstr>
      <vt:lpstr>Использование таски с кастомными классами тасок</vt:lpstr>
      <vt:lpstr>Использование таски с кастомными классами тасок</vt:lpstr>
      <vt:lpstr>Использование таски с кастомными классами тасок</vt:lpstr>
      <vt:lpstr>Использование таски с кастомными классами тасок</vt:lpstr>
      <vt:lpstr>Использование таски с кастомными классами тасок</vt:lpstr>
      <vt:lpstr>Рассмотрим работу плагинов</vt:lpstr>
      <vt:lpstr>Рассмотрим работу плагинов. Напишем простой плагин.</vt:lpstr>
      <vt:lpstr>Рассмотрим работу Dependencies Configurations</vt:lpstr>
      <vt:lpstr>Рассмотрим работу Configuration Cache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Gradle. С нуля до написания своего java plugin https://www.youtube.com/watch?v=yDj0n0g5dXY</dc:title>
  <dc:creator>Alex</dc:creator>
  <cp:lastModifiedBy>Александр Пименов</cp:lastModifiedBy>
  <cp:revision>73</cp:revision>
  <dcterms:created xsi:type="dcterms:W3CDTF">2023-12-31T20:21:13Z</dcterms:created>
  <dcterms:modified xsi:type="dcterms:W3CDTF">2024-01-06T18:04:38Z</dcterms:modified>
</cp:coreProperties>
</file>