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4" r:id="rId7"/>
    <p:sldId id="261" r:id="rId8"/>
    <p:sldId id="262" r:id="rId9"/>
    <p:sldId id="268" r:id="rId10"/>
    <p:sldId id="269" r:id="rId11"/>
    <p:sldId id="270" r:id="rId12"/>
    <p:sldId id="263" r:id="rId13"/>
    <p:sldId id="264" r:id="rId14"/>
    <p:sldId id="275" r:id="rId15"/>
    <p:sldId id="265" r:id="rId16"/>
    <p:sldId id="266" r:id="rId17"/>
    <p:sldId id="271" r:id="rId18"/>
    <p:sldId id="272" r:id="rId19"/>
    <p:sldId id="273"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5D5317C-1616-4103-8374-AA7BB6308F67}" type="datetimeFigureOut">
              <a:rPr lang="en-CA" smtClean="0"/>
              <a:t>2020-04-10</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17413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393660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255216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F078E7D3-E3FD-4BE1-99F3-7FBA45673BAD}"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1675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210921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5317C-1616-4103-8374-AA7BB6308F67}" type="datetimeFigureOut">
              <a:rPr lang="en-CA" smtClean="0"/>
              <a:t>2020-04-10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2610447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5317C-1616-4103-8374-AA7BB6308F67}" type="datetimeFigureOut">
              <a:rPr lang="en-CA" smtClean="0"/>
              <a:t>2020-04-10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26315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5317C-1616-4103-8374-AA7BB6308F67}"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1090709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5D5317C-1616-4103-8374-AA7BB6308F67}" type="datetimeFigureOut">
              <a:rPr lang="en-CA" smtClean="0"/>
              <a:t>2020-04-10</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71981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5317C-1616-4103-8374-AA7BB6308F67}" type="datetimeFigureOut">
              <a:rPr lang="en-CA" smtClean="0"/>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18600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5D5317C-1616-4103-8374-AA7BB6308F67}" type="datetimeFigureOut">
              <a:rPr lang="en-CA" smtClean="0"/>
              <a:t>2020-04-10</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404904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198118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5317C-1616-4103-8374-AA7BB6308F67}" type="datetimeFigureOut">
              <a:rPr lang="en-CA" smtClean="0"/>
              <a:t>2020-04-10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353182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D5317C-1616-4103-8374-AA7BB6308F67}" type="datetimeFigureOut">
              <a:rPr lang="en-CA" smtClean="0"/>
              <a:t>2020-04-10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372448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5317C-1616-4103-8374-AA7BB6308F67}" type="datetimeFigureOut">
              <a:rPr lang="en-CA" smtClean="0"/>
              <a:t>2020-04-10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27346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355152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5317C-1616-4103-8374-AA7BB6308F67}" type="datetimeFigureOut">
              <a:rPr lang="en-CA" smtClean="0"/>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78E7D3-E3FD-4BE1-99F3-7FBA45673BAD}" type="slidenum">
              <a:rPr lang="en-CA" smtClean="0"/>
              <a:t>‹#›</a:t>
            </a:fld>
            <a:endParaRPr lang="en-CA"/>
          </a:p>
        </p:txBody>
      </p:sp>
    </p:spTree>
    <p:extLst>
      <p:ext uri="{BB962C8B-B14F-4D97-AF65-F5344CB8AC3E}">
        <p14:creationId xmlns:p14="http://schemas.microsoft.com/office/powerpoint/2010/main" val="90789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D5317C-1616-4103-8374-AA7BB6308F67}" type="datetimeFigureOut">
              <a:rPr lang="en-CA" smtClean="0"/>
              <a:t>2020-04-10</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78E7D3-E3FD-4BE1-99F3-7FBA45673BAD}" type="slidenum">
              <a:rPr lang="en-CA" smtClean="0"/>
              <a:t>‹#›</a:t>
            </a:fld>
            <a:endParaRPr lang="en-CA"/>
          </a:p>
        </p:txBody>
      </p:sp>
    </p:spTree>
    <p:extLst>
      <p:ext uri="{BB962C8B-B14F-4D97-AF65-F5344CB8AC3E}">
        <p14:creationId xmlns:p14="http://schemas.microsoft.com/office/powerpoint/2010/main" val="2794966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1547-6CFA-4171-A7CB-A0CC8E22F794}"/>
              </a:ext>
            </a:extLst>
          </p:cNvPr>
          <p:cNvSpPr>
            <a:spLocks noGrp="1"/>
          </p:cNvSpPr>
          <p:nvPr>
            <p:ph type="ctrTitle"/>
          </p:nvPr>
        </p:nvSpPr>
        <p:spPr/>
        <p:txBody>
          <a:bodyPr/>
          <a:lstStyle/>
          <a:p>
            <a:r>
              <a:rPr lang="en-US" dirty="0"/>
              <a:t>CPSC 559 Final Demo</a:t>
            </a:r>
            <a:endParaRPr lang="en-CA" dirty="0"/>
          </a:p>
        </p:txBody>
      </p:sp>
      <p:sp>
        <p:nvSpPr>
          <p:cNvPr id="3" name="Subtitle 2">
            <a:extLst>
              <a:ext uri="{FF2B5EF4-FFF2-40B4-BE49-F238E27FC236}">
                <a16:creationId xmlns:a16="http://schemas.microsoft.com/office/drawing/2014/main" id="{DC83938D-F7BE-4357-8408-F200DEC5F5BE}"/>
              </a:ext>
            </a:extLst>
          </p:cNvPr>
          <p:cNvSpPr>
            <a:spLocks noGrp="1"/>
          </p:cNvSpPr>
          <p:nvPr>
            <p:ph type="subTitle" idx="1"/>
          </p:nvPr>
        </p:nvSpPr>
        <p:spPr/>
        <p:txBody>
          <a:bodyPr/>
          <a:lstStyle/>
          <a:p>
            <a:r>
              <a:rPr lang="en-US" dirty="0"/>
              <a:t>Alexander Richard</a:t>
            </a:r>
            <a:endParaRPr lang="en-CA" dirty="0"/>
          </a:p>
        </p:txBody>
      </p:sp>
    </p:spTree>
    <p:extLst>
      <p:ext uri="{BB962C8B-B14F-4D97-AF65-F5344CB8AC3E}">
        <p14:creationId xmlns:p14="http://schemas.microsoft.com/office/powerpoint/2010/main" val="414322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144326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28217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24BD-77E2-4654-8C1A-9D75971908BA}"/>
              </a:ext>
            </a:extLst>
          </p:cNvPr>
          <p:cNvSpPr>
            <a:spLocks noGrp="1"/>
          </p:cNvSpPr>
          <p:nvPr>
            <p:ph type="title"/>
          </p:nvPr>
        </p:nvSpPr>
        <p:spPr/>
        <p:txBody>
          <a:bodyPr/>
          <a:lstStyle/>
          <a:p>
            <a:r>
              <a:rPr lang="en-US" dirty="0"/>
              <a:t>Totally Ordered Broadcast</a:t>
            </a:r>
            <a:endParaRPr lang="en-CA" dirty="0"/>
          </a:p>
        </p:txBody>
      </p:sp>
      <p:sp>
        <p:nvSpPr>
          <p:cNvPr id="3" name="Content Placeholder 2">
            <a:extLst>
              <a:ext uri="{FF2B5EF4-FFF2-40B4-BE49-F238E27FC236}">
                <a16:creationId xmlns:a16="http://schemas.microsoft.com/office/drawing/2014/main" id="{86070502-A2B2-4C0D-AF28-1B16CE9135A4}"/>
              </a:ext>
            </a:extLst>
          </p:cNvPr>
          <p:cNvSpPr>
            <a:spLocks noGrp="1"/>
          </p:cNvSpPr>
          <p:nvPr>
            <p:ph idx="1"/>
          </p:nvPr>
        </p:nvSpPr>
        <p:spPr/>
        <p:txBody>
          <a:bodyPr/>
          <a:lstStyle/>
          <a:p>
            <a:r>
              <a:rPr lang="en-US" sz="2400" dirty="0"/>
              <a:t>This algorithm also implements </a:t>
            </a:r>
            <a:r>
              <a:rPr lang="en-US" sz="2400" dirty="0" err="1"/>
              <a:t>Lamport</a:t>
            </a:r>
            <a:r>
              <a:rPr lang="en-US" sz="2400" dirty="0"/>
              <a:t> Timestamps to order updates sent in a in the distributed system.</a:t>
            </a:r>
          </a:p>
          <a:p>
            <a:r>
              <a:rPr lang="en-CA" sz="2400" dirty="0"/>
              <a:t>The need for this algorithm stems from ensuring that updates sent between processes are executed in the same order in which they were sent.</a:t>
            </a:r>
          </a:p>
          <a:p>
            <a:r>
              <a:rPr lang="en-CA" sz="2400" dirty="0"/>
              <a:t>Implementing this algorithm ensures consistency between replicated resources between processes and ensures fairness as processes are free to complete updates but no processes’ updates are completed with any urgency, just in the order in which they were created.</a:t>
            </a:r>
          </a:p>
          <a:p>
            <a:endParaRPr lang="en-US" dirty="0"/>
          </a:p>
          <a:p>
            <a:endParaRPr lang="en-CA" dirty="0"/>
          </a:p>
        </p:txBody>
      </p:sp>
    </p:spTree>
    <p:extLst>
      <p:ext uri="{BB962C8B-B14F-4D97-AF65-F5344CB8AC3E}">
        <p14:creationId xmlns:p14="http://schemas.microsoft.com/office/powerpoint/2010/main" val="299034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96A9-85B6-43D6-8779-769E84027036}"/>
              </a:ext>
            </a:extLst>
          </p:cNvPr>
          <p:cNvSpPr>
            <a:spLocks noGrp="1"/>
          </p:cNvSpPr>
          <p:nvPr>
            <p:ph type="title"/>
          </p:nvPr>
        </p:nvSpPr>
        <p:spPr/>
        <p:txBody>
          <a:bodyPr/>
          <a:lstStyle/>
          <a:p>
            <a:r>
              <a:rPr lang="en-US" dirty="0"/>
              <a:t>The Pseudocode</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CBF0E3-8F68-49AA-9FAB-510614AF8340}"/>
                  </a:ext>
                </a:extLst>
              </p:cNvPr>
              <p:cNvSpPr>
                <a:spLocks noGrp="1"/>
              </p:cNvSpPr>
              <p:nvPr>
                <p:ph idx="1"/>
              </p:nvPr>
            </p:nvSpPr>
            <p:spPr>
              <a:xfrm>
                <a:off x="408373" y="1908700"/>
                <a:ext cx="11585359" cy="4309986"/>
              </a:xfrm>
            </p:spPr>
            <p:txBody>
              <a:bodyPr numCol="2">
                <a:normAutofit/>
              </a:bodyPr>
              <a:lstStyle/>
              <a:p>
                <a:pPr marL="0" indent="0">
                  <a:buNone/>
                </a:pPr>
                <a:r>
                  <a:rPr lang="en-US" sz="1800" dirty="0"/>
                  <a:t>Send an Update U by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oMath>
                </a14:m>
                <a:r>
                  <a:rPr lang="en-US" sz="1800" dirty="0"/>
                  <a:t>:</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sz="1800" dirty="0"/>
                          <m:t>Timestamp</m:t>
                        </m:r>
                        <m:r>
                          <m:rPr>
                            <m:nor/>
                          </m:rPr>
                          <a:rPr lang="en-US" sz="1800" dirty="0"/>
                          <m:t>_</m:t>
                        </m:r>
                        <m:r>
                          <m:rPr>
                            <m:nor/>
                          </m:rPr>
                          <a:rPr lang="en-US" sz="1800" dirty="0"/>
                          <m:t>Array</m:t>
                        </m:r>
                      </m:e>
                      <m:sub>
                        <m:r>
                          <a:rPr lang="en-US" sz="1800" i="1">
                            <a:latin typeface="Cambria Math" panose="02040503050406030204" pitchFamily="18" charset="0"/>
                          </a:rPr>
                          <m:t>𝑖</m:t>
                        </m:r>
                      </m:sub>
                    </m:sSub>
                  </m:oMath>
                </a14:m>
                <a:r>
                  <a:rPr lang="en-US" sz="1800" dirty="0"/>
                  <a:t>[</a:t>
                </a:r>
                <a:r>
                  <a:rPr lang="en-US" sz="1800" dirty="0" err="1"/>
                  <a:t>i</a:t>
                </a:r>
                <a:r>
                  <a:rPr lang="en-US" sz="1800" dirty="0"/>
                  <a:t>]++</a:t>
                </a:r>
              </a:p>
              <a:p>
                <a:pPr marL="0" indent="0">
                  <a:buNone/>
                </a:pPr>
                <a:r>
                  <a:rPr lang="en-US" sz="1800" dirty="0"/>
                  <a:t>	Broadcast(U, </a:t>
                </a:r>
                <a14:m>
                  <m:oMath xmlns:m="http://schemas.openxmlformats.org/officeDocument/2006/math">
                    <m:sSub>
                      <m:sSubPr>
                        <m:ctrlPr>
                          <a:rPr lang="en-US" sz="1800" i="1">
                            <a:latin typeface="Cambria Math" panose="02040503050406030204" pitchFamily="18" charset="0"/>
                          </a:rPr>
                        </m:ctrlPr>
                      </m:sSubPr>
                      <m:e>
                        <m:r>
                          <m:rPr>
                            <m:nor/>
                          </m:rPr>
                          <a:rPr lang="en-US" sz="1800" dirty="0"/>
                          <m:t>Timestamp</m:t>
                        </m:r>
                        <m:r>
                          <m:rPr>
                            <m:nor/>
                          </m:rPr>
                          <a:rPr lang="en-US" sz="1800" dirty="0"/>
                          <m:t>_</m:t>
                        </m:r>
                        <m:r>
                          <m:rPr>
                            <m:nor/>
                          </m:rPr>
                          <a:rPr lang="en-US" sz="1800" dirty="0"/>
                          <m:t>Array</m:t>
                        </m:r>
                      </m:e>
                      <m:sub>
                        <m:r>
                          <a:rPr lang="en-US" sz="1800" i="1">
                            <a:latin typeface="Cambria Math" panose="02040503050406030204" pitchFamily="18" charset="0"/>
                          </a:rPr>
                          <m:t>𝑖</m:t>
                        </m:r>
                      </m:sub>
                    </m:sSub>
                  </m:oMath>
                </a14:m>
                <a:r>
                  <a:rPr lang="en-US" sz="1800" dirty="0"/>
                  <a:t>[</a:t>
                </a:r>
                <a:r>
                  <a:rPr lang="en-US" sz="1800" dirty="0" err="1"/>
                  <a:t>i</a:t>
                </a:r>
                <a:r>
                  <a:rPr lang="en-US" sz="1800" dirty="0"/>
                  <a:t>])</a:t>
                </a:r>
              </a:p>
              <a:p>
                <a:pPr marL="0" indent="0">
                  <a:buNone/>
                </a:pPr>
                <a:r>
                  <a:rPr lang="en-US" sz="1800" dirty="0"/>
                  <a:t>Receive a message (Msg, </a:t>
                </a:r>
                <a:r>
                  <a:rPr lang="en-US" sz="1800" dirty="0" err="1"/>
                  <a:t>msg_timestamp</a:t>
                </a:r>
                <a:r>
                  <a:rPr lang="en-US" sz="1800" dirty="0"/>
                  <a:t>) from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𝑃</m:t>
                        </m:r>
                      </m:e>
                      <m:sub>
                        <m:r>
                          <a:rPr lang="en-US" sz="1800" b="0" i="1" smtClean="0">
                            <a:latin typeface="Cambria Math" panose="02040503050406030204" pitchFamily="18" charset="0"/>
                          </a:rPr>
                          <m:t>𝑗</m:t>
                        </m:r>
                      </m:sub>
                    </m:sSub>
                    <m:r>
                      <a:rPr lang="en-US" sz="1800" i="1">
                        <a:latin typeface="Cambria Math" panose="02040503050406030204" pitchFamily="18" charset="0"/>
                      </a:rPr>
                      <m:t> </m:t>
                    </m:r>
                  </m:oMath>
                </a14:m>
                <a:r>
                  <a:rPr lang="en-US" sz="1800" dirty="0"/>
                  <a:t>:</a:t>
                </a:r>
              </a:p>
              <a:p>
                <a:pPr marL="0" indent="0">
                  <a:buNone/>
                </a:pPr>
                <a:r>
                  <a:rPr lang="en-US" sz="1800" dirty="0"/>
                  <a:t>	 </a:t>
                </a:r>
                <a14:m>
                  <m:oMath xmlns:m="http://schemas.openxmlformats.org/officeDocument/2006/math">
                    <m:sSub>
                      <m:sSubPr>
                        <m:ctrlPr>
                          <a:rPr lang="en-US" sz="1800" i="1" smtClean="0">
                            <a:latin typeface="Cambria Math" panose="02040503050406030204" pitchFamily="18" charset="0"/>
                          </a:rPr>
                        </m:ctrlPr>
                      </m:sSubPr>
                      <m:e>
                        <m:r>
                          <m:rPr>
                            <m:nor/>
                          </m:rPr>
                          <a:rPr lang="en-US" sz="1800" dirty="0"/>
                          <m:t>Timestamp</m:t>
                        </m:r>
                        <m:r>
                          <m:rPr>
                            <m:nor/>
                          </m:rPr>
                          <a:rPr lang="en-US" sz="1800" dirty="0"/>
                          <m:t>_</m:t>
                        </m:r>
                        <m:r>
                          <m:rPr>
                            <m:nor/>
                          </m:rPr>
                          <a:rPr lang="en-US" sz="1800" dirty="0"/>
                          <m:t>Array</m:t>
                        </m:r>
                      </m:e>
                      <m:sub>
                        <m:r>
                          <a:rPr lang="en-US" sz="1800" b="0" i="1" smtClean="0">
                            <a:latin typeface="Cambria Math" panose="02040503050406030204" pitchFamily="18" charset="0"/>
                          </a:rPr>
                          <m:t>𝑖</m:t>
                        </m:r>
                      </m:sub>
                    </m:sSub>
                  </m:oMath>
                </a14:m>
                <a:r>
                  <a:rPr lang="en-US" sz="1800" dirty="0"/>
                  <a:t>[j] = </a:t>
                </a:r>
                <a:r>
                  <a:rPr lang="en-US" sz="1800" dirty="0" err="1"/>
                  <a:t>msg_timestamp</a:t>
                </a:r>
                <a:endParaRPr lang="en-US" sz="1800" dirty="0"/>
              </a:p>
              <a:p>
                <a:pPr marL="0" indent="0">
                  <a:buNone/>
                </a:pPr>
                <a:r>
                  <a:rPr lang="en-US" sz="1800" dirty="0"/>
                  <a:t>	</a:t>
                </a:r>
                <a:r>
                  <a:rPr lang="en-US" sz="1800" dirty="0" err="1"/>
                  <a:t>Queue.enqueue</a:t>
                </a:r>
                <a:r>
                  <a:rPr lang="en-US" sz="1800" dirty="0"/>
                  <a:t>(Msg, </a:t>
                </a:r>
                <a:r>
                  <a:rPr lang="en-US" sz="1800" dirty="0" err="1"/>
                  <a:t>msg_timestamp</a:t>
                </a:r>
                <a:r>
                  <a:rPr lang="en-US" sz="1800" dirty="0"/>
                  <a:t>)</a:t>
                </a:r>
              </a:p>
              <a:p>
                <a:pPr marL="0" indent="0">
                  <a:buNone/>
                </a:pPr>
                <a:r>
                  <a:rPr lang="en-US" sz="1800" dirty="0"/>
                  <a:t>	if </a:t>
                </a:r>
                <a:r>
                  <a:rPr lang="en-US" sz="1800" dirty="0" err="1"/>
                  <a:t>msg_timestamp</a:t>
                </a:r>
                <a:r>
                  <a:rPr lang="en-US" sz="1800" dirty="0"/>
                  <a:t> &gt; </a:t>
                </a:r>
                <a14:m>
                  <m:oMath xmlns:m="http://schemas.openxmlformats.org/officeDocument/2006/math">
                    <m:sSub>
                      <m:sSubPr>
                        <m:ctrlPr>
                          <a:rPr lang="en-US" sz="1800" i="1">
                            <a:latin typeface="Cambria Math" panose="02040503050406030204" pitchFamily="18" charset="0"/>
                          </a:rPr>
                        </m:ctrlPr>
                      </m:sSubPr>
                      <m:e>
                        <m:r>
                          <m:rPr>
                            <m:nor/>
                          </m:rPr>
                          <a:rPr lang="en-US" sz="1800" dirty="0"/>
                          <m:t>Timestamp</m:t>
                        </m:r>
                        <m:r>
                          <m:rPr>
                            <m:nor/>
                          </m:rPr>
                          <a:rPr lang="en-US" sz="1800" dirty="0"/>
                          <m:t>_</m:t>
                        </m:r>
                        <m:r>
                          <m:rPr>
                            <m:nor/>
                          </m:rPr>
                          <a:rPr lang="en-US" sz="1800" dirty="0"/>
                          <m:t>Array</m:t>
                        </m:r>
                      </m:e>
                      <m:sub>
                        <m:r>
                          <a:rPr lang="en-US" sz="1800" i="1">
                            <a:latin typeface="Cambria Math" panose="02040503050406030204" pitchFamily="18" charset="0"/>
                          </a:rPr>
                          <m:t>𝑖</m:t>
                        </m:r>
                      </m:sub>
                    </m:sSub>
                  </m:oMath>
                </a14:m>
                <a:r>
                  <a:rPr lang="en-US" sz="1800" dirty="0"/>
                  <a:t>[</a:t>
                </a:r>
                <a:r>
                  <a:rPr lang="en-US" sz="1800" dirty="0" err="1"/>
                  <a:t>i</a:t>
                </a:r>
                <a:r>
                  <a:rPr lang="en-US" sz="1800" dirty="0"/>
                  <a:t>]</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sz="1800" dirty="0"/>
                          <m:t>Timestamp</m:t>
                        </m:r>
                        <m:r>
                          <m:rPr>
                            <m:nor/>
                          </m:rPr>
                          <a:rPr lang="en-US" sz="1800" dirty="0"/>
                          <m:t>_</m:t>
                        </m:r>
                        <m:r>
                          <m:rPr>
                            <m:nor/>
                          </m:rPr>
                          <a:rPr lang="en-US" sz="1800" dirty="0"/>
                          <m:t>Array</m:t>
                        </m:r>
                      </m:e>
                      <m:sub>
                        <m:r>
                          <a:rPr lang="en-US" sz="1800" i="1">
                            <a:latin typeface="Cambria Math" panose="02040503050406030204" pitchFamily="18" charset="0"/>
                          </a:rPr>
                          <m:t>𝑖</m:t>
                        </m:r>
                      </m:sub>
                    </m:sSub>
                  </m:oMath>
                </a14:m>
                <a:r>
                  <a:rPr lang="en-US" sz="1800" dirty="0"/>
                  <a:t>[</a:t>
                </a:r>
                <a:r>
                  <a:rPr lang="en-US" sz="1800" dirty="0" err="1"/>
                  <a:t>i</a:t>
                </a:r>
                <a:r>
                  <a:rPr lang="en-US" sz="1800" dirty="0"/>
                  <a:t>] = </a:t>
                </a:r>
                <a:r>
                  <a:rPr lang="en-US" sz="1800" dirty="0" err="1"/>
                  <a:t>msg_timestamp</a:t>
                </a:r>
                <a:endParaRPr lang="en-US" sz="1800" dirty="0"/>
              </a:p>
              <a:p>
                <a:pPr marL="0" indent="0">
                  <a:buNone/>
                </a:pPr>
                <a:r>
                  <a:rPr lang="en-US" sz="1800" dirty="0"/>
                  <a:t>	    Send to all </a:t>
                </a:r>
                <a:r>
                  <a:rPr lang="en-US" sz="1800" dirty="0" err="1"/>
                  <a:t>Pk</a:t>
                </a:r>
                <a:r>
                  <a:rPr lang="en-US" sz="1800" dirty="0"/>
                  <a:t> k /= I (Ack-M, </a:t>
                </a:r>
                <a:r>
                  <a:rPr lang="en-US" sz="1800" dirty="0" err="1"/>
                  <a:t>Tsi</a:t>
                </a:r>
                <a:r>
                  <a:rPr lang="en-US" sz="1800" dirty="0"/>
                  <a:t>[</a:t>
                </a:r>
                <a:r>
                  <a:rPr lang="en-US" sz="1800" dirty="0" err="1"/>
                  <a:t>i</a:t>
                </a:r>
                <a:r>
                  <a:rPr lang="en-US" sz="1800" dirty="0"/>
                  <a:t>])</a:t>
                </a:r>
              </a:p>
              <a:p>
                <a:pPr marL="0" indent="0">
                  <a:buNone/>
                </a:pPr>
                <a:r>
                  <a:rPr lang="en-US" sz="1800" dirty="0"/>
                  <a:t>	end-if</a:t>
                </a:r>
              </a:p>
              <a:p>
                <a:pPr marL="0" indent="0">
                  <a:buNone/>
                </a:pPr>
                <a:endParaRPr lang="en-US" sz="1800" dirty="0"/>
              </a:p>
              <a:p>
                <a:pPr marL="0" indent="0">
                  <a:buNone/>
                </a:pPr>
                <a:r>
                  <a:rPr lang="en-CA" sz="1800" dirty="0"/>
                  <a:t>Applying an Update U:</a:t>
                </a:r>
              </a:p>
              <a:p>
                <a:pPr marL="0" indent="0">
                  <a:buNone/>
                </a:pPr>
                <a:r>
                  <a:rPr lang="en-CA" sz="1800" dirty="0"/>
                  <a:t>	(U, </a:t>
                </a:r>
                <a:r>
                  <a:rPr lang="en-CA" sz="1800" dirty="0" err="1"/>
                  <a:t>u_timestamp</a:t>
                </a:r>
                <a:r>
                  <a:rPr lang="en-CA" sz="1800" dirty="0"/>
                  <a:t>) = </a:t>
                </a:r>
                <a:r>
                  <a:rPr lang="en-CA" sz="1800" dirty="0" err="1"/>
                  <a:t>Queue.head</a:t>
                </a:r>
                <a:r>
                  <a:rPr lang="en-CA" sz="1800" dirty="0"/>
                  <a:t>()</a:t>
                </a:r>
              </a:p>
              <a:p>
                <a:pPr marL="0" indent="0">
                  <a:buNone/>
                </a:pPr>
                <a:r>
                  <a:rPr lang="en-CA" sz="1800" dirty="0"/>
                  <a:t>	if (for all j, </a:t>
                </a:r>
                <a:r>
                  <a:rPr lang="en-CA" sz="1800" dirty="0" err="1"/>
                  <a:t>u_timestamp</a:t>
                </a:r>
                <a:r>
                  <a:rPr lang="en-CA" sz="1800" dirty="0"/>
                  <a:t>)</a:t>
                </a:r>
              </a:p>
              <a:p>
                <a:pPr marL="0" indent="0">
                  <a:buNone/>
                </a:pPr>
                <a:r>
                  <a:rPr lang="en-CA" sz="1800" dirty="0"/>
                  <a:t>	    </a:t>
                </a:r>
                <a:r>
                  <a:rPr lang="en-CA" sz="1800" dirty="0" err="1"/>
                  <a:t>Queue.dequeue</a:t>
                </a:r>
                <a:r>
                  <a:rPr lang="en-CA" sz="1800" dirty="0"/>
                  <a:t>()</a:t>
                </a:r>
              </a:p>
              <a:p>
                <a:pPr marL="0" indent="0">
                  <a:buNone/>
                </a:pPr>
                <a:r>
                  <a:rPr lang="en-CA" sz="1800" dirty="0"/>
                  <a:t>	    apply(U)</a:t>
                </a:r>
              </a:p>
              <a:p>
                <a:pPr marL="0" indent="0">
                  <a:buNone/>
                </a:pPr>
                <a:r>
                  <a:rPr lang="en-CA" sz="1800" dirty="0"/>
                  <a:t>	end-if</a:t>
                </a:r>
              </a:p>
            </p:txBody>
          </p:sp>
        </mc:Choice>
        <mc:Fallback>
          <p:sp>
            <p:nvSpPr>
              <p:cNvPr id="3" name="Content Placeholder 2">
                <a:extLst>
                  <a:ext uri="{FF2B5EF4-FFF2-40B4-BE49-F238E27FC236}">
                    <a16:creationId xmlns:a16="http://schemas.microsoft.com/office/drawing/2014/main" id="{B0CBF0E3-8F68-49AA-9FAB-510614AF8340}"/>
                  </a:ext>
                </a:extLst>
              </p:cNvPr>
              <p:cNvSpPr>
                <a:spLocks noGrp="1" noRot="1" noChangeAspect="1" noMove="1" noResize="1" noEditPoints="1" noAdjustHandles="1" noChangeArrowheads="1" noChangeShapeType="1" noTextEdit="1"/>
              </p:cNvSpPr>
              <p:nvPr>
                <p:ph idx="1"/>
              </p:nvPr>
            </p:nvSpPr>
            <p:spPr>
              <a:xfrm>
                <a:off x="408373" y="1908700"/>
                <a:ext cx="11585359" cy="4309986"/>
              </a:xfrm>
              <a:blipFill>
                <a:blip r:embed="rId2"/>
                <a:stretch>
                  <a:fillRect l="-474" t="-1414"/>
                </a:stretch>
              </a:blipFill>
            </p:spPr>
            <p:txBody>
              <a:bodyPr/>
              <a:lstStyle/>
              <a:p>
                <a:r>
                  <a:rPr lang="en-CA">
                    <a:noFill/>
                  </a:rPr>
                  <a:t> </a:t>
                </a:r>
              </a:p>
            </p:txBody>
          </p:sp>
        </mc:Fallback>
      </mc:AlternateContent>
    </p:spTree>
    <p:extLst>
      <p:ext uri="{BB962C8B-B14F-4D97-AF65-F5344CB8AC3E}">
        <p14:creationId xmlns:p14="http://schemas.microsoft.com/office/powerpoint/2010/main" val="182873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C06-BBD1-44DA-BE97-C0D9070597DF}"/>
              </a:ext>
            </a:extLst>
          </p:cNvPr>
          <p:cNvSpPr>
            <a:spLocks noGrp="1"/>
          </p:cNvSpPr>
          <p:nvPr>
            <p:ph type="title"/>
          </p:nvPr>
        </p:nvSpPr>
        <p:spPr/>
        <p:txBody>
          <a:bodyPr/>
          <a:lstStyle/>
          <a:p>
            <a:r>
              <a:rPr lang="en-US" dirty="0"/>
              <a:t>TOB Simulation Demo</a:t>
            </a:r>
            <a:endParaRPr lang="en-CA" dirty="0"/>
          </a:p>
        </p:txBody>
      </p:sp>
      <p:sp>
        <p:nvSpPr>
          <p:cNvPr id="3" name="Content Placeholder 2">
            <a:extLst>
              <a:ext uri="{FF2B5EF4-FFF2-40B4-BE49-F238E27FC236}">
                <a16:creationId xmlns:a16="http://schemas.microsoft.com/office/drawing/2014/main" id="{B7F80D3B-811C-4C61-88C9-CADA1A475DFA}"/>
              </a:ext>
            </a:extLst>
          </p:cNvPr>
          <p:cNvSpPr>
            <a:spLocks noGrp="1"/>
          </p:cNvSpPr>
          <p:nvPr>
            <p:ph idx="1"/>
          </p:nvPr>
        </p:nvSpPr>
        <p:spPr>
          <a:xfrm>
            <a:off x="685800" y="1864312"/>
            <a:ext cx="10820400" cy="4714042"/>
          </a:xfrm>
        </p:spPr>
        <p:txBody>
          <a:bodyPr>
            <a:normAutofit lnSpcReduction="10000"/>
          </a:bodyPr>
          <a:lstStyle/>
          <a:p>
            <a:r>
              <a:rPr lang="en-US" dirty="0"/>
              <a:t>Like the first simulation, I will demonstrate the general usage of the simulation with four processes and a step-by-step speed to show how to use the interface in its most interactive state. I will first run the simulation without synchronization and then again with synchronization.</a:t>
            </a:r>
          </a:p>
          <a:p>
            <a:r>
              <a:rPr lang="en-US" dirty="0"/>
              <a:t>Instructions are included on the site along with the simulation; however I will cover this in the demo.</a:t>
            </a:r>
          </a:p>
          <a:p>
            <a:r>
              <a:rPr lang="en-US" dirty="0"/>
              <a:t>Firstly, the number of processes are selected which can be between two and four – for the same reason as the first simulation.</a:t>
            </a:r>
          </a:p>
          <a:p>
            <a:r>
              <a:rPr lang="en-US" dirty="0"/>
              <a:t>Secondly, the simulation can be run with or with implementing the TOB algorithm to demonstrate the need for it.</a:t>
            </a:r>
          </a:p>
          <a:p>
            <a:r>
              <a:rPr lang="en-US" dirty="0"/>
              <a:t>Finally, the speed of the simulation will need to be selected which can be either fast or slow, or step-by-step.</a:t>
            </a:r>
          </a:p>
          <a:p>
            <a:r>
              <a:rPr lang="en-US" dirty="0"/>
              <a:t>When all the settings are selected, you can begin the simulation by selecting ‘Start Simulation’.</a:t>
            </a:r>
            <a:endParaRPr lang="en-CA" dirty="0"/>
          </a:p>
        </p:txBody>
      </p:sp>
    </p:spTree>
    <p:extLst>
      <p:ext uri="{BB962C8B-B14F-4D97-AF65-F5344CB8AC3E}">
        <p14:creationId xmlns:p14="http://schemas.microsoft.com/office/powerpoint/2010/main" val="197361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83E2-E451-4777-B78C-63FF9230486D}"/>
              </a:ext>
            </a:extLst>
          </p:cNvPr>
          <p:cNvSpPr>
            <a:spLocks noGrp="1"/>
          </p:cNvSpPr>
          <p:nvPr>
            <p:ph type="title"/>
          </p:nvPr>
        </p:nvSpPr>
        <p:spPr/>
        <p:txBody>
          <a:bodyPr>
            <a:normAutofit/>
          </a:bodyPr>
          <a:lstStyle/>
          <a:p>
            <a:pPr algn="ctr"/>
            <a:r>
              <a:rPr lang="en-US" sz="4000" dirty="0"/>
              <a:t>Totally Ordered Broadcast Simulation Demonstration</a:t>
            </a:r>
            <a:endParaRPr lang="en-CA" sz="4000" dirty="0"/>
          </a:p>
        </p:txBody>
      </p:sp>
    </p:spTree>
    <p:extLst>
      <p:ext uri="{BB962C8B-B14F-4D97-AF65-F5344CB8AC3E}">
        <p14:creationId xmlns:p14="http://schemas.microsoft.com/office/powerpoint/2010/main" val="110399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DA96-B160-44CA-8235-80DF3B46BB1D}"/>
              </a:ext>
            </a:extLst>
          </p:cNvPr>
          <p:cNvSpPr>
            <a:spLocks noGrp="1"/>
          </p:cNvSpPr>
          <p:nvPr>
            <p:ph type="title"/>
          </p:nvPr>
        </p:nvSpPr>
        <p:spPr>
          <a:xfrm>
            <a:off x="685800" y="1295070"/>
            <a:ext cx="10820400" cy="2802467"/>
          </a:xfrm>
        </p:spPr>
        <p:txBody>
          <a:bodyPr>
            <a:normAutofit/>
          </a:bodyPr>
          <a:lstStyle/>
          <a:p>
            <a:pPr algn="ctr"/>
            <a:r>
              <a:rPr lang="en-US" sz="4000" dirty="0"/>
              <a:t>Coding the Simulation</a:t>
            </a:r>
            <a:endParaRPr lang="en-CA" sz="4000" dirty="0"/>
          </a:p>
        </p:txBody>
      </p:sp>
    </p:spTree>
    <p:extLst>
      <p:ext uri="{BB962C8B-B14F-4D97-AF65-F5344CB8AC3E}">
        <p14:creationId xmlns:p14="http://schemas.microsoft.com/office/powerpoint/2010/main" val="51385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217986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333682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360963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612E-EA16-43CC-BE68-B59B18C6F907}"/>
              </a:ext>
            </a:extLst>
          </p:cNvPr>
          <p:cNvSpPr>
            <a:spLocks noGrp="1"/>
          </p:cNvSpPr>
          <p:nvPr>
            <p:ph type="title"/>
          </p:nvPr>
        </p:nvSpPr>
        <p:spPr/>
        <p:txBody>
          <a:bodyPr/>
          <a:lstStyle/>
          <a:p>
            <a:r>
              <a:rPr lang="en-US" dirty="0"/>
              <a:t>The Project</a:t>
            </a:r>
            <a:endParaRPr lang="en-CA" dirty="0"/>
          </a:p>
        </p:txBody>
      </p:sp>
      <p:sp>
        <p:nvSpPr>
          <p:cNvPr id="3" name="Content Placeholder 2">
            <a:extLst>
              <a:ext uri="{FF2B5EF4-FFF2-40B4-BE49-F238E27FC236}">
                <a16:creationId xmlns:a16="http://schemas.microsoft.com/office/drawing/2014/main" id="{C47D9F59-D910-4829-9841-BAD623C0B88B}"/>
              </a:ext>
            </a:extLst>
          </p:cNvPr>
          <p:cNvSpPr>
            <a:spLocks noGrp="1"/>
          </p:cNvSpPr>
          <p:nvPr>
            <p:ph idx="1"/>
          </p:nvPr>
        </p:nvSpPr>
        <p:spPr/>
        <p:txBody>
          <a:bodyPr>
            <a:normAutofit/>
          </a:bodyPr>
          <a:lstStyle/>
          <a:p>
            <a:r>
              <a:rPr lang="en-US" sz="2800" dirty="0"/>
              <a:t>To create a learning tool to be used to teach distributed algorithms in the future.</a:t>
            </a:r>
          </a:p>
          <a:p>
            <a:r>
              <a:rPr lang="en-US" sz="2800" dirty="0"/>
              <a:t>This is in the form of a browser-based simulation demonstrating interactions between different numbers of processes in accordance with these algorithms.</a:t>
            </a:r>
          </a:p>
          <a:p>
            <a:r>
              <a:rPr lang="en-US" sz="2800" dirty="0"/>
              <a:t>JavaScript was used in this case to produce the aesthetics of the simulation as well as the logic behind it.</a:t>
            </a:r>
            <a:endParaRPr lang="en-CA" sz="2800" dirty="0"/>
          </a:p>
        </p:txBody>
      </p:sp>
    </p:spTree>
    <p:extLst>
      <p:ext uri="{BB962C8B-B14F-4D97-AF65-F5344CB8AC3E}">
        <p14:creationId xmlns:p14="http://schemas.microsoft.com/office/powerpoint/2010/main" val="3619475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DA96-B160-44CA-8235-80DF3B46BB1D}"/>
              </a:ext>
            </a:extLst>
          </p:cNvPr>
          <p:cNvSpPr>
            <a:spLocks noGrp="1"/>
          </p:cNvSpPr>
          <p:nvPr>
            <p:ph type="title"/>
          </p:nvPr>
        </p:nvSpPr>
        <p:spPr>
          <a:xfrm>
            <a:off x="685800" y="1295070"/>
            <a:ext cx="10820400" cy="2802467"/>
          </a:xfrm>
        </p:spPr>
        <p:txBody>
          <a:bodyPr>
            <a:normAutofit/>
          </a:bodyPr>
          <a:lstStyle/>
          <a:p>
            <a:pPr algn="ctr"/>
            <a:r>
              <a:rPr lang="en-US" sz="4000" dirty="0"/>
              <a:t>Thank you for watching!</a:t>
            </a:r>
            <a:br>
              <a:rPr lang="en-US" sz="4000" dirty="0"/>
            </a:br>
            <a:r>
              <a:rPr lang="en-US" sz="4000" dirty="0"/>
              <a:t>Any Questions?</a:t>
            </a:r>
            <a:endParaRPr lang="en-CA" sz="4000" dirty="0"/>
          </a:p>
        </p:txBody>
      </p:sp>
    </p:spTree>
    <p:extLst>
      <p:ext uri="{BB962C8B-B14F-4D97-AF65-F5344CB8AC3E}">
        <p14:creationId xmlns:p14="http://schemas.microsoft.com/office/powerpoint/2010/main" val="235095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29F-F8A9-4A98-A405-83FE07FDA592}"/>
              </a:ext>
            </a:extLst>
          </p:cNvPr>
          <p:cNvSpPr>
            <a:spLocks noGrp="1"/>
          </p:cNvSpPr>
          <p:nvPr>
            <p:ph type="title"/>
          </p:nvPr>
        </p:nvSpPr>
        <p:spPr>
          <a:xfrm>
            <a:off x="1022907" y="917166"/>
            <a:ext cx="10146186" cy="1737258"/>
          </a:xfrm>
        </p:spPr>
        <p:txBody>
          <a:bodyPr>
            <a:normAutofit/>
          </a:bodyPr>
          <a:lstStyle/>
          <a:p>
            <a:pPr algn="ctr"/>
            <a:r>
              <a:rPr lang="en-US" sz="4400" dirty="0"/>
              <a:t>The algorithms</a:t>
            </a:r>
            <a:endParaRPr lang="en-CA" sz="4400" dirty="0"/>
          </a:p>
        </p:txBody>
      </p:sp>
    </p:spTree>
    <p:extLst>
      <p:ext uri="{BB962C8B-B14F-4D97-AF65-F5344CB8AC3E}">
        <p14:creationId xmlns:p14="http://schemas.microsoft.com/office/powerpoint/2010/main" val="25948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24BD-77E2-4654-8C1A-9D75971908BA}"/>
              </a:ext>
            </a:extLst>
          </p:cNvPr>
          <p:cNvSpPr>
            <a:spLocks noGrp="1"/>
          </p:cNvSpPr>
          <p:nvPr>
            <p:ph type="title"/>
          </p:nvPr>
        </p:nvSpPr>
        <p:spPr/>
        <p:txBody>
          <a:bodyPr/>
          <a:lstStyle/>
          <a:p>
            <a:r>
              <a:rPr lang="en-US" dirty="0"/>
              <a:t>Timestamp based Critical Section</a:t>
            </a:r>
            <a:endParaRPr lang="en-CA" dirty="0"/>
          </a:p>
        </p:txBody>
      </p:sp>
      <p:sp>
        <p:nvSpPr>
          <p:cNvPr id="3" name="Content Placeholder 2">
            <a:extLst>
              <a:ext uri="{FF2B5EF4-FFF2-40B4-BE49-F238E27FC236}">
                <a16:creationId xmlns:a16="http://schemas.microsoft.com/office/drawing/2014/main" id="{86070502-A2B2-4C0D-AF28-1B16CE9135A4}"/>
              </a:ext>
            </a:extLst>
          </p:cNvPr>
          <p:cNvSpPr>
            <a:spLocks noGrp="1"/>
          </p:cNvSpPr>
          <p:nvPr>
            <p:ph idx="1"/>
          </p:nvPr>
        </p:nvSpPr>
        <p:spPr/>
        <p:txBody>
          <a:bodyPr>
            <a:normAutofit/>
          </a:bodyPr>
          <a:lstStyle/>
          <a:p>
            <a:r>
              <a:rPr lang="en-US" sz="2800" dirty="0"/>
              <a:t>This algorithm makes use of </a:t>
            </a:r>
            <a:r>
              <a:rPr lang="en-US" sz="2800" dirty="0" err="1"/>
              <a:t>Lamport</a:t>
            </a:r>
            <a:r>
              <a:rPr lang="en-US" sz="2800" dirty="0"/>
              <a:t> Timestamps to order requests between processes in a distributed system.</a:t>
            </a:r>
          </a:p>
          <a:p>
            <a:r>
              <a:rPr lang="en-CA" sz="2800" dirty="0"/>
              <a:t>The need for this algorithm stems from preventing race conditions when multiple processes need to access the same resource.</a:t>
            </a:r>
          </a:p>
          <a:p>
            <a:r>
              <a:rPr lang="en-CA" sz="2800" dirty="0"/>
              <a:t>Implementing timestamps not only ensures that no two processes enter a critical section at the same time but also ensures fairness in a first come first served manner.</a:t>
            </a:r>
          </a:p>
        </p:txBody>
      </p:sp>
    </p:spTree>
    <p:extLst>
      <p:ext uri="{BB962C8B-B14F-4D97-AF65-F5344CB8AC3E}">
        <p14:creationId xmlns:p14="http://schemas.microsoft.com/office/powerpoint/2010/main" val="288937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96A9-85B6-43D6-8779-769E84027036}"/>
              </a:ext>
            </a:extLst>
          </p:cNvPr>
          <p:cNvSpPr>
            <a:spLocks noGrp="1"/>
          </p:cNvSpPr>
          <p:nvPr>
            <p:ph type="title"/>
          </p:nvPr>
        </p:nvSpPr>
        <p:spPr/>
        <p:txBody>
          <a:bodyPr/>
          <a:lstStyle/>
          <a:p>
            <a:r>
              <a:rPr lang="en-US" dirty="0"/>
              <a:t>The Pseudocode</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CBF0E3-8F68-49AA-9FAB-510614AF8340}"/>
                  </a:ext>
                </a:extLst>
              </p:cNvPr>
              <p:cNvSpPr>
                <a:spLocks noGrp="1"/>
              </p:cNvSpPr>
              <p:nvPr>
                <p:ph idx="1"/>
              </p:nvPr>
            </p:nvSpPr>
            <p:spPr/>
            <p:txBody>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CA" dirty="0"/>
                  <a:t>: (initially timestamp = 0)</a:t>
                </a:r>
                <a:br>
                  <a:rPr lang="en-CA" dirty="0"/>
                </a:br>
                <a:r>
                  <a:rPr lang="en-CA" dirty="0"/>
                  <a:t>  on event e:</a:t>
                </a:r>
                <a:br>
                  <a:rPr lang="en-CA" dirty="0"/>
                </a:br>
                <a:r>
                  <a:rPr lang="en-CA" dirty="0"/>
                  <a:t>  case e is send(msg)</a:t>
                </a:r>
                <a:br>
                  <a:rPr lang="en-CA" dirty="0"/>
                </a:br>
                <a:r>
                  <a:rPr lang="en-CA" dirty="0"/>
                  <a:t>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+ 1</a:t>
                </a:r>
                <a:br>
                  <a:rPr lang="en-CA" dirty="0"/>
                </a:br>
                <a:r>
                  <a:rPr lang="en-CA" dirty="0"/>
                  <a:t>   </a:t>
                </a:r>
                <a:r>
                  <a:rPr lang="en-CA" dirty="0" err="1"/>
                  <a:t>msg.timestamp</a:t>
                </a:r>
                <a:r>
                  <a:rPr lang="en-CA" dirty="0"/>
                  <a:t> =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br>
                  <a:rPr lang="en-CA" dirty="0"/>
                </a:br>
                <a:r>
                  <a:rPr lang="en-CA" dirty="0"/>
                  <a:t>  case e is receive(msg)</a:t>
                </a:r>
                <a:br>
                  <a:rPr lang="en-CA" dirty="0"/>
                </a:br>
                <a:r>
                  <a:rPr lang="en-CA" dirty="0"/>
                  <a:t>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max(</a:t>
                </a:r>
                <a:r>
                  <a:rPr lang="en-CA" dirty="0" err="1"/>
                  <a:t>timstamp</a:t>
                </a:r>
                <a:r>
                  <a:rPr lang="en-CA" dirty="0"/>
                  <a:t>, </a:t>
                </a:r>
                <a:r>
                  <a:rPr lang="en-CA" dirty="0" err="1"/>
                  <a:t>msg.timestamp</a:t>
                </a:r>
                <a:r>
                  <a:rPr lang="en-CA" dirty="0"/>
                  <a:t>)</a:t>
                </a:r>
                <a:br>
                  <a:rPr lang="en-CA" dirty="0"/>
                </a:br>
                <a:r>
                  <a:rPr lang="en-CA" dirty="0"/>
                  <a:t>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+ 1</a:t>
                </a:r>
                <a:br>
                  <a:rPr lang="en-CA" dirty="0"/>
                </a:br>
                <a:r>
                  <a:rPr lang="en-CA" dirty="0"/>
                  <a:t>  case e is any other event</a:t>
                </a:r>
                <a:br>
                  <a:rPr lang="en-CA" dirty="0"/>
                </a:br>
                <a:r>
                  <a:rPr lang="en-CA" dirty="0"/>
                  <a:t>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r>
                  <a:rPr lang="en-CA" dirty="0"/>
                  <a:t> + 1</a:t>
                </a:r>
                <a:br>
                  <a:rPr lang="en-CA" dirty="0"/>
                </a:br>
                <a:r>
                  <a:rPr lang="en-CA" dirty="0"/>
                  <a:t>  </a:t>
                </a:r>
                <a:r>
                  <a:rPr lang="en-CA" dirty="0" err="1"/>
                  <a:t>e.timestamp</a:t>
                </a:r>
                <a:r>
                  <a:rPr lang="en-CA" dirty="0"/>
                  <a:t> = </a:t>
                </a:r>
                <a14:m>
                  <m:oMath xmlns:m="http://schemas.openxmlformats.org/officeDocument/2006/math">
                    <m:sSub>
                      <m:sSubPr>
                        <m:ctrlPr>
                          <a:rPr lang="en-CA" i="1">
                            <a:latin typeface="Cambria Math" panose="02040503050406030204" pitchFamily="18" charset="0"/>
                          </a:rPr>
                        </m:ctrlPr>
                      </m:sSubPr>
                      <m:e>
                        <m:r>
                          <m:rPr>
                            <m:nor/>
                          </m:rPr>
                          <a:rPr lang="en-CA" dirty="0"/>
                          <m:t>timestamp</m:t>
                        </m:r>
                      </m:e>
                      <m:sub>
                        <m:r>
                          <a:rPr lang="en-US" i="1">
                            <a:latin typeface="Cambria Math" panose="02040503050406030204" pitchFamily="18" charset="0"/>
                          </a:rPr>
                          <m:t>𝑖</m:t>
                        </m:r>
                      </m:sub>
                    </m:sSub>
                  </m:oMath>
                </a14:m>
                <a:endParaRPr lang="en-CA" dirty="0"/>
              </a:p>
            </p:txBody>
          </p:sp>
        </mc:Choice>
        <mc:Fallback>
          <p:sp>
            <p:nvSpPr>
              <p:cNvPr id="3" name="Content Placeholder 2">
                <a:extLst>
                  <a:ext uri="{FF2B5EF4-FFF2-40B4-BE49-F238E27FC236}">
                    <a16:creationId xmlns:a16="http://schemas.microsoft.com/office/drawing/2014/main" id="{B0CBF0E3-8F68-49AA-9FAB-510614AF8340}"/>
                  </a:ext>
                </a:extLst>
              </p:cNvPr>
              <p:cNvSpPr>
                <a:spLocks noGrp="1" noRot="1" noChangeAspect="1" noMove="1" noResize="1" noEditPoints="1" noAdjustHandles="1" noChangeArrowheads="1" noChangeShapeType="1" noTextEdit="1"/>
              </p:cNvSpPr>
              <p:nvPr>
                <p:ph idx="1"/>
              </p:nvPr>
            </p:nvSpPr>
            <p:spPr>
              <a:blipFill>
                <a:blip r:embed="rId2"/>
                <a:stretch>
                  <a:fillRect l="-56" t="-1970"/>
                </a:stretch>
              </a:blipFill>
            </p:spPr>
            <p:txBody>
              <a:bodyPr/>
              <a:lstStyle/>
              <a:p>
                <a:r>
                  <a:rPr lang="en-CA">
                    <a:noFill/>
                  </a:rPr>
                  <a:t> </a:t>
                </a:r>
              </a:p>
            </p:txBody>
          </p:sp>
        </mc:Fallback>
      </mc:AlternateContent>
    </p:spTree>
    <p:extLst>
      <p:ext uri="{BB962C8B-B14F-4D97-AF65-F5344CB8AC3E}">
        <p14:creationId xmlns:p14="http://schemas.microsoft.com/office/powerpoint/2010/main" val="197718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C06-BBD1-44DA-BE97-C0D9070597DF}"/>
              </a:ext>
            </a:extLst>
          </p:cNvPr>
          <p:cNvSpPr>
            <a:spLocks noGrp="1"/>
          </p:cNvSpPr>
          <p:nvPr>
            <p:ph type="title"/>
          </p:nvPr>
        </p:nvSpPr>
        <p:spPr/>
        <p:txBody>
          <a:bodyPr/>
          <a:lstStyle/>
          <a:p>
            <a:r>
              <a:rPr lang="en-US" dirty="0"/>
              <a:t>TSCS Simulation Demo</a:t>
            </a:r>
            <a:endParaRPr lang="en-CA" dirty="0"/>
          </a:p>
        </p:txBody>
      </p:sp>
      <p:sp>
        <p:nvSpPr>
          <p:cNvPr id="3" name="Content Placeholder 2">
            <a:extLst>
              <a:ext uri="{FF2B5EF4-FFF2-40B4-BE49-F238E27FC236}">
                <a16:creationId xmlns:a16="http://schemas.microsoft.com/office/drawing/2014/main" id="{B7F80D3B-811C-4C61-88C9-CADA1A475DFA}"/>
              </a:ext>
            </a:extLst>
          </p:cNvPr>
          <p:cNvSpPr>
            <a:spLocks noGrp="1"/>
          </p:cNvSpPr>
          <p:nvPr>
            <p:ph idx="1"/>
          </p:nvPr>
        </p:nvSpPr>
        <p:spPr/>
        <p:txBody>
          <a:bodyPr>
            <a:normAutofit lnSpcReduction="10000"/>
          </a:bodyPr>
          <a:lstStyle/>
          <a:p>
            <a:r>
              <a:rPr lang="en-US" dirty="0"/>
              <a:t>I will demonstrate the general usage of the simulation with four processes and a step-by-step speed to show how to use the interface in its most interactive state.</a:t>
            </a:r>
          </a:p>
          <a:p>
            <a:r>
              <a:rPr lang="en-US" dirty="0"/>
              <a:t>Instructions are included on the site along with the simulation, however I will cover this in the demo.</a:t>
            </a:r>
          </a:p>
          <a:p>
            <a:r>
              <a:rPr lang="en-US" dirty="0"/>
              <a:t>Firstly, the number of processes are selected which can be between two and four – which was chosen based on preventing the simulation from becoming crowded.</a:t>
            </a:r>
          </a:p>
          <a:p>
            <a:r>
              <a:rPr lang="en-US" dirty="0"/>
              <a:t>Secondly, the speed of the simulation will need to be selected which can be either fast or slow, or step-by-step.</a:t>
            </a:r>
          </a:p>
          <a:p>
            <a:r>
              <a:rPr lang="en-US" dirty="0"/>
              <a:t>When all the settings are selected, you can begin the simulation by selecting ‘Start Simulation’.</a:t>
            </a:r>
            <a:endParaRPr lang="en-CA" dirty="0"/>
          </a:p>
        </p:txBody>
      </p:sp>
    </p:spTree>
    <p:extLst>
      <p:ext uri="{BB962C8B-B14F-4D97-AF65-F5344CB8AC3E}">
        <p14:creationId xmlns:p14="http://schemas.microsoft.com/office/powerpoint/2010/main" val="190113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83E2-E451-4777-B78C-63FF9230486D}"/>
              </a:ext>
            </a:extLst>
          </p:cNvPr>
          <p:cNvSpPr>
            <a:spLocks noGrp="1"/>
          </p:cNvSpPr>
          <p:nvPr>
            <p:ph type="title"/>
          </p:nvPr>
        </p:nvSpPr>
        <p:spPr/>
        <p:txBody>
          <a:bodyPr>
            <a:normAutofit/>
          </a:bodyPr>
          <a:lstStyle/>
          <a:p>
            <a:pPr algn="ctr"/>
            <a:r>
              <a:rPr lang="en-US" sz="4000" dirty="0"/>
              <a:t>Timestamp Based Critical Section Simulation Demonstration</a:t>
            </a:r>
            <a:endParaRPr lang="en-CA" sz="4000" dirty="0"/>
          </a:p>
        </p:txBody>
      </p:sp>
    </p:spTree>
    <p:extLst>
      <p:ext uri="{BB962C8B-B14F-4D97-AF65-F5344CB8AC3E}">
        <p14:creationId xmlns:p14="http://schemas.microsoft.com/office/powerpoint/2010/main" val="154801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DA96-B160-44CA-8235-80DF3B46BB1D}"/>
              </a:ext>
            </a:extLst>
          </p:cNvPr>
          <p:cNvSpPr>
            <a:spLocks noGrp="1"/>
          </p:cNvSpPr>
          <p:nvPr>
            <p:ph type="title"/>
          </p:nvPr>
        </p:nvSpPr>
        <p:spPr>
          <a:xfrm>
            <a:off x="685800" y="1295070"/>
            <a:ext cx="10820400" cy="2802467"/>
          </a:xfrm>
        </p:spPr>
        <p:txBody>
          <a:bodyPr>
            <a:normAutofit/>
          </a:bodyPr>
          <a:lstStyle/>
          <a:p>
            <a:pPr algn="ctr"/>
            <a:r>
              <a:rPr lang="en-US" sz="4000" dirty="0"/>
              <a:t>Coding the Simulation</a:t>
            </a:r>
            <a:endParaRPr lang="en-CA" sz="4000" dirty="0"/>
          </a:p>
        </p:txBody>
      </p:sp>
    </p:spTree>
    <p:extLst>
      <p:ext uri="{BB962C8B-B14F-4D97-AF65-F5344CB8AC3E}">
        <p14:creationId xmlns:p14="http://schemas.microsoft.com/office/powerpoint/2010/main" val="256662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FB8B-C5CD-4CDC-A947-A5E1F2812EC0}"/>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CA8BFEDE-D6C3-45B5-8A74-4E5CBF011661}"/>
              </a:ext>
            </a:extLst>
          </p:cNvPr>
          <p:cNvSpPr>
            <a:spLocks noGrp="1"/>
          </p:cNvSpPr>
          <p:nvPr>
            <p:ph type="pic" idx="1"/>
          </p:nvPr>
        </p:nvSpPr>
        <p:spPr/>
      </p:sp>
      <p:sp>
        <p:nvSpPr>
          <p:cNvPr id="4" name="Text Placeholder 3">
            <a:extLst>
              <a:ext uri="{FF2B5EF4-FFF2-40B4-BE49-F238E27FC236}">
                <a16:creationId xmlns:a16="http://schemas.microsoft.com/office/drawing/2014/main" id="{1CBD6B54-AEF4-4ABE-9202-3A573DF91BE5}"/>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21230923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3004</TotalTime>
  <Words>772</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Century Gothic</vt:lpstr>
      <vt:lpstr>Vapor Trail</vt:lpstr>
      <vt:lpstr>CPSC 559 Final Demo</vt:lpstr>
      <vt:lpstr>The Project</vt:lpstr>
      <vt:lpstr>The algorithms</vt:lpstr>
      <vt:lpstr>Timestamp based Critical Section</vt:lpstr>
      <vt:lpstr>The Pseudocode</vt:lpstr>
      <vt:lpstr>TSCS Simulation Demo</vt:lpstr>
      <vt:lpstr>Timestamp Based Critical Section Simulation Demonstration</vt:lpstr>
      <vt:lpstr>Coding the Simulation</vt:lpstr>
      <vt:lpstr>PowerPoint Presentation</vt:lpstr>
      <vt:lpstr>PowerPoint Presentation</vt:lpstr>
      <vt:lpstr>PowerPoint Presentation</vt:lpstr>
      <vt:lpstr>Totally Ordered Broadcast</vt:lpstr>
      <vt:lpstr>The Pseudocode</vt:lpstr>
      <vt:lpstr>TOB Simulation Demo</vt:lpstr>
      <vt:lpstr>Totally Ordered Broadcast Simulation Demonstration</vt:lpstr>
      <vt:lpstr>Coding the Simulation</vt:lpstr>
      <vt:lpstr>PowerPoint Presentation</vt:lpstr>
      <vt:lpstr>PowerPoint Presentation</vt:lpstr>
      <vt:lpstr>PowerPoint Presentation</vt:lpstr>
      <vt:lpstr>Thank you for watching!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559 Final Demo</dc:title>
  <dc:creator>Alexander Richard</dc:creator>
  <cp:lastModifiedBy>Alexander Richard</cp:lastModifiedBy>
  <cp:revision>10</cp:revision>
  <dcterms:created xsi:type="dcterms:W3CDTF">2020-04-11T03:55:16Z</dcterms:created>
  <dcterms:modified xsi:type="dcterms:W3CDTF">2020-04-13T06:17:42Z</dcterms:modified>
</cp:coreProperties>
</file>