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58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-15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8C460-84E9-4F1A-954F-CA01D8237882}" type="datetimeFigureOut">
              <a:rPr lang="en-US" smtClean="0"/>
              <a:pPr/>
              <a:t>12/9/14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62508-8537-4492-88CD-723D35C8E1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4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1671638"/>
            <a:ext cx="7696200" cy="1069975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5838" y="35052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3079" name="Picture 7" descr="title header_Blue_646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110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7" descr="doe_black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4963" y="6456363"/>
            <a:ext cx="960437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1" name="Picture 8" descr="title footer_Blue_646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794500"/>
            <a:ext cx="9144000" cy="6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marL="0" algn="ctr" defTabSz="914400" rtl="0" eaLnBrk="1" latinLnBrk="0" hangingPunct="1">
              <a:defRPr lang="en-US" sz="1200" b="1" kern="1200" smtClean="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PDSEC Workshop (05/25/2012)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 u="none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en-US" smtClean="0"/>
              <a:t>PDSEC Workshop (05/25/2012)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en-US" smtClean="0"/>
              <a:t>PDSEC Workshop (05/25/2012)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en-US" smtClean="0"/>
              <a:t>PDSEC Workshop (05/25/2012)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eg"/><Relationship Id="rId8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5" descr="slide footer_blue_646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324600"/>
            <a:ext cx="9144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1031" name="Picture 7" descr="slide header_646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15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57800" y="6553200"/>
            <a:ext cx="3581400" cy="228600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0099"/>
                </a:solidFill>
              </a:defRPr>
            </a:lvl1pPr>
          </a:lstStyle>
          <a:p>
            <a:r>
              <a:rPr lang="en-US" smtClean="0"/>
              <a:t>PDSEC Workshop (05/25/2012)</a:t>
            </a:r>
            <a:endParaRPr lang="en-US"/>
          </a:p>
        </p:txBody>
      </p:sp>
      <p:sp>
        <p:nvSpPr>
          <p:cNvPr id="8" name="Footer Placeholder 4"/>
          <p:cNvSpPr txBox="1">
            <a:spLocks/>
          </p:cNvSpPr>
          <p:nvPr/>
        </p:nvSpPr>
        <p:spPr>
          <a:xfrm>
            <a:off x="990600" y="6553200"/>
            <a:ext cx="2971800" cy="228600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Pavan Balaji, Argonne National Laboratory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Wingdings" pitchFamily="2" charset="2"/>
        <a:buChar char="§"/>
        <a:defRPr sz="240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2000">
          <a:solidFill>
            <a:schemeClr val="bg2">
              <a:lumMod val="10000"/>
            </a:schemeClr>
          </a:solidFill>
          <a:latin typeface="+mn-lt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•"/>
        <a:defRPr sz="1800">
          <a:solidFill>
            <a:schemeClr val="bg2">
              <a:lumMod val="10000"/>
            </a:schemeClr>
          </a:solidFill>
          <a:latin typeface="+mn-lt"/>
        </a:defRPr>
      </a:lvl3pPr>
      <a:lvl4pPr marL="16002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Char char="–"/>
        <a:defRPr sz="1800">
          <a:solidFill>
            <a:schemeClr val="bg2">
              <a:lumMod val="10000"/>
            </a:schemeClr>
          </a:solidFill>
          <a:latin typeface="+mn-lt"/>
        </a:defRPr>
      </a:lvl4pPr>
      <a:lvl5pPr marL="20574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800">
          <a:solidFill>
            <a:schemeClr val="bg2">
              <a:lumMod val="10000"/>
            </a:schemeClr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F497D"/>
        </a:buClr>
        <a:buFont typeface="Arial" charset="0"/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5838" y="1671638"/>
            <a:ext cx="7696200" cy="11477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 smtClean="0"/>
              <a:t>MPI Progress-Independent Communicators</a:t>
            </a:r>
            <a:endParaRPr lang="en-US" sz="2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42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Object Semantics in MPI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114800"/>
            <a:ext cx="8229600" cy="2133600"/>
          </a:xfrm>
        </p:spPr>
        <p:txBody>
          <a:bodyPr/>
          <a:lstStyle/>
          <a:p>
            <a:pPr>
              <a:lnSpc>
                <a:spcPct val="110000"/>
              </a:lnSpc>
              <a:buNone/>
            </a:pPr>
            <a:r>
              <a:rPr lang="en-US" sz="1400" dirty="0"/>
              <a:t>P0 (Thread 0)		P0 (Thread 1)			P1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/>
              <a:t>	</a:t>
            </a:r>
            <a:r>
              <a:rPr lang="en-US" sz="1400" dirty="0" err="1"/>
              <a:t>MPI_Irecv</a:t>
            </a:r>
            <a:r>
              <a:rPr lang="en-US" sz="1400" dirty="0"/>
              <a:t>(…, comm1, &amp;req1);	</a:t>
            </a:r>
            <a:r>
              <a:rPr lang="en-US" sz="1400" dirty="0" err="1"/>
              <a:t>MPI_Irecv</a:t>
            </a:r>
            <a:r>
              <a:rPr lang="en-US" sz="1400" dirty="0"/>
              <a:t>(…, comm2, &amp;req2);		</a:t>
            </a:r>
            <a:r>
              <a:rPr lang="en-US" sz="1400" dirty="0" err="1"/>
              <a:t>MPI_Ssend</a:t>
            </a:r>
            <a:r>
              <a:rPr lang="en-US" sz="1400" dirty="0"/>
              <a:t>(…, comm1);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/>
              <a:t>	</a:t>
            </a:r>
            <a:r>
              <a:rPr lang="en-US" sz="1400" dirty="0" err="1"/>
              <a:t>pthread_barrier</a:t>
            </a:r>
            <a:r>
              <a:rPr lang="en-US" sz="1400" dirty="0"/>
              <a:t>();		</a:t>
            </a:r>
            <a:r>
              <a:rPr lang="en-US" sz="1400" dirty="0" err="1"/>
              <a:t>pthread_barrier</a:t>
            </a:r>
            <a:r>
              <a:rPr lang="en-US" sz="1400" dirty="0"/>
              <a:t>();			</a:t>
            </a:r>
            <a:r>
              <a:rPr lang="en-US" sz="1400" dirty="0" err="1"/>
              <a:t>MPI_Ssend</a:t>
            </a:r>
            <a:r>
              <a:rPr lang="en-US" sz="1400" dirty="0"/>
              <a:t>(…, comm2);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/>
              <a:t>				</a:t>
            </a:r>
            <a:r>
              <a:rPr lang="en-US" sz="1400" dirty="0" err="1"/>
              <a:t>MPI_Wait</a:t>
            </a:r>
            <a:r>
              <a:rPr lang="en-US" sz="1400" dirty="0"/>
              <a:t>(&amp;req2, …);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/>
              <a:t>	</a:t>
            </a:r>
            <a:r>
              <a:rPr lang="en-US" sz="1400" dirty="0" err="1"/>
              <a:t>pthread_barrier</a:t>
            </a:r>
            <a:r>
              <a:rPr lang="en-US" sz="1400" dirty="0"/>
              <a:t>();		</a:t>
            </a:r>
            <a:r>
              <a:rPr lang="en-US" sz="1400" dirty="0" err="1"/>
              <a:t>pthread_barrier</a:t>
            </a:r>
            <a:r>
              <a:rPr lang="en-US" sz="1400" dirty="0"/>
              <a:t>();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/>
              <a:t>	</a:t>
            </a:r>
            <a:r>
              <a:rPr lang="en-US" sz="1400" dirty="0" err="1"/>
              <a:t>MPI_Wait</a:t>
            </a:r>
            <a:r>
              <a:rPr lang="en-US" sz="1400" dirty="0"/>
              <a:t>(&amp;req1, …)</a:t>
            </a:r>
            <a:r>
              <a:rPr lang="en-US" sz="1400" dirty="0" smtClean="0"/>
              <a:t>;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143000"/>
            <a:ext cx="8229600" cy="2819400"/>
          </a:xfrm>
        </p:spPr>
        <p:txBody>
          <a:bodyPr/>
          <a:lstStyle/>
          <a:p>
            <a:r>
              <a:rPr lang="en-US" dirty="0" smtClean="0"/>
              <a:t>Current semantics allow any thread to access any MPI object</a:t>
            </a:r>
          </a:p>
          <a:p>
            <a:pPr lvl="1"/>
            <a:r>
              <a:rPr lang="en-US" dirty="0" smtClean="0"/>
              <a:t>Request can be created by one thread and used by another thread</a:t>
            </a:r>
          </a:p>
          <a:p>
            <a:pPr lvl="1"/>
            <a:r>
              <a:rPr lang="en-US" dirty="0" smtClean="0"/>
              <a:t>MPI implementation requires appropriate locking/memory consistency to make sure this is allowed</a:t>
            </a:r>
          </a:p>
          <a:p>
            <a:r>
              <a:rPr lang="en-US" dirty="0" smtClean="0"/>
              <a:t>Some applications might not require such semantics</a:t>
            </a:r>
          </a:p>
          <a:p>
            <a:pPr lvl="1"/>
            <a:r>
              <a:rPr lang="en-US" dirty="0" smtClean="0"/>
              <a:t>Each thread only uses objects generated by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97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Communicator Hints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458200" cy="5562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 smtClean="0"/>
              <a:t>Predefined info arguments for </a:t>
            </a:r>
            <a:r>
              <a:rPr lang="en-US" sz="2000" dirty="0" err="1" smtClean="0"/>
              <a:t>MPI_Comm_dup_with_info</a:t>
            </a:r>
            <a:endParaRPr lang="en-US" sz="2000" dirty="0" smtClean="0"/>
          </a:p>
          <a:p>
            <a:pPr>
              <a:lnSpc>
                <a:spcPct val="110000"/>
              </a:lnSpc>
            </a:pPr>
            <a:r>
              <a:rPr lang="en-US" sz="2000" dirty="0" err="1" smtClean="0"/>
              <a:t>independent_comm</a:t>
            </a:r>
            <a:endParaRPr lang="en-US" sz="2000" dirty="0" smtClean="0"/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“This info argument allows a high-quality MPI implementation to assign independent communication resources to this communicator.  A thread waiting on an operation issued on a communicator with this info argument set, will not be required to make progress on pending operations on any other communicator, window or file.”</a:t>
            </a:r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The MPI implementation can create independent communication resources for this communicator (out-of-band communication, lesser lock contention)</a:t>
            </a:r>
          </a:p>
          <a:p>
            <a:pPr>
              <a:lnSpc>
                <a:spcPct val="110000"/>
              </a:lnSpc>
            </a:pPr>
            <a:r>
              <a:rPr lang="en-US" sz="2000" dirty="0" smtClean="0"/>
              <a:t>The following program, which is valid for MPI-3, will not be valid with this info hint: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		P0 (Thread 0)		P0 (Thread 1)			P1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MPI_Irecv</a:t>
            </a:r>
            <a:r>
              <a:rPr lang="en-US" sz="1400" dirty="0" smtClean="0"/>
              <a:t>(…, comm1, &amp;req1);	</a:t>
            </a:r>
            <a:r>
              <a:rPr lang="en-US" sz="1400" dirty="0" err="1" smtClean="0"/>
              <a:t>MPI_Irecv</a:t>
            </a:r>
            <a:r>
              <a:rPr lang="en-US" sz="1400" dirty="0" smtClean="0"/>
              <a:t>(…, comm2, &amp;req2);		</a:t>
            </a:r>
            <a:r>
              <a:rPr lang="en-US" sz="1400" dirty="0" err="1" smtClean="0"/>
              <a:t>MPI_Ssend</a:t>
            </a:r>
            <a:r>
              <a:rPr lang="en-US" sz="1400" dirty="0" smtClean="0"/>
              <a:t>(…, comm1);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pthread_barrier</a:t>
            </a:r>
            <a:r>
              <a:rPr lang="en-US" sz="1400" dirty="0" smtClean="0"/>
              <a:t>();		</a:t>
            </a:r>
            <a:r>
              <a:rPr lang="en-US" sz="1400" dirty="0" err="1" smtClean="0"/>
              <a:t>pthread_barrier</a:t>
            </a:r>
            <a:r>
              <a:rPr lang="en-US" sz="1400" dirty="0" smtClean="0"/>
              <a:t>();			</a:t>
            </a:r>
            <a:r>
              <a:rPr lang="en-US" sz="1400" dirty="0" err="1" smtClean="0"/>
              <a:t>MPI_Ssend</a:t>
            </a:r>
            <a:r>
              <a:rPr lang="en-US" sz="1400" dirty="0" smtClean="0"/>
              <a:t>(…, comm2);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				</a:t>
            </a:r>
            <a:r>
              <a:rPr lang="en-US" sz="1400" dirty="0" err="1" smtClean="0"/>
              <a:t>MPI_Wait</a:t>
            </a:r>
            <a:r>
              <a:rPr lang="en-US" sz="1400" dirty="0" smtClean="0"/>
              <a:t>(&amp;req2, …);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pthread_barrier</a:t>
            </a:r>
            <a:r>
              <a:rPr lang="en-US" sz="1400" dirty="0" smtClean="0"/>
              <a:t>();		</a:t>
            </a:r>
            <a:r>
              <a:rPr lang="en-US" sz="1400" dirty="0" err="1" smtClean="0"/>
              <a:t>pthread_barrier</a:t>
            </a:r>
            <a:r>
              <a:rPr lang="en-US" sz="1400" dirty="0" smtClean="0"/>
              <a:t>();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 smtClean="0"/>
              <a:t>	</a:t>
            </a:r>
            <a:r>
              <a:rPr lang="en-US" sz="1400" dirty="0" err="1" smtClean="0"/>
              <a:t>MPI_Wait</a:t>
            </a:r>
            <a:r>
              <a:rPr lang="en-US" sz="1400" dirty="0" smtClean="0"/>
              <a:t>(&amp;req1, …);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notes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dirty="0" smtClean="0"/>
              <a:t>How the semantics are inherited to other objects needs to be discussed</a:t>
            </a:r>
          </a:p>
          <a:p>
            <a:pPr lvl="1"/>
            <a:r>
              <a:rPr lang="en-US" dirty="0" smtClean="0"/>
              <a:t>What happens when I dup an “independent” communicator</a:t>
            </a:r>
          </a:p>
          <a:p>
            <a:pPr lvl="2"/>
            <a:r>
              <a:rPr lang="en-US" dirty="0" smtClean="0"/>
              <a:t>The standard defines that dup will inherit the info, so the new communicator will be independent as well</a:t>
            </a:r>
          </a:p>
          <a:p>
            <a:pPr lvl="1"/>
            <a:r>
              <a:rPr lang="en-US" dirty="0" smtClean="0"/>
              <a:t>What happens when I split an “independent” communicator</a:t>
            </a:r>
          </a:p>
          <a:p>
            <a:pPr lvl="2"/>
            <a:r>
              <a:rPr lang="en-US" dirty="0" smtClean="0"/>
              <a:t>The standard defines that split, etc., will not inherit the info, so the new communicator will not be independent</a:t>
            </a:r>
          </a:p>
          <a:p>
            <a:pPr lvl="1"/>
            <a:r>
              <a:rPr lang="en-US" dirty="0" smtClean="0"/>
              <a:t>What happens to files, windows, etc.</a:t>
            </a:r>
          </a:p>
          <a:p>
            <a:pPr lvl="2"/>
            <a:r>
              <a:rPr lang="en-US" dirty="0" smtClean="0"/>
              <a:t>No additional propagation of info.  We can define the info key for those objects if needed</a:t>
            </a:r>
          </a:p>
        </p:txBody>
      </p:sp>
    </p:spTree>
    <p:extLst>
      <p:ext uri="{BB962C8B-B14F-4D97-AF65-F5344CB8AC3E}">
        <p14:creationId xmlns:p14="http://schemas.microsoft.com/office/powerpoint/2010/main" val="350575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notes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dirty="0" smtClean="0"/>
              <a:t>Additional hints can improve performance further</a:t>
            </a:r>
          </a:p>
          <a:p>
            <a:pPr lvl="1"/>
            <a:r>
              <a:rPr lang="en-US" dirty="0" smtClean="0"/>
              <a:t>E.g., this communicator will be used by only one thread</a:t>
            </a:r>
          </a:p>
          <a:p>
            <a:r>
              <a:rPr lang="en-US" dirty="0" smtClean="0"/>
              <a:t>Implementation details</a:t>
            </a:r>
          </a:p>
          <a:p>
            <a:pPr lvl="1"/>
            <a:r>
              <a:rPr lang="en-US" dirty="0" smtClean="0"/>
              <a:t>Would be useful if the MPI implementation can create communicator-specific objects</a:t>
            </a:r>
          </a:p>
          <a:p>
            <a:pPr lvl="1"/>
            <a:r>
              <a:rPr lang="en-US" dirty="0" smtClean="0"/>
              <a:t>Already done as research papers, but not in production implementations today 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88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losing?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applications expect progress on one communicator will make progress on everything, that might not happen any more</a:t>
            </a:r>
          </a:p>
          <a:p>
            <a:pPr lvl="1"/>
            <a:r>
              <a:rPr lang="en-US" dirty="0" smtClean="0"/>
              <a:t>Is that breaking backward compatibility?</a:t>
            </a:r>
          </a:p>
          <a:p>
            <a:pPr lvl="2"/>
            <a:r>
              <a:rPr lang="en-US" dirty="0" smtClean="0"/>
              <a:t>Might be OK since this is a new info key</a:t>
            </a:r>
          </a:p>
          <a:p>
            <a:pPr lvl="1"/>
            <a:r>
              <a:rPr lang="en-US" dirty="0" smtClean="0"/>
              <a:t>E.g., asynchronous progress threads</a:t>
            </a:r>
          </a:p>
        </p:txBody>
      </p:sp>
    </p:spTree>
    <p:extLst>
      <p:ext uri="{BB962C8B-B14F-4D97-AF65-F5344CB8AC3E}">
        <p14:creationId xmlns:p14="http://schemas.microsoft.com/office/powerpoint/2010/main" val="3723625416"/>
      </p:ext>
    </p:extLst>
  </p:cSld>
  <p:clrMapOvr>
    <a:masterClrMapping/>
  </p:clrMapOvr>
</p:sld>
</file>

<file path=ppt/theme/theme1.xml><?xml version="1.0" encoding="utf-8"?>
<a:theme xmlns:a="http://schemas.openxmlformats.org/drawingml/2006/main" name="argonne.updates">
  <a:themeElements>
    <a:clrScheme name="Custom 7">
      <a:dk1>
        <a:srgbClr val="616161"/>
      </a:dk1>
      <a:lt1>
        <a:srgbClr val="FFFFFF"/>
      </a:lt1>
      <a:dk2>
        <a:srgbClr val="1F497D"/>
      </a:dk2>
      <a:lt2>
        <a:srgbClr val="D2D2D2"/>
      </a:lt2>
      <a:accent1>
        <a:srgbClr val="A6C4DE"/>
      </a:accent1>
      <a:accent2>
        <a:srgbClr val="D8AC28"/>
      </a:accent2>
      <a:accent3>
        <a:srgbClr val="A22B38"/>
      </a:accent3>
      <a:accent4>
        <a:srgbClr val="7AB800"/>
      </a:accent4>
      <a:accent5>
        <a:srgbClr val="9D7D9E"/>
      </a:accent5>
      <a:accent6>
        <a:srgbClr val="BF5C28"/>
      </a:accent6>
      <a:hlink>
        <a:srgbClr val="4D8ABE"/>
      </a:hlink>
      <a:folHlink>
        <a:srgbClr val="4D8ABE"/>
      </a:folHlink>
    </a:clrScheme>
    <a:fontScheme name="Blue design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Blue design 1">
        <a:dk1>
          <a:srgbClr val="616161"/>
        </a:dk1>
        <a:lt1>
          <a:srgbClr val="FFFFFF"/>
        </a:lt1>
        <a:dk2>
          <a:srgbClr val="1F497D"/>
        </a:dk2>
        <a:lt2>
          <a:srgbClr val="D2D2D2"/>
        </a:lt2>
        <a:accent1>
          <a:srgbClr val="5C0426"/>
        </a:accent1>
        <a:accent2>
          <a:srgbClr val="9D7D9E"/>
        </a:accent2>
        <a:accent3>
          <a:srgbClr val="FFFFFF"/>
        </a:accent3>
        <a:accent4>
          <a:srgbClr val="525252"/>
        </a:accent4>
        <a:accent5>
          <a:srgbClr val="B5AAAC"/>
        </a:accent5>
        <a:accent6>
          <a:srgbClr val="8E718F"/>
        </a:accent6>
        <a:hlink>
          <a:srgbClr val="253D51"/>
        </a:hlink>
        <a:folHlink>
          <a:srgbClr val="0D204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argonne.updates</Template>
  <TotalTime>674</TotalTime>
  <Words>382</Words>
  <Application>Microsoft Macintosh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argonne.updates</vt:lpstr>
      <vt:lpstr>MPI Progress-Independent Communicators</vt:lpstr>
      <vt:lpstr>Shared Object Semantics in MPI</vt:lpstr>
      <vt:lpstr>Communicator Hints</vt:lpstr>
      <vt:lpstr>Other notes (1/2)</vt:lpstr>
      <vt:lpstr>Other notes (2/2)</vt:lpstr>
      <vt:lpstr>What are we losing?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Pavan Balaji</dc:creator>
  <cp:lastModifiedBy>Pavan Balaji</cp:lastModifiedBy>
  <cp:revision>1036</cp:revision>
  <dcterms:created xsi:type="dcterms:W3CDTF">2006-08-16T00:00:00Z</dcterms:created>
  <dcterms:modified xsi:type="dcterms:W3CDTF">2014-12-09T22:29:38Z</dcterms:modified>
</cp:coreProperties>
</file>