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4" r:id="rId2"/>
    <p:sldId id="265" r:id="rId3"/>
    <p:sldId id="266" r:id="rId4"/>
    <p:sldId id="269" r:id="rId5"/>
    <p:sldId id="270" r:id="rId6"/>
    <p:sldId id="267" r:id="rId7"/>
    <p:sldId id="268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33"/>
    <a:srgbClr val="CC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3" d="100"/>
          <a:sy n="123" d="100"/>
        </p:scale>
        <p:origin x="-472" y="-7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CE828-DC98-1446-8A1B-ADBB1D2BEDC2}" type="datetimeFigureOut">
              <a:rPr lang="en-US" smtClean="0"/>
              <a:t>07/12/20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81A78-F729-D342-B10B-550A116BC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00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81A78-F729-D342-B10B-550A116BC2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05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81A78-F729-D342-B10B-550A116BC2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05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81A78-F729-D342-B10B-550A116BC2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0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81A78-F729-D342-B10B-550A116BC2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0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81A78-F729-D342-B10B-550A116BC2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05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81A78-F729-D342-B10B-550A116BC2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05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81A78-F729-D342-B10B-550A116BC2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0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818E-2986-0740-B5D7-C8C834BFB3BB}" type="datetimeFigureOut">
              <a:rPr lang="en-US" smtClean="0"/>
              <a:t>07/12/20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1B0E-8643-6B4C-9EE3-97D314AA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9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818E-2986-0740-B5D7-C8C834BFB3BB}" type="datetimeFigureOut">
              <a:rPr lang="en-US" smtClean="0"/>
              <a:t>07/12/20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1B0E-8643-6B4C-9EE3-97D314AA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4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818E-2986-0740-B5D7-C8C834BFB3BB}" type="datetimeFigureOut">
              <a:rPr lang="en-US" smtClean="0"/>
              <a:t>07/12/20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1B0E-8643-6B4C-9EE3-97D314AA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818E-2986-0740-B5D7-C8C834BFB3BB}" type="datetimeFigureOut">
              <a:rPr lang="en-US" smtClean="0"/>
              <a:t>07/12/20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1B0E-8643-6B4C-9EE3-97D314AA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818E-2986-0740-B5D7-C8C834BFB3BB}" type="datetimeFigureOut">
              <a:rPr lang="en-US" smtClean="0"/>
              <a:t>07/12/20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1B0E-8643-6B4C-9EE3-97D314AA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818E-2986-0740-B5D7-C8C834BFB3BB}" type="datetimeFigureOut">
              <a:rPr lang="en-US" smtClean="0"/>
              <a:t>07/12/20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1B0E-8643-6B4C-9EE3-97D314AA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818E-2986-0740-B5D7-C8C834BFB3BB}" type="datetimeFigureOut">
              <a:rPr lang="en-US" smtClean="0"/>
              <a:t>07/12/20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1B0E-8643-6B4C-9EE3-97D314AA9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0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818E-2986-0740-B5D7-C8C834BFB3BB}" type="datetimeFigureOut">
              <a:rPr lang="en-US" smtClean="0"/>
              <a:t>07/12/20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1B0E-8643-6B4C-9EE3-97D314AA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8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818E-2986-0740-B5D7-C8C834BFB3BB}" type="datetimeFigureOut">
              <a:rPr lang="en-US" smtClean="0"/>
              <a:t>07/12/20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1B0E-8643-6B4C-9EE3-97D314AA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818E-2986-0740-B5D7-C8C834BFB3BB}" type="datetimeFigureOut">
              <a:rPr lang="en-US" smtClean="0"/>
              <a:t>07/12/20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1B0E-8643-6B4C-9EE3-97D314AA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4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818E-2986-0740-B5D7-C8C834BFB3BB}" type="datetimeFigureOut">
              <a:rPr lang="en-US" smtClean="0"/>
              <a:t>07/12/20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1B0E-8643-6B4C-9EE3-97D314AA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8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E818E-2986-0740-B5D7-C8C834BFB3BB}" type="datetimeFigureOut">
              <a:rPr lang="en-US" smtClean="0"/>
              <a:t>07/12/20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D1B0E-8643-6B4C-9EE3-97D314AA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2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48" y="194037"/>
            <a:ext cx="8102152" cy="3783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CC3333"/>
                </a:solidFill>
              </a:rPr>
              <a:t>Chapter2: </a:t>
            </a:r>
            <a:r>
              <a:rPr lang="en-US" dirty="0">
                <a:solidFill>
                  <a:srgbClr val="CC3333"/>
                </a:solidFill>
              </a:rPr>
              <a:t>MPI Terms and </a:t>
            </a:r>
            <a:r>
              <a:rPr lang="en-US" dirty="0" smtClean="0">
                <a:solidFill>
                  <a:srgbClr val="CC3333"/>
                </a:solidFill>
              </a:rPr>
              <a:t>Conventions </a:t>
            </a:r>
            <a:r>
              <a:rPr lang="en-US" dirty="0">
                <a:solidFill>
                  <a:srgbClr val="CC3333"/>
                </a:solidFill>
                <a:sym typeface="Wingdings"/>
              </a:rPr>
              <a:t> </a:t>
            </a:r>
            <a:r>
              <a:rPr lang="en-US" dirty="0" smtClean="0">
                <a:solidFill>
                  <a:srgbClr val="CC3333"/>
                </a:solidFill>
                <a:sym typeface="Wingdings"/>
              </a:rPr>
              <a:t>            </a:t>
            </a:r>
            <a:r>
              <a:rPr lang="en-US" dirty="0" smtClean="0">
                <a:solidFill>
                  <a:srgbClr val="CC3333"/>
                </a:solidFill>
              </a:rPr>
              <a:t>changes</a:t>
            </a:r>
            <a:r>
              <a:rPr lang="en-US" dirty="0">
                <a:solidFill>
                  <a:srgbClr val="CC3333"/>
                </a:solidFill>
              </a:rPr>
              <a:t>: MPI-3.1 </a:t>
            </a:r>
            <a:r>
              <a:rPr lang="en-US" dirty="0">
                <a:solidFill>
                  <a:srgbClr val="CC3333"/>
                </a:solidFill>
                <a:sym typeface="Wingdings"/>
              </a:rPr>
              <a:t> MPI-4.0-RC</a:t>
            </a:r>
            <a:endParaRPr lang="en-US" dirty="0">
              <a:solidFill>
                <a:srgbClr val="CC333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728" y="758225"/>
            <a:ext cx="8742297" cy="414649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600" dirty="0" smtClean="0"/>
              <a:t>11:23-15:19 </a:t>
            </a:r>
            <a:r>
              <a:rPr lang="en-US" sz="1600" dirty="0">
                <a:sym typeface="Wingdings"/>
              </a:rPr>
              <a:t> </a:t>
            </a:r>
            <a:r>
              <a:rPr lang="en-US" sz="1600" dirty="0" smtClean="0">
                <a:sym typeface="Wingdings"/>
              </a:rPr>
              <a:t> 		</a:t>
            </a:r>
            <a:r>
              <a:rPr lang="en-US" sz="1600" b="1" dirty="0" smtClean="0">
                <a:sym typeface="Wingdings"/>
              </a:rPr>
              <a:t>#96/PR116 Update to Semantic Terms Section (2</a:t>
            </a:r>
            <a:r>
              <a:rPr lang="en-US" sz="1600" b="1" baseline="30000" dirty="0" smtClean="0">
                <a:sym typeface="Wingdings"/>
              </a:rPr>
              <a:t>nd</a:t>
            </a:r>
            <a:r>
              <a:rPr lang="en-US" sz="1600" b="1" dirty="0" smtClean="0">
                <a:sym typeface="Wingdings"/>
              </a:rPr>
              <a:t> vote Sep 2020)</a:t>
            </a:r>
          </a:p>
          <a:p>
            <a:pPr>
              <a:lnSpc>
                <a:spcPct val="130000"/>
              </a:lnSpc>
            </a:pPr>
            <a:r>
              <a:rPr lang="en-US" sz="1600" dirty="0" smtClean="0"/>
              <a:t>19:12				new compile-time constant in MPI-4.0: MPI_F_STATUS_SIZE </a:t>
            </a:r>
            <a:r>
              <a:rPr lang="en-US" sz="1600" dirty="0"/>
              <a:t>(C only</a:t>
            </a:r>
            <a:r>
              <a:rPr lang="en-US" sz="1600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en-US" sz="1600" dirty="0" smtClean="0"/>
              <a:t>20:20-29, 21:6-30, 22:45-47		</a:t>
            </a:r>
            <a:r>
              <a:rPr lang="en-US" sz="1600" b="1" dirty="0" smtClean="0"/>
              <a:t>Big Count (</a:t>
            </a:r>
            <a:r>
              <a:rPr lang="en-US" sz="1600" b="1" dirty="0" err="1" smtClean="0"/>
              <a:t>Adresses</a:t>
            </a:r>
            <a:r>
              <a:rPr lang="en-US" sz="1600" b="1" dirty="0" smtClean="0"/>
              <a:t>, Counts, Fortran mpi_08 only)</a:t>
            </a:r>
          </a:p>
          <a:p>
            <a:pPr>
              <a:lnSpc>
                <a:spcPct val="130000"/>
              </a:lnSpc>
            </a:pPr>
            <a:r>
              <a:rPr lang="en-US" sz="1600" dirty="0"/>
              <a:t>20:44-45			new </a:t>
            </a:r>
            <a:r>
              <a:rPr lang="en-US" sz="1600" dirty="0" smtClean="0"/>
              <a:t>at Counts</a:t>
            </a:r>
            <a:r>
              <a:rPr lang="en-US" sz="1600" dirty="0"/>
              <a:t>: sentence about timestamps (Tools</a:t>
            </a:r>
            <a:r>
              <a:rPr lang="en-US" sz="1600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en-US" sz="1600" dirty="0" smtClean="0"/>
              <a:t>22:1				2.6.1: Deprecated and Removed Interfaces (3.1: … Names and Functions)</a:t>
            </a:r>
          </a:p>
          <a:p>
            <a:pPr>
              <a:lnSpc>
                <a:spcPct val="130000"/>
              </a:lnSpc>
            </a:pPr>
            <a:r>
              <a:rPr lang="en-US" sz="1600" dirty="0" smtClean="0"/>
              <a:t>23:26-30,34			deprecated functions since MPI-3.2 &amp; MPI-4.0</a:t>
            </a:r>
          </a:p>
          <a:p>
            <a:pPr>
              <a:lnSpc>
                <a:spcPct val="130000"/>
              </a:lnSpc>
            </a:pPr>
            <a:r>
              <a:rPr lang="en-US" sz="1600" dirty="0" smtClean="0"/>
              <a:t>25:2-9,30-38,41,46	</a:t>
            </a:r>
            <a:r>
              <a:rPr lang="en-US" sz="1600" b="1" dirty="0"/>
              <a:t>E</a:t>
            </a:r>
            <a:r>
              <a:rPr lang="en-US" sz="1600" b="1" dirty="0" smtClean="0"/>
              <a:t>rror Handling</a:t>
            </a:r>
          </a:p>
          <a:p>
            <a:pPr>
              <a:lnSpc>
                <a:spcPct val="130000"/>
              </a:lnSpc>
            </a:pP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cleanup:   whitespaces, macros                                 --&gt; not visible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smtClean="0"/>
              <a:t>	*    DONE (see </a:t>
            </a:r>
            <a:r>
              <a:rPr lang="en-US" sz="1600" dirty="0" err="1" smtClean="0"/>
              <a:t>github</a:t>
            </a:r>
            <a:r>
              <a:rPr lang="en-US" sz="1600" dirty="0"/>
              <a:t> </a:t>
            </a:r>
            <a:r>
              <a:rPr lang="en-US" sz="1600" dirty="0" smtClean="0"/>
              <a:t>diff)</a:t>
            </a:r>
          </a:p>
          <a:p>
            <a:pPr>
              <a:lnSpc>
                <a:spcPct val="130000"/>
              </a:lnSpc>
            </a:pPr>
            <a:r>
              <a:rPr lang="en-US" sz="1600" dirty="0" smtClean="0">
                <a:solidFill>
                  <a:srgbClr val="7F7F7F"/>
                </a:solidFill>
              </a:rPr>
              <a:t>cleanup:   remove blanks, no blanks around −        --&gt; visible </a:t>
            </a:r>
            <a:r>
              <a:rPr lang="en-US" sz="1600" dirty="0" smtClean="0"/>
              <a:t>		*    16:1      </a:t>
            </a:r>
            <a:r>
              <a:rPr lang="en-US" sz="1600" dirty="0" err="1" smtClean="0"/>
              <a:t>Datatypes</a:t>
            </a:r>
            <a:r>
              <a:rPr lang="en-US" sz="1600" dirty="0" smtClean="0"/>
              <a:t> </a:t>
            </a:r>
            <a:r>
              <a:rPr lang="en-US" sz="1400" dirty="0" smtClean="0"/>
              <a:t>(no blank)</a:t>
            </a:r>
          </a:p>
          <a:p>
            <a:pPr>
              <a:lnSpc>
                <a:spcPct val="130000"/>
              </a:lnSpc>
            </a:pPr>
            <a:r>
              <a:rPr lang="en-US" sz="1600" dirty="0" smtClean="0">
                <a:solidFill>
                  <a:srgbClr val="7F7F7F"/>
                </a:solidFill>
              </a:rPr>
              <a:t>cleanup:   typos, capitalization, </a:t>
            </a:r>
            <a:r>
              <a:rPr lang="en-US" sz="1600" dirty="0" err="1" smtClean="0">
                <a:solidFill>
                  <a:srgbClr val="7F7F7F"/>
                </a:solidFill>
              </a:rPr>
              <a:t>fontsize</a:t>
            </a:r>
            <a:r>
              <a:rPr lang="en-US" sz="1600" dirty="0" smtClean="0">
                <a:solidFill>
                  <a:srgbClr val="7F7F7F"/>
                </a:solidFill>
              </a:rPr>
              <a:t>, macros   --&gt; visible</a:t>
            </a:r>
            <a:r>
              <a:rPr lang="en-US" sz="1600" dirty="0" smtClean="0"/>
              <a:t>                *    18:18   </a:t>
            </a:r>
            <a:r>
              <a:rPr lang="en-US" sz="1600" dirty="0" err="1" smtClean="0"/>
              <a:t>datatype</a:t>
            </a:r>
            <a:r>
              <a:rPr lang="en-US" sz="1600" dirty="0" smtClean="0"/>
              <a:t>    </a:t>
            </a:r>
            <a:r>
              <a:rPr lang="en-US" sz="1400" dirty="0" smtClean="0"/>
              <a:t>(</a:t>
            </a:r>
            <a:r>
              <a:rPr lang="en-US" sz="1400" dirty="0"/>
              <a:t>no blank)</a:t>
            </a:r>
          </a:p>
          <a:p>
            <a:pPr>
              <a:lnSpc>
                <a:spcPct val="130000"/>
              </a:lnSpc>
            </a:pP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992745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48" y="194037"/>
            <a:ext cx="8102152" cy="378320"/>
          </a:xfrm>
        </p:spPr>
        <p:txBody>
          <a:bodyPr>
            <a:noAutofit/>
          </a:bodyPr>
          <a:lstStyle/>
          <a:p>
            <a:r>
              <a:rPr lang="en-US" sz="1900" dirty="0" smtClean="0">
                <a:solidFill>
                  <a:srgbClr val="CC3333"/>
                </a:solidFill>
              </a:rPr>
              <a:t>Chapter2: </a:t>
            </a:r>
            <a:r>
              <a:rPr lang="en-US" sz="1900" dirty="0">
                <a:solidFill>
                  <a:srgbClr val="CC3333"/>
                </a:solidFill>
              </a:rPr>
              <a:t>MPI Terms and </a:t>
            </a:r>
            <a:r>
              <a:rPr lang="en-US" sz="1900" dirty="0" smtClean="0">
                <a:solidFill>
                  <a:srgbClr val="CC3333"/>
                </a:solidFill>
              </a:rPr>
              <a:t>Conventions </a:t>
            </a:r>
            <a:r>
              <a:rPr lang="en-US" sz="1900" dirty="0">
                <a:solidFill>
                  <a:srgbClr val="CC3333"/>
                </a:solidFill>
                <a:sym typeface="Wingdings"/>
              </a:rPr>
              <a:t> </a:t>
            </a:r>
            <a:r>
              <a:rPr lang="en-US" sz="1900" dirty="0" smtClean="0">
                <a:solidFill>
                  <a:srgbClr val="CC3333"/>
                </a:solidFill>
                <a:sym typeface="Wingdings"/>
              </a:rPr>
              <a:t>           </a:t>
            </a:r>
            <a:r>
              <a:rPr lang="en-US" sz="1900" dirty="0" smtClean="0">
                <a:solidFill>
                  <a:srgbClr val="CC3333"/>
                </a:solidFill>
                <a:sym typeface="Wingdings"/>
              </a:rPr>
              <a:t>    OPEN ISSUES – </a:t>
            </a:r>
            <a:r>
              <a:rPr lang="en-US" sz="1900" dirty="0">
                <a:solidFill>
                  <a:srgbClr val="CC3333"/>
                </a:solidFill>
                <a:sym typeface="Wingdings"/>
              </a:rPr>
              <a:t>CRITICAL </a:t>
            </a:r>
            <a:r>
              <a:rPr lang="en-US" sz="1900" dirty="0" smtClean="0">
                <a:solidFill>
                  <a:srgbClr val="CC3333"/>
                </a:solidFill>
                <a:sym typeface="Wingdings"/>
              </a:rPr>
              <a:t>– #</a:t>
            </a:r>
            <a:r>
              <a:rPr lang="en-US" sz="1900" dirty="0" smtClean="0">
                <a:solidFill>
                  <a:srgbClr val="CC3333"/>
                </a:solidFill>
                <a:sym typeface="Wingdings"/>
              </a:rPr>
              <a:t>335</a:t>
            </a:r>
            <a:endParaRPr lang="en-US" sz="1900" dirty="0">
              <a:solidFill>
                <a:srgbClr val="CC333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728" y="758224"/>
            <a:ext cx="8742297" cy="438527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600" dirty="0" smtClean="0"/>
              <a:t>10:9-10 </a:t>
            </a:r>
            <a:r>
              <a:rPr lang="en-US" sz="1600" dirty="0">
                <a:sym typeface="Wingdings"/>
              </a:rPr>
              <a:t>	</a:t>
            </a:r>
            <a:r>
              <a:rPr lang="en-US" sz="1600" b="1" dirty="0" smtClean="0">
                <a:sym typeface="Wingdings"/>
              </a:rPr>
              <a:t>MPI </a:t>
            </a:r>
            <a:r>
              <a:rPr lang="en-US" sz="1600" b="1" dirty="0">
                <a:sym typeface="Wingdings"/>
              </a:rPr>
              <a:t>identifiers are limited to 30 </a:t>
            </a:r>
            <a:r>
              <a:rPr lang="en-US" sz="1600" b="1" dirty="0" smtClean="0">
                <a:sym typeface="Wingdings"/>
              </a:rPr>
              <a:t>characters </a:t>
            </a:r>
            <a:r>
              <a:rPr lang="en-US" sz="1600" b="1" dirty="0" smtClean="0">
                <a:solidFill>
                  <a:srgbClr val="CC3333"/>
                </a:solidFill>
                <a:sym typeface="Wingdings"/>
              </a:rPr>
              <a:t>--&gt; no longer valid !</a:t>
            </a:r>
            <a:br>
              <a:rPr lang="en-US" sz="1600" b="1" dirty="0" smtClean="0">
                <a:solidFill>
                  <a:srgbClr val="CC3333"/>
                </a:solidFill>
                <a:sym typeface="Wingdings"/>
              </a:rPr>
            </a:br>
            <a:r>
              <a:rPr lang="en-US" sz="1600" dirty="0" smtClean="0">
                <a:sym typeface="Wingdings"/>
              </a:rPr>
              <a:t>MPI </a:t>
            </a:r>
            <a:r>
              <a:rPr lang="en-US" sz="1600" dirty="0">
                <a:sym typeface="Wingdings"/>
              </a:rPr>
              <a:t>identifiers are limited to 30 </a:t>
            </a:r>
            <a:r>
              <a:rPr lang="en-US" sz="1600" dirty="0" err="1">
                <a:sym typeface="Wingdings"/>
              </a:rPr>
              <a:t>characters</a:t>
            </a:r>
            <a:r>
              <a:rPr lang="en-US" sz="1600" dirty="0" err="1" smtClean="0">
                <a:sym typeface="Wingdings"/>
              </a:rPr>
              <a:t>MPI</a:t>
            </a:r>
            <a:r>
              <a:rPr lang="en-US" sz="1600" dirty="0" smtClean="0">
                <a:sym typeface="Wingdings"/>
              </a:rPr>
              <a:t> </a:t>
            </a:r>
            <a:r>
              <a:rPr lang="en-US" sz="1600" dirty="0">
                <a:sym typeface="Wingdings"/>
              </a:rPr>
              <a:t>identifiers are limited to 30 characters (31 with the profiling interface). This is done to avoid exceeding the limit on some compilation systems. </a:t>
            </a:r>
            <a:r>
              <a:rPr lang="en-US" sz="1600" b="1" dirty="0">
                <a:sym typeface="Wingdings"/>
              </a:rPr>
              <a:t/>
            </a:r>
            <a:br>
              <a:rPr lang="en-US" sz="1600" b="1" dirty="0">
                <a:sym typeface="Wingdings"/>
              </a:rPr>
            </a:br>
            <a:r>
              <a:rPr lang="en-US" sz="1600" i="1" dirty="0" smtClean="0">
                <a:sym typeface="Wingdings"/>
              </a:rPr>
              <a:t>suggested change (Rolf):</a:t>
            </a:r>
            <a:r>
              <a:rPr lang="en-US" sz="1600" i="1" dirty="0">
                <a:sym typeface="Wingdings"/>
              </a:rPr>
              <a:t/>
            </a:r>
            <a:br>
              <a:rPr lang="en-US" sz="1600" i="1" dirty="0">
                <a:sym typeface="Wingdings"/>
              </a:rPr>
            </a:br>
            <a:r>
              <a:rPr lang="en-US" sz="1600" dirty="0">
                <a:solidFill>
                  <a:srgbClr val="CC3333"/>
                </a:solidFill>
                <a:sym typeface="Wingdings"/>
              </a:rPr>
              <a:t>MPI identifiers are limited to 32 characters (35 with the profiling and large count interfaces, and Fortran specific names </a:t>
            </a:r>
            <a:r>
              <a:rPr lang="en-US" sz="1600" dirty="0" smtClean="0">
                <a:solidFill>
                  <a:srgbClr val="CC3333"/>
                </a:solidFill>
                <a:sym typeface="Wingdings"/>
              </a:rPr>
              <a:t>up to </a:t>
            </a:r>
            <a:r>
              <a:rPr lang="en-US" sz="1600" dirty="0">
                <a:solidFill>
                  <a:srgbClr val="CC3333"/>
                </a:solidFill>
                <a:sym typeface="Wingdings"/>
              </a:rPr>
              <a:t>41). This is done to avoid exceeding the limit on some compilation systems</a:t>
            </a:r>
            <a:r>
              <a:rPr lang="en-US" sz="1600" dirty="0" smtClean="0">
                <a:solidFill>
                  <a:srgbClr val="CC3333"/>
                </a:solidFill>
                <a:sym typeface="Wingdings"/>
              </a:rPr>
              <a:t>.</a:t>
            </a:r>
            <a:br>
              <a:rPr lang="en-US" sz="1600" dirty="0" smtClean="0">
                <a:solidFill>
                  <a:srgbClr val="CC3333"/>
                </a:solidFill>
                <a:sym typeface="Wingdings"/>
              </a:rPr>
            </a:br>
            <a:r>
              <a:rPr lang="en-US" sz="1600" i="1" dirty="0" smtClean="0">
                <a:sym typeface="Wingdings"/>
              </a:rPr>
              <a:t>why do we need this change:</a:t>
            </a:r>
            <a:br>
              <a:rPr lang="en-US" sz="1600" i="1" dirty="0" smtClean="0">
                <a:sym typeface="Wingdings"/>
              </a:rPr>
            </a:br>
            <a:r>
              <a:rPr lang="en-US" sz="1600" dirty="0" smtClean="0">
                <a:sym typeface="Wingdings"/>
              </a:rPr>
              <a:t>new constants:							new (1 old) </a:t>
            </a:r>
            <a:r>
              <a:rPr lang="en-US" sz="1600" dirty="0">
                <a:sym typeface="Wingdings"/>
              </a:rPr>
              <a:t>callback prototypes:</a:t>
            </a:r>
            <a:br>
              <a:rPr lang="en-US" sz="1600" dirty="0">
                <a:sym typeface="Wingdings"/>
              </a:rPr>
            </a:br>
            <a:r>
              <a:rPr lang="en-US" sz="1600" dirty="0">
                <a:sym typeface="Wingdings"/>
              </a:rPr>
              <a:t>34 = </a:t>
            </a:r>
            <a:r>
              <a:rPr lang="en-US" sz="1600" dirty="0" smtClean="0">
                <a:sym typeface="Wingdings"/>
              </a:rPr>
              <a:t>MPI_T_CB_REQUIRE_ASYNC_SIGNAL_SAFE	</a:t>
            </a:r>
            <a:r>
              <a:rPr lang="en-US" sz="1600" dirty="0"/>
              <a:t>31 = </a:t>
            </a:r>
            <a:r>
              <a:rPr lang="en-US" sz="1600" dirty="0" err="1" smtClean="0"/>
              <a:t>MPI_Session_errhandler_function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ym typeface="Wingdings"/>
              </a:rPr>
              <a:t>31 </a:t>
            </a:r>
            <a:r>
              <a:rPr lang="en-US" sz="1600" dirty="0">
                <a:sym typeface="Wingdings"/>
              </a:rPr>
              <a:t>= </a:t>
            </a:r>
            <a:r>
              <a:rPr lang="en-US" sz="1600" dirty="0" smtClean="0">
                <a:sym typeface="Wingdings"/>
              </a:rPr>
              <a:t>MPI_T_CB_REQUIRE_MPI_RESTRICTED		</a:t>
            </a:r>
            <a:r>
              <a:rPr lang="en-US" sz="1600" dirty="0"/>
              <a:t>31 = </a:t>
            </a:r>
            <a:r>
              <a:rPr lang="en-US" sz="1600" dirty="0" err="1" smtClean="0"/>
              <a:t>MPI_Datarep_conversion_function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									</a:t>
            </a:r>
            <a:r>
              <a:rPr lang="en-US" sz="1600" dirty="0"/>
              <a:t>33 = </a:t>
            </a:r>
            <a:r>
              <a:rPr lang="en-US" sz="1600" dirty="0" err="1" smtClean="0"/>
              <a:t>MPI_Datarep_conversion_function_c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i="1" dirty="0" smtClean="0">
                <a:solidFill>
                  <a:srgbClr val="CC3333"/>
                </a:solidFill>
              </a:rPr>
              <a:t>needs to be truncated</a:t>
            </a:r>
            <a:r>
              <a:rPr lang="en-US" sz="1600" dirty="0"/>
              <a:t> </a:t>
            </a:r>
            <a:r>
              <a:rPr lang="en-US" sz="1600" dirty="0" smtClean="0"/>
              <a:t>- 34 --&gt; </a:t>
            </a:r>
            <a:r>
              <a:rPr lang="en-US" sz="1600" dirty="0" smtClean="0">
                <a:solidFill>
                  <a:srgbClr val="CC3333"/>
                </a:solidFill>
              </a:rPr>
              <a:t>31</a:t>
            </a:r>
            <a:r>
              <a:rPr lang="en-US" sz="1600" dirty="0" smtClean="0"/>
              <a:t> = MPI_T_CB_REQUIRE_ASYNC_SIG</a:t>
            </a:r>
            <a:r>
              <a:rPr lang="en-US" sz="1600" dirty="0" smtClean="0">
                <a:solidFill>
                  <a:srgbClr val="CC3333"/>
                </a:solidFill>
              </a:rPr>
              <a:t>NAL</a:t>
            </a:r>
            <a:r>
              <a:rPr lang="en-US" sz="1600" dirty="0" smtClean="0"/>
              <a:t>_SAFE</a:t>
            </a:r>
            <a:endParaRPr lang="en-US" sz="16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199339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48" y="194037"/>
            <a:ext cx="8102152" cy="378320"/>
          </a:xfrm>
        </p:spPr>
        <p:txBody>
          <a:bodyPr>
            <a:noAutofit/>
          </a:bodyPr>
          <a:lstStyle/>
          <a:p>
            <a:r>
              <a:rPr lang="en-US" sz="1900" dirty="0" smtClean="0">
                <a:solidFill>
                  <a:srgbClr val="CC3333"/>
                </a:solidFill>
              </a:rPr>
              <a:t>Chapter2: </a:t>
            </a:r>
            <a:r>
              <a:rPr lang="en-US" sz="1900" dirty="0">
                <a:solidFill>
                  <a:srgbClr val="CC3333"/>
                </a:solidFill>
              </a:rPr>
              <a:t>MPI Terms and </a:t>
            </a:r>
            <a:r>
              <a:rPr lang="en-US" sz="1900" dirty="0" smtClean="0">
                <a:solidFill>
                  <a:srgbClr val="CC3333"/>
                </a:solidFill>
              </a:rPr>
              <a:t>Conventions </a:t>
            </a:r>
            <a:r>
              <a:rPr lang="en-US" sz="1900" dirty="0">
                <a:solidFill>
                  <a:srgbClr val="CC3333"/>
                </a:solidFill>
                <a:sym typeface="Wingdings"/>
              </a:rPr>
              <a:t> </a:t>
            </a:r>
            <a:r>
              <a:rPr lang="en-US" sz="1900" dirty="0" smtClean="0">
                <a:solidFill>
                  <a:srgbClr val="CC3333"/>
                </a:solidFill>
                <a:sym typeface="Wingdings"/>
              </a:rPr>
              <a:t>           </a:t>
            </a:r>
            <a:r>
              <a:rPr lang="en-US" sz="1900" dirty="0" smtClean="0">
                <a:solidFill>
                  <a:srgbClr val="CC3333"/>
                </a:solidFill>
                <a:sym typeface="Wingdings"/>
              </a:rPr>
              <a:t>    OPEN ISSUES – MAYBE</a:t>
            </a:r>
            <a:r>
              <a:rPr lang="en-US" sz="1900" dirty="0" smtClean="0">
                <a:solidFill>
                  <a:srgbClr val="CC3333"/>
                </a:solidFill>
                <a:sym typeface="Wingdings"/>
              </a:rPr>
              <a:t> – #.....</a:t>
            </a:r>
            <a:endParaRPr lang="en-US" sz="1900" dirty="0">
              <a:solidFill>
                <a:srgbClr val="CC333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728" y="778876"/>
            <a:ext cx="8742297" cy="438527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600" dirty="0" smtClean="0"/>
              <a:t>11:</a:t>
            </a:r>
            <a:r>
              <a:rPr lang="en-US" sz="1600" dirty="0" smtClean="0"/>
              <a:t>12</a:t>
            </a:r>
            <a:r>
              <a:rPr lang="en-US" sz="1600" dirty="0" smtClean="0"/>
              <a:t>-18 </a:t>
            </a:r>
            <a:r>
              <a:rPr lang="en-US" sz="1600" dirty="0">
                <a:sym typeface="Wingdings"/>
              </a:rPr>
              <a:t>	</a:t>
            </a:r>
            <a:r>
              <a:rPr lang="en-US" sz="1600" b="1" dirty="0" smtClean="0">
                <a:sym typeface="Wingdings"/>
              </a:rPr>
              <a:t>MPI functions specification  </a:t>
            </a:r>
            <a:r>
              <a:rPr lang="en-US" sz="1600" b="1" dirty="0" smtClean="0">
                <a:solidFill>
                  <a:srgbClr val="CC3333"/>
                </a:solidFill>
                <a:sym typeface="Wingdings"/>
              </a:rPr>
              <a:t>--&gt; maybe mention Big Count here ?</a:t>
            </a:r>
            <a:r>
              <a:rPr lang="en-US" sz="1600" b="1" dirty="0">
                <a:solidFill>
                  <a:srgbClr val="CC3333"/>
                </a:solidFill>
                <a:sym typeface="Wingdings"/>
              </a:rPr>
              <a:t/>
            </a:r>
            <a:br>
              <a:rPr lang="en-US" sz="1600" b="1" dirty="0">
                <a:solidFill>
                  <a:srgbClr val="CC3333"/>
                </a:solidFill>
                <a:sym typeface="Wingdings"/>
              </a:rPr>
            </a:br>
            <a:r>
              <a:rPr lang="en-US" sz="1600" dirty="0">
                <a:sym typeface="Wingdings"/>
              </a:rPr>
              <a:t>All MPI functions are first specified in the language-independent </a:t>
            </a:r>
            <a:r>
              <a:rPr lang="en-US" sz="1600" dirty="0" smtClean="0">
                <a:sym typeface="Wingdings"/>
              </a:rPr>
              <a:t>notation. Immediately </a:t>
            </a:r>
            <a:r>
              <a:rPr lang="en-US" sz="1600" dirty="0">
                <a:sym typeface="Wingdings"/>
              </a:rPr>
              <a:t>below this, language dependent bindings follow</a:t>
            </a:r>
            <a:r>
              <a:rPr lang="en-US" sz="1600" dirty="0" smtClean="0">
                <a:sym typeface="Wingdings"/>
              </a:rPr>
              <a:t>:</a:t>
            </a:r>
            <a:br>
              <a:rPr lang="en-US" sz="1600" dirty="0" smtClean="0">
                <a:sym typeface="Wingdings"/>
              </a:rPr>
            </a:br>
            <a:r>
              <a:rPr lang="en-US" sz="1600" dirty="0" smtClean="0">
                <a:sym typeface="Wingdings"/>
              </a:rPr>
              <a:t>* The ISO C version of the function </a:t>
            </a:r>
            <a:r>
              <a:rPr lang="en-US" sz="1600" dirty="0" smtClean="0">
                <a:solidFill>
                  <a:srgbClr val="CC3333"/>
                </a:solidFill>
                <a:sym typeface="Wingdings"/>
              </a:rPr>
              <a:t>(first using </a:t>
            </a:r>
            <a:r>
              <a:rPr lang="en-US" sz="1600" dirty="0" err="1" smtClean="0">
                <a:solidFill>
                  <a:srgbClr val="CC3333"/>
                </a:solidFill>
                <a:sym typeface="Wingdings"/>
              </a:rPr>
              <a:t>int</a:t>
            </a:r>
            <a:r>
              <a:rPr lang="en-US" sz="1600" dirty="0" smtClean="0">
                <a:solidFill>
                  <a:srgbClr val="CC3333"/>
                </a:solidFill>
                <a:sym typeface="Wingdings"/>
              </a:rPr>
              <a:t> as the type for byte displacement and count</a:t>
            </a:r>
            <a:br>
              <a:rPr lang="en-US" sz="1600" dirty="0" smtClean="0">
                <a:solidFill>
                  <a:srgbClr val="CC3333"/>
                </a:solidFill>
                <a:sym typeface="Wingdings"/>
              </a:rPr>
            </a:br>
            <a:r>
              <a:rPr lang="en-US" sz="1600" dirty="0" smtClean="0">
                <a:solidFill>
                  <a:srgbClr val="CC3333"/>
                </a:solidFill>
                <a:sym typeface="Wingdings"/>
              </a:rPr>
              <a:t>    arguments and</a:t>
            </a:r>
            <a:r>
              <a:rPr lang="en-US" sz="1600" dirty="0">
                <a:solidFill>
                  <a:srgbClr val="CC3333"/>
                </a:solidFill>
                <a:sym typeface="Wingdings"/>
              </a:rPr>
              <a:t> </a:t>
            </a:r>
            <a:r>
              <a:rPr lang="en-US" sz="1600" dirty="0" smtClean="0">
                <a:solidFill>
                  <a:srgbClr val="CC3333"/>
                </a:solidFill>
                <a:sym typeface="Wingdings"/>
              </a:rPr>
              <a:t>second using </a:t>
            </a:r>
            <a:r>
              <a:rPr lang="en-US" sz="1600" dirty="0" err="1" smtClean="0">
                <a:solidFill>
                  <a:srgbClr val="CC3333"/>
                </a:solidFill>
                <a:sym typeface="Wingdings"/>
              </a:rPr>
              <a:t>MPI_Aint</a:t>
            </a:r>
            <a:r>
              <a:rPr lang="en-US" sz="1600" dirty="0" smtClean="0">
                <a:solidFill>
                  <a:srgbClr val="CC3333"/>
                </a:solidFill>
                <a:sym typeface="Wingdings"/>
              </a:rPr>
              <a:t> and </a:t>
            </a:r>
            <a:r>
              <a:rPr lang="en-US" sz="1600" dirty="0" err="1" smtClean="0">
                <a:solidFill>
                  <a:srgbClr val="CC3333"/>
                </a:solidFill>
                <a:sym typeface="Wingdings"/>
              </a:rPr>
              <a:t>MPI_Count</a:t>
            </a:r>
            <a:r>
              <a:rPr lang="en-US" sz="1600" dirty="0" smtClean="0">
                <a:solidFill>
                  <a:srgbClr val="CC3333"/>
                </a:solidFill>
                <a:sym typeface="Wingdings"/>
              </a:rPr>
              <a:t> via separate “_c” suffixed procedures)</a:t>
            </a:r>
            <a:r>
              <a:rPr lang="en-US" sz="1600" dirty="0" smtClean="0">
                <a:sym typeface="Wingdings"/>
              </a:rPr>
              <a:t>.</a:t>
            </a:r>
            <a:br>
              <a:rPr lang="en-US" sz="1600" dirty="0" smtClean="0">
                <a:sym typeface="Wingdings"/>
              </a:rPr>
            </a:br>
            <a:r>
              <a:rPr lang="en-US" sz="1600" dirty="0" smtClean="0">
                <a:sym typeface="Wingdings"/>
              </a:rPr>
              <a:t>* The Fortran version used with USE mpi_f08 </a:t>
            </a:r>
            <a:r>
              <a:rPr lang="en-US" sz="1600" dirty="0" smtClean="0">
                <a:solidFill>
                  <a:srgbClr val="CC3333"/>
                </a:solidFill>
                <a:sym typeface="Wingdings"/>
              </a:rPr>
              <a:t>(</a:t>
            </a:r>
            <a:r>
              <a:rPr lang="en-US" sz="1600" dirty="0">
                <a:solidFill>
                  <a:srgbClr val="CC3333"/>
                </a:solidFill>
                <a:sym typeface="Wingdings"/>
              </a:rPr>
              <a:t>first using </a:t>
            </a:r>
            <a:r>
              <a:rPr lang="en-US" sz="1600" dirty="0" smtClean="0">
                <a:solidFill>
                  <a:srgbClr val="CC3333"/>
                </a:solidFill>
                <a:sym typeface="Wingdings"/>
              </a:rPr>
              <a:t>INTEGER </a:t>
            </a:r>
            <a:r>
              <a:rPr lang="en-US" sz="1600" dirty="0">
                <a:solidFill>
                  <a:srgbClr val="CC3333"/>
                </a:solidFill>
                <a:sym typeface="Wingdings"/>
              </a:rPr>
              <a:t>as the type for </a:t>
            </a:r>
            <a:r>
              <a:rPr lang="en-US" sz="1600" dirty="0" smtClean="0">
                <a:solidFill>
                  <a:srgbClr val="CC3333"/>
                </a:solidFill>
                <a:sym typeface="Wingdings"/>
              </a:rPr>
              <a:t>byte</a:t>
            </a:r>
            <a:r>
              <a:rPr lang="en-US" sz="1600" dirty="0">
                <a:solidFill>
                  <a:srgbClr val="CC3333"/>
                </a:solidFill>
                <a:sym typeface="Wingdings"/>
              </a:rPr>
              <a:t> </a:t>
            </a:r>
            <a:r>
              <a:rPr lang="en-US" sz="1600" dirty="0" smtClean="0">
                <a:solidFill>
                  <a:srgbClr val="CC3333"/>
                </a:solidFill>
                <a:sym typeface="Wingdings"/>
              </a:rPr>
              <a:t>displacement</a:t>
            </a:r>
            <a:br>
              <a:rPr lang="en-US" sz="1600" dirty="0" smtClean="0">
                <a:solidFill>
                  <a:srgbClr val="CC3333"/>
                </a:solidFill>
                <a:sym typeface="Wingdings"/>
              </a:rPr>
            </a:br>
            <a:r>
              <a:rPr lang="en-US" sz="1600" dirty="0" smtClean="0">
                <a:solidFill>
                  <a:srgbClr val="CC3333"/>
                </a:solidFill>
                <a:sym typeface="Wingdings"/>
              </a:rPr>
              <a:t>    </a:t>
            </a:r>
            <a:r>
              <a:rPr lang="en-US" sz="1600" dirty="0">
                <a:solidFill>
                  <a:srgbClr val="CC3333"/>
                </a:solidFill>
                <a:sym typeface="Wingdings"/>
              </a:rPr>
              <a:t>and </a:t>
            </a:r>
            <a:r>
              <a:rPr lang="en-US" sz="1600" dirty="0" smtClean="0">
                <a:solidFill>
                  <a:srgbClr val="CC3333"/>
                </a:solidFill>
                <a:sym typeface="Wingdings"/>
              </a:rPr>
              <a:t>count arguments </a:t>
            </a:r>
            <a:r>
              <a:rPr lang="en-US" sz="1600" dirty="0">
                <a:solidFill>
                  <a:srgbClr val="CC3333"/>
                </a:solidFill>
                <a:sym typeface="Wingdings"/>
              </a:rPr>
              <a:t>and second using </a:t>
            </a:r>
            <a:r>
              <a:rPr lang="en-US" sz="1600" dirty="0" smtClean="0">
                <a:solidFill>
                  <a:srgbClr val="CC3333"/>
                </a:solidFill>
                <a:sym typeface="Wingdings"/>
              </a:rPr>
              <a:t>INTEGER(KIND=MPI_ADDRESS_KIND) and</a:t>
            </a:r>
            <a:br>
              <a:rPr lang="en-US" sz="1600" dirty="0" smtClean="0">
                <a:solidFill>
                  <a:srgbClr val="CC3333"/>
                </a:solidFill>
                <a:sym typeface="Wingdings"/>
              </a:rPr>
            </a:br>
            <a:r>
              <a:rPr lang="en-US" sz="1600" dirty="0" smtClean="0">
                <a:solidFill>
                  <a:srgbClr val="CC3333"/>
                </a:solidFill>
                <a:sym typeface="Wingdings"/>
              </a:rPr>
              <a:t>    INTEGER(KIND=MPI_COUNT_KIND) via polymorphic interfaces, see Section 19.2 for a full</a:t>
            </a:r>
            <a:br>
              <a:rPr lang="en-US" sz="1600" dirty="0" smtClean="0">
                <a:solidFill>
                  <a:srgbClr val="CC3333"/>
                </a:solidFill>
                <a:sym typeface="Wingdings"/>
              </a:rPr>
            </a:br>
            <a:r>
              <a:rPr lang="en-US" sz="1600" dirty="0" smtClean="0">
                <a:solidFill>
                  <a:srgbClr val="CC3333"/>
                </a:solidFill>
                <a:sym typeface="Wingdings"/>
              </a:rPr>
              <a:t>    explanation)</a:t>
            </a:r>
            <a:r>
              <a:rPr lang="en-US" sz="1600" dirty="0" smtClean="0">
                <a:sym typeface="Wingdings"/>
              </a:rPr>
              <a:t>.</a:t>
            </a:r>
            <a:br>
              <a:rPr lang="en-US" sz="1600" dirty="0" smtClean="0">
                <a:sym typeface="Wingdings"/>
              </a:rPr>
            </a:br>
            <a:r>
              <a:rPr lang="en-US" sz="1600" dirty="0" smtClean="0">
                <a:sym typeface="Wingdings"/>
              </a:rPr>
              <a:t>* The Fortran </a:t>
            </a:r>
            <a:r>
              <a:rPr lang="en-US" sz="1600" dirty="0">
                <a:sym typeface="Wingdings"/>
              </a:rPr>
              <a:t>version </a:t>
            </a:r>
            <a:r>
              <a:rPr lang="en-US" sz="1600" dirty="0" smtClean="0">
                <a:sym typeface="Wingdings"/>
              </a:rPr>
              <a:t>… with USE </a:t>
            </a:r>
            <a:r>
              <a:rPr lang="en-US" sz="1600" dirty="0" err="1" smtClean="0">
                <a:sym typeface="Wingdings"/>
              </a:rPr>
              <a:t>mpi</a:t>
            </a:r>
            <a:r>
              <a:rPr lang="en-US" sz="1600" dirty="0" smtClean="0">
                <a:sym typeface="Wingdings"/>
              </a:rPr>
              <a:t> or INCLUDE ‘</a:t>
            </a:r>
            <a:r>
              <a:rPr lang="en-US" sz="1600" dirty="0" err="1" smtClean="0">
                <a:sym typeface="Wingdings"/>
              </a:rPr>
              <a:t>mpif.h</a:t>
            </a:r>
            <a:r>
              <a:rPr lang="en-US" sz="1600" dirty="0" smtClean="0">
                <a:sym typeface="Wingdings"/>
              </a:rPr>
              <a:t>’ </a:t>
            </a:r>
            <a:r>
              <a:rPr lang="en-US" sz="1600" dirty="0" smtClean="0">
                <a:solidFill>
                  <a:srgbClr val="CC3333"/>
                </a:solidFill>
                <a:sym typeface="Wingdings"/>
              </a:rPr>
              <a:t>(only </a:t>
            </a:r>
            <a:r>
              <a:rPr lang="en-US" sz="1600" dirty="0">
                <a:solidFill>
                  <a:srgbClr val="CC3333"/>
                </a:solidFill>
                <a:sym typeface="Wingdings"/>
              </a:rPr>
              <a:t>using </a:t>
            </a:r>
            <a:r>
              <a:rPr lang="en-US" sz="1600" dirty="0" smtClean="0">
                <a:solidFill>
                  <a:srgbClr val="CC3333"/>
                </a:solidFill>
                <a:sym typeface="Wingdings"/>
              </a:rPr>
              <a:t>INTEGER </a:t>
            </a:r>
            <a:r>
              <a:rPr lang="en-US" sz="1600" dirty="0">
                <a:solidFill>
                  <a:srgbClr val="CC3333"/>
                </a:solidFill>
                <a:sym typeface="Wingdings"/>
              </a:rPr>
              <a:t>as the type for byte</a:t>
            </a:r>
            <a:br>
              <a:rPr lang="en-US" sz="1600" dirty="0">
                <a:solidFill>
                  <a:srgbClr val="CC3333"/>
                </a:solidFill>
                <a:sym typeface="Wingdings"/>
              </a:rPr>
            </a:br>
            <a:r>
              <a:rPr lang="en-US" sz="1600" dirty="0">
                <a:solidFill>
                  <a:srgbClr val="CC3333"/>
                </a:solidFill>
                <a:sym typeface="Wingdings"/>
              </a:rPr>
              <a:t>    displacement and count arguments</a:t>
            </a:r>
            <a:r>
              <a:rPr lang="en-US" sz="1600" dirty="0" smtClean="0">
                <a:solidFill>
                  <a:srgbClr val="CC3333"/>
                </a:solidFill>
                <a:sym typeface="Wingdings"/>
              </a:rPr>
              <a:t>)</a:t>
            </a:r>
            <a:r>
              <a:rPr lang="en-US" sz="1600" dirty="0" smtClean="0">
                <a:sym typeface="Wingdings"/>
              </a:rPr>
              <a:t>.</a:t>
            </a:r>
            <a:br>
              <a:rPr lang="en-US" sz="1600" dirty="0" smtClean="0">
                <a:sym typeface="Wingdings"/>
              </a:rPr>
            </a:br>
            <a:r>
              <a:rPr lang="en-US" sz="1600" dirty="0" smtClean="0">
                <a:sym typeface="Wingdings"/>
              </a:rPr>
              <a:t/>
            </a:r>
            <a:br>
              <a:rPr lang="en-US" sz="1600" dirty="0" smtClean="0">
                <a:sym typeface="Wingdings"/>
              </a:rPr>
            </a:br>
            <a:r>
              <a:rPr lang="en-US" sz="1600" b="1" dirty="0" smtClean="0">
                <a:solidFill>
                  <a:srgbClr val="CC3333"/>
                </a:solidFill>
                <a:sym typeface="Wingdings"/>
              </a:rPr>
              <a:t> this needs to be fixed / word </a:t>
            </a:r>
            <a:r>
              <a:rPr lang="en-US" sz="1600" b="1" dirty="0" err="1" smtClean="0">
                <a:solidFill>
                  <a:srgbClr val="CC3333"/>
                </a:solidFill>
                <a:sym typeface="Wingdings"/>
              </a:rPr>
              <a:t>smithed</a:t>
            </a:r>
            <a:r>
              <a:rPr lang="en-US" sz="1600" b="1" dirty="0" smtClean="0">
                <a:solidFill>
                  <a:srgbClr val="CC3333"/>
                </a:solidFill>
                <a:sym typeface="Wingdings"/>
              </a:rPr>
              <a:t> by the Big Count WG !</a:t>
            </a:r>
          </a:p>
        </p:txBody>
      </p:sp>
    </p:spTree>
    <p:extLst>
      <p:ext uri="{BB962C8B-B14F-4D97-AF65-F5344CB8AC3E}">
        <p14:creationId xmlns:p14="http://schemas.microsoft.com/office/powerpoint/2010/main" val="123105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48" y="194037"/>
            <a:ext cx="8102152" cy="378320"/>
          </a:xfrm>
        </p:spPr>
        <p:txBody>
          <a:bodyPr>
            <a:noAutofit/>
          </a:bodyPr>
          <a:lstStyle/>
          <a:p>
            <a:r>
              <a:rPr lang="en-US" sz="1900" dirty="0" smtClean="0">
                <a:solidFill>
                  <a:srgbClr val="CC3333"/>
                </a:solidFill>
              </a:rPr>
              <a:t>Chapter2: </a:t>
            </a:r>
            <a:r>
              <a:rPr lang="en-US" sz="1900" dirty="0">
                <a:solidFill>
                  <a:srgbClr val="CC3333"/>
                </a:solidFill>
              </a:rPr>
              <a:t>MPI Terms and </a:t>
            </a:r>
            <a:r>
              <a:rPr lang="en-US" sz="1900" dirty="0" smtClean="0">
                <a:solidFill>
                  <a:srgbClr val="CC3333"/>
                </a:solidFill>
              </a:rPr>
              <a:t>Conventions </a:t>
            </a:r>
            <a:r>
              <a:rPr lang="en-US" sz="1900" dirty="0">
                <a:solidFill>
                  <a:srgbClr val="CC3333"/>
                </a:solidFill>
                <a:sym typeface="Wingdings"/>
              </a:rPr>
              <a:t> </a:t>
            </a:r>
            <a:r>
              <a:rPr lang="en-US" sz="1900" dirty="0" smtClean="0">
                <a:solidFill>
                  <a:srgbClr val="CC3333"/>
                </a:solidFill>
                <a:sym typeface="Wingdings"/>
              </a:rPr>
              <a:t>           </a:t>
            </a:r>
            <a:r>
              <a:rPr lang="en-US" sz="1900" dirty="0" smtClean="0">
                <a:solidFill>
                  <a:srgbClr val="CC3333"/>
                </a:solidFill>
                <a:sym typeface="Wingdings"/>
              </a:rPr>
              <a:t>    OPEN ISSUES – MAYBE</a:t>
            </a:r>
            <a:r>
              <a:rPr lang="en-US" sz="1900" dirty="0" smtClean="0">
                <a:solidFill>
                  <a:srgbClr val="CC3333"/>
                </a:solidFill>
                <a:sym typeface="Wingdings"/>
              </a:rPr>
              <a:t> – #.....</a:t>
            </a:r>
            <a:endParaRPr lang="en-US" sz="1900" dirty="0">
              <a:solidFill>
                <a:srgbClr val="CC333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728" y="778876"/>
            <a:ext cx="8742297" cy="438527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600" dirty="0"/>
              <a:t>2</a:t>
            </a:r>
            <a:r>
              <a:rPr lang="en-US" sz="1600" dirty="0" smtClean="0"/>
              <a:t>1:40 </a:t>
            </a:r>
            <a:r>
              <a:rPr lang="en-US" sz="1600" dirty="0">
                <a:sym typeface="Wingdings"/>
              </a:rPr>
              <a:t>	</a:t>
            </a:r>
            <a:r>
              <a:rPr lang="en-US" sz="1600" dirty="0" smtClean="0">
                <a:sym typeface="Wingdings"/>
              </a:rPr>
              <a:t>	</a:t>
            </a:r>
            <a:r>
              <a:rPr lang="en-US" sz="1600" b="1" dirty="0" smtClean="0">
                <a:sym typeface="Wingdings"/>
              </a:rPr>
              <a:t>Hard to read/understand by people not familiar with Fortran </a:t>
            </a:r>
            <a:r>
              <a:rPr lang="en-US" sz="1600" b="1" dirty="0" smtClean="0">
                <a:solidFill>
                  <a:srgbClr val="CC3333"/>
                </a:solidFill>
                <a:sym typeface="Wingdings"/>
              </a:rPr>
              <a:t>--&gt; maybe include ?</a:t>
            </a:r>
            <a:br>
              <a:rPr lang="en-US" sz="1600" b="1" dirty="0" smtClean="0">
                <a:solidFill>
                  <a:srgbClr val="CC3333"/>
                </a:solidFill>
                <a:sym typeface="Wingdings"/>
              </a:rPr>
            </a:br>
            <a:r>
              <a:rPr lang="en-US" sz="1600" dirty="0" smtClean="0">
                <a:sym typeface="Wingdings"/>
              </a:rPr>
              <a:t>With the mpi_f08 module, two new Fortran features, </a:t>
            </a:r>
            <a:r>
              <a:rPr lang="en-US" sz="1600" i="1" dirty="0" smtClean="0">
                <a:sym typeface="Wingdings"/>
              </a:rPr>
              <a:t>assumed type </a:t>
            </a:r>
            <a:r>
              <a:rPr lang="en-US" sz="1600" dirty="0" smtClean="0">
                <a:solidFill>
                  <a:srgbClr val="CC3333"/>
                </a:solidFill>
                <a:sym typeface="Wingdings"/>
              </a:rPr>
              <a:t>TYPE(*)</a:t>
            </a:r>
            <a:r>
              <a:rPr lang="en-US" sz="1600" i="1" dirty="0" smtClean="0">
                <a:sym typeface="Wingdings"/>
              </a:rPr>
              <a:t> </a:t>
            </a:r>
            <a:r>
              <a:rPr lang="en-US" sz="1600" dirty="0" smtClean="0">
                <a:sym typeface="Wingdings"/>
              </a:rPr>
              <a:t>and </a:t>
            </a:r>
            <a:r>
              <a:rPr lang="en-US" sz="1600" i="1" dirty="0" smtClean="0">
                <a:sym typeface="Wingdings"/>
              </a:rPr>
              <a:t>assumed rank</a:t>
            </a:r>
            <a:br>
              <a:rPr lang="en-US" sz="1600" i="1" dirty="0" smtClean="0">
                <a:sym typeface="Wingdings"/>
              </a:rPr>
            </a:br>
            <a:r>
              <a:rPr lang="en-US" sz="1600" dirty="0" smtClean="0">
                <a:solidFill>
                  <a:srgbClr val="CC3333"/>
                </a:solidFill>
                <a:sym typeface="Wingdings"/>
              </a:rPr>
              <a:t>DIMENSION(..)</a:t>
            </a:r>
            <a:r>
              <a:rPr lang="en-US" sz="1600" dirty="0" smtClean="0">
                <a:sym typeface="Wingdings"/>
              </a:rPr>
              <a:t>, are also required, see Section 2.5.5.</a:t>
            </a:r>
            <a:br>
              <a:rPr lang="en-US" sz="1600" dirty="0" smtClean="0">
                <a:sym typeface="Wingdings"/>
              </a:rPr>
            </a:br>
            <a:endParaRPr lang="en-US" sz="1600" dirty="0" smtClean="0">
              <a:sym typeface="Wingdings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ym typeface="Wingdings"/>
              </a:rPr>
              <a:t>22:13		</a:t>
            </a:r>
            <a:r>
              <a:rPr lang="en-US" sz="1600" b="1" dirty="0" smtClean="0">
                <a:sym typeface="Wingdings"/>
              </a:rPr>
              <a:t>Misleading (was true only for MPI-3.0)</a:t>
            </a:r>
            <a:r>
              <a:rPr lang="en-US" sz="1600" b="1" dirty="0">
                <a:sym typeface="Wingdings"/>
              </a:rPr>
              <a:t> </a:t>
            </a:r>
            <a:r>
              <a:rPr lang="en-US" sz="1600" b="1" dirty="0" smtClean="0">
                <a:solidFill>
                  <a:srgbClr val="CC3333"/>
                </a:solidFill>
                <a:sym typeface="Wingdings"/>
              </a:rPr>
              <a:t>--&gt; write in a clearer way ?</a:t>
            </a:r>
            <a:br>
              <a:rPr lang="en-US" sz="1600" b="1" dirty="0" smtClean="0">
                <a:solidFill>
                  <a:srgbClr val="CC3333"/>
                </a:solidFill>
                <a:sym typeface="Wingdings"/>
              </a:rPr>
            </a:br>
            <a:r>
              <a:rPr lang="en-US" sz="1600" dirty="0" smtClean="0">
                <a:sym typeface="Wingdings"/>
              </a:rPr>
              <a:t>Some </a:t>
            </a:r>
            <a:r>
              <a:rPr lang="en-US" sz="1600" dirty="0">
                <a:sym typeface="Wingdings"/>
              </a:rPr>
              <a:t>of the </a:t>
            </a:r>
            <a:r>
              <a:rPr lang="en-US" sz="1600" dirty="0" smtClean="0">
                <a:solidFill>
                  <a:srgbClr val="CC3333"/>
                </a:solidFill>
                <a:sym typeface="Wingdings"/>
              </a:rPr>
              <a:t>previously</a:t>
            </a:r>
            <a:r>
              <a:rPr lang="en-US" sz="1600" dirty="0" smtClean="0">
                <a:sym typeface="Wingdings"/>
              </a:rPr>
              <a:t> deprecated </a:t>
            </a:r>
            <a:r>
              <a:rPr lang="en-US" sz="1600" dirty="0">
                <a:sym typeface="Wingdings"/>
              </a:rPr>
              <a:t>constructs are </a:t>
            </a:r>
            <a:r>
              <a:rPr lang="en-US" sz="1600" strike="sngStrike" dirty="0" smtClean="0">
                <a:sym typeface="Wingdings"/>
              </a:rPr>
              <a:t>now</a:t>
            </a:r>
            <a:r>
              <a:rPr lang="en-US" sz="1600" dirty="0" smtClean="0">
                <a:sym typeface="Wingdings"/>
              </a:rPr>
              <a:t> removed</a:t>
            </a:r>
            <a:r>
              <a:rPr lang="en-US" sz="1600" dirty="0">
                <a:sym typeface="Wingdings"/>
              </a:rPr>
              <a:t>, as documented in Chapter 17</a:t>
            </a:r>
            <a:r>
              <a:rPr lang="en-US" sz="1600" dirty="0" smtClean="0">
                <a:sym typeface="Wingdings"/>
              </a:rPr>
              <a:t>.</a:t>
            </a:r>
            <a:br>
              <a:rPr lang="en-US" sz="1600" dirty="0" smtClean="0">
                <a:sym typeface="Wingdings"/>
              </a:rPr>
            </a:br>
            <a:r>
              <a:rPr lang="en-US" sz="1600" dirty="0" smtClean="0">
                <a:sym typeface="Wingdings"/>
              </a:rPr>
              <a:t>OR</a:t>
            </a:r>
            <a:br>
              <a:rPr lang="en-US" sz="1600" dirty="0" smtClean="0">
                <a:sym typeface="Wingdings"/>
              </a:rPr>
            </a:br>
            <a:r>
              <a:rPr lang="en-US" sz="1600" dirty="0">
                <a:sym typeface="Wingdings"/>
              </a:rPr>
              <a:t>Some of the </a:t>
            </a:r>
            <a:r>
              <a:rPr lang="en-US" sz="1600" dirty="0" smtClean="0">
                <a:sym typeface="Wingdings"/>
              </a:rPr>
              <a:t>constructs that were deprecated in MPI-2.0 are removed since MPI-3.0, as …</a:t>
            </a:r>
            <a:br>
              <a:rPr lang="en-US" sz="1600" dirty="0" smtClean="0">
                <a:sym typeface="Wingdings"/>
              </a:rPr>
            </a:br>
            <a:endParaRPr lang="en-US" sz="1600" dirty="0" smtClean="0">
              <a:sym typeface="Wingdings"/>
            </a:endParaRPr>
          </a:p>
          <a:p>
            <a:pPr>
              <a:lnSpc>
                <a:spcPct val="130000"/>
              </a:lnSpc>
            </a:pPr>
            <a:r>
              <a:rPr lang="en-US" sz="1600" dirty="0" smtClean="0">
                <a:sym typeface="Wingdings"/>
              </a:rPr>
              <a:t>23:26,29	</a:t>
            </a:r>
            <a:r>
              <a:rPr lang="en-US" sz="1600" b="1" dirty="0" smtClean="0">
                <a:sym typeface="Wingdings"/>
              </a:rPr>
              <a:t>MPI-3.2 </a:t>
            </a:r>
            <a:r>
              <a:rPr lang="en-US" sz="1600" dirty="0" smtClean="0">
                <a:sym typeface="Wingdings"/>
              </a:rPr>
              <a:t>should be substituted by MPI-4.0 (throughout)</a:t>
            </a:r>
            <a:br>
              <a:rPr lang="en-US" sz="1600" dirty="0" smtClean="0">
                <a:sym typeface="Wingdings"/>
              </a:rPr>
            </a:br>
            <a:endParaRPr lang="en-US" sz="1600" dirty="0" smtClean="0">
              <a:sym typeface="Wingdings"/>
            </a:endParaRPr>
          </a:p>
          <a:p>
            <a:pPr>
              <a:lnSpc>
                <a:spcPct val="130000"/>
              </a:lnSpc>
            </a:pPr>
            <a:r>
              <a:rPr lang="en-US" sz="1600" dirty="0" smtClean="0">
                <a:sym typeface="Wingdings"/>
              </a:rPr>
              <a:t>23:37		formatting: Table caption: why is Removed capitalized ?</a:t>
            </a:r>
          </a:p>
        </p:txBody>
      </p:sp>
    </p:spTree>
    <p:extLst>
      <p:ext uri="{BB962C8B-B14F-4D97-AF65-F5344CB8AC3E}">
        <p14:creationId xmlns:p14="http://schemas.microsoft.com/office/powerpoint/2010/main" val="853674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48" y="194037"/>
            <a:ext cx="8102152" cy="378320"/>
          </a:xfrm>
        </p:spPr>
        <p:txBody>
          <a:bodyPr>
            <a:noAutofit/>
          </a:bodyPr>
          <a:lstStyle/>
          <a:p>
            <a:r>
              <a:rPr lang="en-US" sz="1900" dirty="0" smtClean="0">
                <a:solidFill>
                  <a:srgbClr val="CC3333"/>
                </a:solidFill>
              </a:rPr>
              <a:t>Chapter2: </a:t>
            </a:r>
            <a:r>
              <a:rPr lang="en-US" sz="1900" dirty="0">
                <a:solidFill>
                  <a:srgbClr val="CC3333"/>
                </a:solidFill>
              </a:rPr>
              <a:t>MPI Terms and </a:t>
            </a:r>
            <a:r>
              <a:rPr lang="en-US" sz="1900" dirty="0" smtClean="0">
                <a:solidFill>
                  <a:srgbClr val="CC3333"/>
                </a:solidFill>
              </a:rPr>
              <a:t>Conventions </a:t>
            </a:r>
            <a:r>
              <a:rPr lang="en-US" sz="1900" dirty="0">
                <a:solidFill>
                  <a:srgbClr val="CC3333"/>
                </a:solidFill>
                <a:sym typeface="Wingdings"/>
              </a:rPr>
              <a:t> </a:t>
            </a:r>
            <a:r>
              <a:rPr lang="en-US" sz="1900" dirty="0" smtClean="0">
                <a:solidFill>
                  <a:srgbClr val="CC3333"/>
                </a:solidFill>
                <a:sym typeface="Wingdings"/>
              </a:rPr>
              <a:t>           </a:t>
            </a:r>
            <a:r>
              <a:rPr lang="en-US" sz="1900" dirty="0" smtClean="0">
                <a:solidFill>
                  <a:srgbClr val="CC3333"/>
                </a:solidFill>
                <a:sym typeface="Wingdings"/>
              </a:rPr>
              <a:t>    OPEN ISSUES – MAYBE</a:t>
            </a:r>
            <a:r>
              <a:rPr lang="en-US" sz="1900" dirty="0" smtClean="0">
                <a:solidFill>
                  <a:srgbClr val="CC3333"/>
                </a:solidFill>
                <a:sym typeface="Wingdings"/>
              </a:rPr>
              <a:t> – #.....</a:t>
            </a:r>
            <a:endParaRPr lang="en-US" sz="1900" dirty="0">
              <a:solidFill>
                <a:srgbClr val="CC333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728" y="778876"/>
            <a:ext cx="8742297" cy="438527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600" dirty="0" smtClean="0"/>
              <a:t>2</a:t>
            </a:r>
            <a:r>
              <a:rPr lang="en-US" sz="1600" dirty="0"/>
              <a:t>3</a:t>
            </a:r>
            <a:r>
              <a:rPr lang="en-US" sz="1600" dirty="0" smtClean="0"/>
              <a:t>:</a:t>
            </a:r>
            <a:r>
              <a:rPr lang="en-US" sz="1600" dirty="0" smtClean="0"/>
              <a:t>3</a:t>
            </a:r>
            <a:r>
              <a:rPr lang="en-US" sz="1600" dirty="0" smtClean="0"/>
              <a:t>0,34 </a:t>
            </a:r>
            <a:r>
              <a:rPr lang="en-US" sz="1600" dirty="0">
                <a:sym typeface="Wingdings"/>
              </a:rPr>
              <a:t>	</a:t>
            </a:r>
            <a:r>
              <a:rPr lang="en-US" sz="1600" dirty="0" smtClean="0">
                <a:sym typeface="Wingdings"/>
              </a:rPr>
              <a:t>	</a:t>
            </a:r>
            <a:r>
              <a:rPr lang="en-US" sz="1600" b="1" dirty="0" smtClean="0">
                <a:sym typeface="Wingdings"/>
              </a:rPr>
              <a:t>Deprecated MPI_SIZEOF in Table 2.1 </a:t>
            </a:r>
            <a:r>
              <a:rPr lang="en-US" sz="1600" b="1" dirty="0" smtClean="0">
                <a:solidFill>
                  <a:srgbClr val="CC3333"/>
                </a:solidFill>
                <a:sym typeface="Wingdings"/>
              </a:rPr>
              <a:t>--&gt; maybe improve ?</a:t>
            </a:r>
            <a:br>
              <a:rPr lang="en-US" sz="1600" b="1" dirty="0" smtClean="0">
                <a:solidFill>
                  <a:srgbClr val="CC3333"/>
                </a:solidFill>
                <a:sym typeface="Wingdings"/>
              </a:rPr>
            </a:br>
            <a:r>
              <a:rPr lang="en-US" sz="1600" dirty="0" smtClean="0">
                <a:sym typeface="Wingdings"/>
              </a:rPr>
              <a:t>MPI_SIZEOF		MPI-4.0 (deprecated since)		</a:t>
            </a:r>
            <a:r>
              <a:rPr lang="en-US" sz="1600" dirty="0" err="1" smtClean="0">
                <a:sym typeface="Wingdings"/>
              </a:rPr>
              <a:t>storage_size</a:t>
            </a:r>
            <a:r>
              <a:rPr lang="en-US" sz="1600" dirty="0" smtClean="0">
                <a:sym typeface="Wingdings"/>
              </a:rPr>
              <a:t>()</a:t>
            </a:r>
            <a:r>
              <a:rPr lang="en-US" sz="1600" baseline="30000" dirty="0" smtClean="0">
                <a:sym typeface="Wingdings"/>
              </a:rPr>
              <a:t>5</a:t>
            </a:r>
            <a:r>
              <a:rPr lang="en-US" sz="1600" dirty="0" smtClean="0">
                <a:sym typeface="Wingdings"/>
              </a:rPr>
              <a:t> (Replacement)</a:t>
            </a:r>
            <a:br>
              <a:rPr lang="en-US" sz="1600" dirty="0" smtClean="0">
                <a:sym typeface="Wingdings"/>
              </a:rPr>
            </a:br>
            <a:r>
              <a:rPr lang="en-US" sz="1600" baseline="30000" dirty="0" smtClean="0">
                <a:sym typeface="Wingdings"/>
              </a:rPr>
              <a:t>5</a:t>
            </a:r>
            <a:r>
              <a:rPr lang="en-US" sz="1600" dirty="0" smtClean="0">
                <a:sym typeface="Wingdings"/>
              </a:rPr>
              <a:t> Fortran intrinsic: It returns the size in bits instead of bytes.</a:t>
            </a:r>
            <a:r>
              <a:rPr lang="en-US" sz="1600" b="1" dirty="0">
                <a:solidFill>
                  <a:srgbClr val="CC3333"/>
                </a:solidFill>
                <a:sym typeface="Wingdings"/>
              </a:rPr>
              <a:t/>
            </a:r>
            <a:br>
              <a:rPr lang="en-US" sz="1600" b="1" dirty="0">
                <a:solidFill>
                  <a:srgbClr val="CC3333"/>
                </a:solidFill>
                <a:sym typeface="Wingdings"/>
              </a:rPr>
            </a:br>
            <a:r>
              <a:rPr lang="en-US" sz="1600" b="1" dirty="0" smtClean="0">
                <a:solidFill>
                  <a:srgbClr val="CC3333"/>
                </a:solidFill>
                <a:sym typeface="Wingdings"/>
              </a:rPr>
              <a:t/>
            </a:r>
            <a:br>
              <a:rPr lang="en-US" sz="1600" b="1" dirty="0" smtClean="0">
                <a:solidFill>
                  <a:srgbClr val="CC3333"/>
                </a:solidFill>
                <a:sym typeface="Wingdings"/>
              </a:rPr>
            </a:br>
            <a:r>
              <a:rPr lang="en-US" sz="1600" i="1" dirty="0" smtClean="0">
                <a:sym typeface="Wingdings"/>
              </a:rPr>
              <a:t>suggested change (Claudia):</a:t>
            </a:r>
            <a:r>
              <a:rPr lang="en-US" sz="1600" i="1" dirty="0">
                <a:sym typeface="Wingdings"/>
              </a:rPr>
              <a:t/>
            </a:r>
            <a:br>
              <a:rPr lang="en-US" sz="1600" i="1" dirty="0">
                <a:sym typeface="Wingdings"/>
              </a:rPr>
            </a:br>
            <a:r>
              <a:rPr lang="en-US" sz="1600" dirty="0">
                <a:sym typeface="Wingdings"/>
              </a:rPr>
              <a:t>MPI_SIZEOF		MPI-4.0 		</a:t>
            </a:r>
            <a:r>
              <a:rPr lang="en-US" sz="1600" dirty="0" smtClean="0">
                <a:sym typeface="Wingdings"/>
              </a:rPr>
              <a:t>			</a:t>
            </a:r>
            <a:r>
              <a:rPr lang="en-US" sz="1600" dirty="0" err="1" smtClean="0">
                <a:sym typeface="Wingdings"/>
              </a:rPr>
              <a:t>storage_size</a:t>
            </a:r>
            <a:r>
              <a:rPr lang="en-US" sz="1600" dirty="0">
                <a:sym typeface="Wingdings"/>
              </a:rPr>
              <a:t>()</a:t>
            </a:r>
            <a:r>
              <a:rPr lang="en-US" sz="1600" baseline="30000" dirty="0">
                <a:sym typeface="Wingdings"/>
              </a:rPr>
              <a:t>5</a:t>
            </a:r>
            <a:r>
              <a:rPr lang="en-US" sz="1600" dirty="0">
                <a:sym typeface="Wingdings"/>
              </a:rPr>
              <a:t> </a:t>
            </a:r>
            <a:r>
              <a:rPr lang="en-US" sz="1600" dirty="0" smtClean="0">
                <a:solidFill>
                  <a:srgbClr val="CC3333"/>
                </a:solidFill>
                <a:sym typeface="Wingdings"/>
              </a:rPr>
              <a:t>or </a:t>
            </a:r>
            <a:r>
              <a:rPr lang="en-US" sz="1600" dirty="0" err="1" smtClean="0">
                <a:solidFill>
                  <a:srgbClr val="CC3333"/>
                </a:solidFill>
                <a:sym typeface="Wingdings"/>
              </a:rPr>
              <a:t>c_sizeof</a:t>
            </a:r>
            <a:r>
              <a:rPr lang="en-US" sz="1600" dirty="0" smtClean="0">
                <a:solidFill>
                  <a:srgbClr val="CC3333"/>
                </a:solidFill>
                <a:sym typeface="Wingdings"/>
              </a:rPr>
              <a:t>()</a:t>
            </a:r>
            <a:r>
              <a:rPr lang="en-US" sz="1600" dirty="0">
                <a:sym typeface="Wingdings"/>
              </a:rPr>
              <a:t/>
            </a:r>
            <a:br>
              <a:rPr lang="en-US" sz="1600" dirty="0">
                <a:sym typeface="Wingdings"/>
              </a:rPr>
            </a:br>
            <a:r>
              <a:rPr lang="en-US" sz="1600" baseline="30000" dirty="0">
                <a:sym typeface="Wingdings"/>
              </a:rPr>
              <a:t>5</a:t>
            </a:r>
            <a:r>
              <a:rPr lang="en-US" sz="1600" dirty="0">
                <a:sym typeface="Wingdings"/>
              </a:rPr>
              <a:t> Fortran intrinsic: </a:t>
            </a:r>
            <a:r>
              <a:rPr lang="en-US" sz="1600" dirty="0" err="1">
                <a:solidFill>
                  <a:srgbClr val="CC3333"/>
                </a:solidFill>
                <a:sym typeface="Wingdings"/>
              </a:rPr>
              <a:t>storage_size</a:t>
            </a:r>
            <a:r>
              <a:rPr lang="en-US" sz="1600" dirty="0">
                <a:solidFill>
                  <a:srgbClr val="CC3333"/>
                </a:solidFill>
                <a:sym typeface="Wingdings"/>
              </a:rPr>
              <a:t>()</a:t>
            </a:r>
            <a:r>
              <a:rPr lang="en-US" sz="1600" dirty="0" smtClean="0">
                <a:sym typeface="Wingdings"/>
              </a:rPr>
              <a:t> </a:t>
            </a:r>
            <a:r>
              <a:rPr lang="en-US" sz="1600" dirty="0">
                <a:sym typeface="Wingdings"/>
              </a:rPr>
              <a:t>returns the size in bits instead of </a:t>
            </a:r>
            <a:r>
              <a:rPr lang="en-US" sz="1600" dirty="0" smtClean="0">
                <a:sym typeface="Wingdings"/>
              </a:rPr>
              <a:t>bytes</a:t>
            </a:r>
            <a:r>
              <a:rPr lang="en-US" sz="1600" dirty="0" smtClean="0">
                <a:solidFill>
                  <a:srgbClr val="CC3333"/>
                </a:solidFill>
                <a:sym typeface="Wingdings"/>
              </a:rPr>
              <a:t>, see Section 16.4</a:t>
            </a:r>
            <a:r>
              <a:rPr lang="en-US" sz="1600" dirty="0" smtClean="0">
                <a:sym typeface="Wingdings"/>
              </a:rPr>
              <a:t>.</a:t>
            </a:r>
            <a:r>
              <a:rPr lang="en-US" sz="1600" i="1" dirty="0">
                <a:sym typeface="Wingdings"/>
              </a:rPr>
              <a:t/>
            </a:r>
            <a:br>
              <a:rPr lang="en-US" sz="1600" i="1" dirty="0">
                <a:sym typeface="Wingdings"/>
              </a:rPr>
            </a:br>
            <a:r>
              <a:rPr lang="en-US" sz="1600" i="1" dirty="0" smtClean="0">
                <a:sym typeface="Wingdings"/>
              </a:rPr>
              <a:t/>
            </a:r>
            <a:br>
              <a:rPr lang="en-US" sz="1600" i="1" dirty="0" smtClean="0">
                <a:sym typeface="Wingdings"/>
              </a:rPr>
            </a:br>
            <a:r>
              <a:rPr lang="en-US" sz="1600" i="1" dirty="0" smtClean="0">
                <a:sym typeface="Wingdings"/>
              </a:rPr>
              <a:t>see later in 16.4 Deprecated…:</a:t>
            </a:r>
            <a:r>
              <a:rPr lang="en-US" sz="1600" i="1" dirty="0">
                <a:sym typeface="Wingdings"/>
              </a:rPr>
              <a:t/>
            </a:r>
            <a:br>
              <a:rPr lang="en-US" sz="1600" i="1" dirty="0">
                <a:sym typeface="Wingdings"/>
              </a:rPr>
            </a:br>
            <a:r>
              <a:rPr lang="en-US" sz="1600" dirty="0" smtClean="0">
                <a:sym typeface="Wingdings"/>
              </a:rPr>
              <a:t>773:44</a:t>
            </a:r>
            <a:r>
              <a:rPr lang="en-US" sz="1600" dirty="0">
                <a:sym typeface="Wingdings"/>
              </a:rPr>
              <a:t>-</a:t>
            </a:r>
            <a:r>
              <a:rPr lang="en-US" sz="1600" dirty="0" smtClean="0">
                <a:sym typeface="Wingdings"/>
              </a:rPr>
              <a:t>47</a:t>
            </a:r>
            <a:r>
              <a:rPr lang="en-US" sz="1600" dirty="0">
                <a:sym typeface="Wingdings"/>
              </a:rPr>
              <a:t/>
            </a:r>
            <a:br>
              <a:rPr lang="en-US" sz="1600" dirty="0">
                <a:sym typeface="Wingdings"/>
              </a:rPr>
            </a:br>
            <a:r>
              <a:rPr lang="en-US" sz="1600" dirty="0" smtClean="0">
                <a:sym typeface="Wingdings"/>
              </a:rPr>
              <a:t>The </a:t>
            </a:r>
            <a:r>
              <a:rPr lang="en-US" sz="1600" dirty="0">
                <a:sym typeface="Wingdings"/>
              </a:rPr>
              <a:t>following Fortran subroutines are </a:t>
            </a:r>
            <a:r>
              <a:rPr lang="en-US" sz="1600" dirty="0" smtClean="0">
                <a:sym typeface="Wingdings"/>
              </a:rPr>
              <a:t>deprecated because </a:t>
            </a:r>
            <a:r>
              <a:rPr lang="en-US" sz="1600" dirty="0">
                <a:sym typeface="Wingdings"/>
              </a:rPr>
              <a:t>the Fortran language </a:t>
            </a:r>
            <a:r>
              <a:rPr lang="en-US" sz="1600" dirty="0" err="1">
                <a:sym typeface="Wingdings"/>
              </a:rPr>
              <a:t>storage_size</a:t>
            </a:r>
            <a:r>
              <a:rPr lang="en-US" sz="1600" dirty="0">
                <a:sym typeface="Wingdings"/>
              </a:rPr>
              <a:t>(</a:t>
            </a:r>
            <a:r>
              <a:rPr lang="en-US" sz="1600" dirty="0" smtClean="0">
                <a:sym typeface="Wingdings"/>
              </a:rPr>
              <a:t>)</a:t>
            </a:r>
            <a:br>
              <a:rPr lang="en-US" sz="1600" dirty="0" smtClean="0">
                <a:sym typeface="Wingdings"/>
              </a:rPr>
            </a:br>
            <a:r>
              <a:rPr lang="en-US" sz="1600" dirty="0" smtClean="0">
                <a:sym typeface="Wingdings"/>
              </a:rPr>
              <a:t>and </a:t>
            </a:r>
            <a:r>
              <a:rPr lang="en-US" sz="1600" dirty="0" err="1" smtClean="0">
                <a:sym typeface="Wingdings"/>
              </a:rPr>
              <a:t>c_sizeof</a:t>
            </a:r>
            <a:r>
              <a:rPr lang="en-US" sz="1600" dirty="0">
                <a:sym typeface="Wingdings"/>
              </a:rPr>
              <a:t>() intrinsic functions provide </a:t>
            </a:r>
            <a:r>
              <a:rPr lang="en-US" sz="1600" dirty="0" smtClean="0">
                <a:sym typeface="Wingdings"/>
              </a:rPr>
              <a:t>similar functionality</a:t>
            </a:r>
            <a:r>
              <a:rPr lang="en-US" sz="1600" dirty="0">
                <a:sym typeface="Wingdings"/>
              </a:rPr>
              <a:t>. Note that while MPI_SIZEOF </a:t>
            </a:r>
            <a:r>
              <a:rPr lang="en-US" sz="1600" dirty="0" smtClean="0">
                <a:sym typeface="Wingdings"/>
              </a:rPr>
              <a:t>and </a:t>
            </a:r>
            <a:r>
              <a:rPr lang="en-US" sz="1600" dirty="0" err="1">
                <a:sym typeface="Wingdings"/>
              </a:rPr>
              <a:t>c_sizeof</a:t>
            </a:r>
            <a:r>
              <a:rPr lang="en-US" sz="1600" dirty="0">
                <a:sym typeface="Wingdings"/>
              </a:rPr>
              <a:t>() return the size in bytes</a:t>
            </a:r>
            <a:r>
              <a:rPr lang="en-US" sz="1600" dirty="0" smtClean="0">
                <a:sym typeface="Wingdings"/>
              </a:rPr>
              <a:t>, </a:t>
            </a:r>
            <a:r>
              <a:rPr lang="en-US" sz="1600" dirty="0" err="1">
                <a:sym typeface="Wingdings"/>
              </a:rPr>
              <a:t>storage_size</a:t>
            </a:r>
            <a:r>
              <a:rPr lang="en-US" sz="1600" dirty="0">
                <a:sym typeface="Wingdings"/>
              </a:rPr>
              <a:t>() provides the size in bits.</a:t>
            </a:r>
            <a:endParaRPr lang="en-US" sz="16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88332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48" y="194037"/>
            <a:ext cx="8102152" cy="378320"/>
          </a:xfrm>
        </p:spPr>
        <p:txBody>
          <a:bodyPr>
            <a:noAutofit/>
          </a:bodyPr>
          <a:lstStyle/>
          <a:p>
            <a:r>
              <a:rPr lang="en-US" sz="1900" dirty="0" smtClean="0">
                <a:solidFill>
                  <a:srgbClr val="CC3333"/>
                </a:solidFill>
              </a:rPr>
              <a:t>Chapter2: </a:t>
            </a:r>
            <a:r>
              <a:rPr lang="en-US" sz="1900" dirty="0">
                <a:solidFill>
                  <a:srgbClr val="CC3333"/>
                </a:solidFill>
              </a:rPr>
              <a:t>MPI Terms and </a:t>
            </a:r>
            <a:r>
              <a:rPr lang="en-US" sz="1900" dirty="0" smtClean="0">
                <a:solidFill>
                  <a:srgbClr val="CC3333"/>
                </a:solidFill>
              </a:rPr>
              <a:t>Conventions </a:t>
            </a:r>
            <a:r>
              <a:rPr lang="en-US" sz="1900" dirty="0">
                <a:solidFill>
                  <a:srgbClr val="CC3333"/>
                </a:solidFill>
                <a:sym typeface="Wingdings"/>
              </a:rPr>
              <a:t> </a:t>
            </a:r>
            <a:r>
              <a:rPr lang="en-US" sz="1900" dirty="0" smtClean="0">
                <a:solidFill>
                  <a:srgbClr val="CC3333"/>
                </a:solidFill>
                <a:sym typeface="Wingdings"/>
              </a:rPr>
              <a:t>           </a:t>
            </a:r>
            <a:r>
              <a:rPr lang="en-US" sz="1900" dirty="0" smtClean="0">
                <a:solidFill>
                  <a:srgbClr val="CC3333"/>
                </a:solidFill>
                <a:sym typeface="Wingdings"/>
              </a:rPr>
              <a:t>    OPEN ISSUES – formatting, …</a:t>
            </a:r>
            <a:endParaRPr lang="en-US" sz="1900" dirty="0">
              <a:solidFill>
                <a:srgbClr val="CC333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728" y="758225"/>
            <a:ext cx="8742297" cy="438527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600" dirty="0" smtClean="0"/>
              <a:t>12:6-7	</a:t>
            </a:r>
            <a:r>
              <a:rPr lang="en-US" sz="1600" dirty="0"/>
              <a:t>	</a:t>
            </a:r>
            <a:r>
              <a:rPr lang="en-US" sz="1600" b="1" dirty="0" smtClean="0"/>
              <a:t>MPI Operations – stages:</a:t>
            </a:r>
            <a:br>
              <a:rPr lang="en-US" sz="1600" b="1" dirty="0" smtClean="0"/>
            </a:br>
            <a:r>
              <a:rPr lang="en-US" sz="1600" b="1" dirty="0" smtClean="0"/>
              <a:t>Freeing</a:t>
            </a:r>
            <a:r>
              <a:rPr lang="en-US" sz="1600" dirty="0" smtClean="0"/>
              <a:t> </a:t>
            </a:r>
            <a:r>
              <a:rPr lang="en-US" sz="1600" dirty="0"/>
              <a:t>returns control of the rest of the argument list (e.g., the data </a:t>
            </a:r>
            <a:r>
              <a:rPr lang="en-US" sz="1600" dirty="0" smtClean="0"/>
              <a:t>buffer </a:t>
            </a:r>
            <a:r>
              <a:rPr lang="en-US" sz="1600" dirty="0"/>
              <a:t>address and array arguments</a:t>
            </a:r>
            <a:r>
              <a:rPr lang="en-US" sz="1600" dirty="0" smtClean="0"/>
              <a:t>) </a:t>
            </a:r>
            <a:r>
              <a:rPr lang="en-US" sz="1600" dirty="0" smtClean="0">
                <a:solidFill>
                  <a:srgbClr val="CC3333"/>
                </a:solidFill>
              </a:rPr>
              <a:t>to the application</a:t>
            </a:r>
            <a:r>
              <a:rPr lang="en-US" sz="16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sz="1600" dirty="0" smtClean="0">
                <a:sym typeface="Wingdings"/>
              </a:rPr>
              <a:t>12:8-9		formatting --&gt; move left: MPI operations are available…</a:t>
            </a:r>
          </a:p>
          <a:p>
            <a:pPr>
              <a:lnSpc>
                <a:spcPct val="130000"/>
              </a:lnSpc>
            </a:pPr>
            <a:r>
              <a:rPr lang="en-US" sz="1600" dirty="0" smtClean="0">
                <a:sym typeface="Wingdings"/>
              </a:rPr>
              <a:t>12:40		</a:t>
            </a:r>
            <a:r>
              <a:rPr lang="en-US" sz="1600" dirty="0">
                <a:sym typeface="Wingdings"/>
              </a:rPr>
              <a:t>formatting --&gt; move </a:t>
            </a:r>
            <a:r>
              <a:rPr lang="en-US" sz="1600" dirty="0" smtClean="0">
                <a:sym typeface="Wingdings"/>
              </a:rPr>
              <a:t>left: Additionally, an MPI operation can be collective or…</a:t>
            </a:r>
          </a:p>
          <a:p>
            <a:pPr>
              <a:lnSpc>
                <a:spcPct val="130000"/>
              </a:lnSpc>
            </a:pPr>
            <a:r>
              <a:rPr lang="en-US" sz="1600" dirty="0" smtClean="0">
                <a:sym typeface="Wingdings"/>
              </a:rPr>
              <a:t>13:12		formatting --&gt; longer dash: … - defined as follows: …</a:t>
            </a:r>
          </a:p>
          <a:p>
            <a:pPr>
              <a:lnSpc>
                <a:spcPct val="130000"/>
              </a:lnSpc>
            </a:pPr>
            <a:r>
              <a:rPr lang="en-US" sz="1600" dirty="0" smtClean="0">
                <a:sym typeface="Wingdings"/>
              </a:rPr>
              <a:t>12:17/18	Figure caption: Do not capitalize all words, only first</a:t>
            </a:r>
          </a:p>
          <a:p>
            <a:pPr>
              <a:lnSpc>
                <a:spcPct val="130000"/>
              </a:lnSpc>
            </a:pPr>
            <a:r>
              <a:rPr lang="en-US" sz="1600" dirty="0" smtClean="0">
                <a:sym typeface="Wingdings"/>
              </a:rPr>
              <a:t>12:30		</a:t>
            </a:r>
            <a:r>
              <a:rPr lang="en-US" sz="1600" dirty="0">
                <a:sym typeface="Wingdings"/>
              </a:rPr>
              <a:t>Figure caption: Do not capitalize all words, only </a:t>
            </a:r>
            <a:r>
              <a:rPr lang="en-US" sz="1600" dirty="0" smtClean="0">
                <a:sym typeface="Wingdings"/>
              </a:rPr>
              <a:t>first</a:t>
            </a:r>
          </a:p>
          <a:p>
            <a:pPr>
              <a:lnSpc>
                <a:spcPct val="130000"/>
              </a:lnSpc>
            </a:pPr>
            <a:r>
              <a:rPr lang="en-US" sz="1600" dirty="0" smtClean="0">
                <a:sym typeface="Wingdings"/>
              </a:rPr>
              <a:t>13:7/8		</a:t>
            </a:r>
            <a:r>
              <a:rPr lang="en-US" sz="1600" dirty="0">
                <a:sym typeface="Wingdings"/>
              </a:rPr>
              <a:t>Figure caption: Do not capitalize all words, only first</a:t>
            </a:r>
          </a:p>
          <a:p>
            <a:pPr>
              <a:lnSpc>
                <a:spcPct val="130000"/>
              </a:lnSpc>
            </a:pPr>
            <a:r>
              <a:rPr lang="en-US" sz="1600" dirty="0" smtClean="0">
                <a:sym typeface="Wingdings"/>
              </a:rPr>
              <a:t>15:19	</a:t>
            </a:r>
            <a:r>
              <a:rPr lang="en-US" sz="1600" dirty="0">
                <a:sym typeface="Wingdings"/>
              </a:rPr>
              <a:t>	For </a:t>
            </a:r>
            <a:r>
              <a:rPr lang="en-US" sz="1600" dirty="0">
                <a:solidFill>
                  <a:srgbClr val="CC3333"/>
                </a:solidFill>
                <a:sym typeface="Wingdings"/>
              </a:rPr>
              <a:t>MPI</a:t>
            </a:r>
            <a:r>
              <a:rPr lang="en-US" sz="1600" dirty="0">
                <a:sym typeface="Wingdings"/>
              </a:rPr>
              <a:t> </a:t>
            </a:r>
            <a:r>
              <a:rPr lang="en-US" sz="1600" dirty="0" err="1">
                <a:sym typeface="Wingdings"/>
              </a:rPr>
              <a:t>datatypes</a:t>
            </a:r>
            <a:r>
              <a:rPr lang="en-US" sz="1600" dirty="0">
                <a:sym typeface="Wingdings"/>
              </a:rPr>
              <a:t>, the </a:t>
            </a:r>
            <a:r>
              <a:rPr lang="en-US" sz="1600" dirty="0" smtClean="0">
                <a:sym typeface="Wingdings"/>
              </a:rPr>
              <a:t>following terms are defined:</a:t>
            </a:r>
            <a:endParaRPr lang="en-US" sz="16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622508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48" y="194037"/>
            <a:ext cx="8102152" cy="378320"/>
          </a:xfrm>
        </p:spPr>
        <p:txBody>
          <a:bodyPr>
            <a:noAutofit/>
          </a:bodyPr>
          <a:lstStyle/>
          <a:p>
            <a:r>
              <a:rPr lang="en-US" sz="1900" dirty="0" smtClean="0">
                <a:solidFill>
                  <a:srgbClr val="CC3333"/>
                </a:solidFill>
              </a:rPr>
              <a:t>Chapter2: </a:t>
            </a:r>
            <a:r>
              <a:rPr lang="en-US" sz="1900" dirty="0">
                <a:solidFill>
                  <a:srgbClr val="CC3333"/>
                </a:solidFill>
              </a:rPr>
              <a:t>MPI Terms and </a:t>
            </a:r>
            <a:r>
              <a:rPr lang="en-US" sz="1900" dirty="0" smtClean="0">
                <a:solidFill>
                  <a:srgbClr val="CC3333"/>
                </a:solidFill>
              </a:rPr>
              <a:t>Conventions </a:t>
            </a:r>
            <a:r>
              <a:rPr lang="en-US" sz="1900" dirty="0">
                <a:solidFill>
                  <a:srgbClr val="CC3333"/>
                </a:solidFill>
                <a:sym typeface="Wingdings"/>
              </a:rPr>
              <a:t> </a:t>
            </a:r>
            <a:r>
              <a:rPr lang="en-US" sz="1900" dirty="0" smtClean="0">
                <a:solidFill>
                  <a:srgbClr val="CC3333"/>
                </a:solidFill>
                <a:sym typeface="Wingdings"/>
              </a:rPr>
              <a:t>           </a:t>
            </a:r>
            <a:r>
              <a:rPr lang="en-US" sz="1900" dirty="0" smtClean="0">
                <a:solidFill>
                  <a:srgbClr val="CC3333"/>
                </a:solidFill>
                <a:sym typeface="Wingdings"/>
              </a:rPr>
              <a:t>    OPEN ISSUES – formatting, …</a:t>
            </a:r>
            <a:endParaRPr lang="en-US" sz="1900" dirty="0">
              <a:solidFill>
                <a:srgbClr val="CC333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728" y="587130"/>
            <a:ext cx="8742297" cy="448279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600" dirty="0" smtClean="0"/>
              <a:t>15:30	</a:t>
            </a:r>
            <a:r>
              <a:rPr lang="en-US" sz="1600" dirty="0"/>
              <a:t>	</a:t>
            </a:r>
            <a:r>
              <a:rPr lang="en-US" sz="1600" dirty="0" smtClean="0"/>
              <a:t>bad line break, seems to fit in line (maybe remove or move “\</a:t>
            </a:r>
            <a:r>
              <a:rPr lang="en-US" sz="1600" dirty="0" err="1" smtClean="0"/>
              <a:t>flushline</a:t>
            </a:r>
            <a:r>
              <a:rPr lang="en-US" sz="1600" dirty="0" smtClean="0"/>
              <a:t>”)</a:t>
            </a:r>
          </a:p>
          <a:p>
            <a:pPr>
              <a:lnSpc>
                <a:spcPct val="130000"/>
              </a:lnSpc>
            </a:pPr>
            <a:r>
              <a:rPr lang="en-US" sz="1600" dirty="0" smtClean="0">
                <a:sym typeface="Wingdings"/>
              </a:rPr>
              <a:t>16:19		too much white space (vertical)</a:t>
            </a:r>
          </a:p>
          <a:p>
            <a:pPr>
              <a:lnSpc>
                <a:spcPct val="130000"/>
              </a:lnSpc>
            </a:pPr>
            <a:r>
              <a:rPr lang="en-US" sz="1600" dirty="0" smtClean="0">
                <a:sym typeface="Wingdings"/>
              </a:rPr>
              <a:t>18/19		bad page break (forced)</a:t>
            </a:r>
          </a:p>
          <a:p>
            <a:pPr>
              <a:lnSpc>
                <a:spcPct val="130000"/>
              </a:lnSpc>
            </a:pPr>
            <a:r>
              <a:rPr lang="en-US" sz="1600" dirty="0" smtClean="0">
                <a:sym typeface="Wingdings"/>
              </a:rPr>
              <a:t>19:20		</a:t>
            </a:r>
            <a:r>
              <a:rPr lang="en-US" sz="1600" dirty="0">
                <a:sym typeface="Wingdings"/>
              </a:rPr>
              <a:t>formatting --&gt; move left: </a:t>
            </a:r>
            <a:r>
              <a:rPr lang="en-US" sz="1600" dirty="0" smtClean="0">
                <a:sym typeface="Wingdings"/>
              </a:rPr>
              <a:t>The constants… (seems okay, but hard to read that way)</a:t>
            </a:r>
          </a:p>
          <a:p>
            <a:pPr>
              <a:lnSpc>
                <a:spcPct val="130000"/>
              </a:lnSpc>
            </a:pPr>
            <a:r>
              <a:rPr lang="en-US" sz="1600" dirty="0" smtClean="0">
                <a:sym typeface="Wingdings"/>
              </a:rPr>
              <a:t>20:27		no blank (~) in INTEGER~(KIND=…</a:t>
            </a:r>
          </a:p>
          <a:p>
            <a:pPr>
              <a:lnSpc>
                <a:spcPct val="130000"/>
              </a:lnSpc>
            </a:pPr>
            <a:r>
              <a:rPr lang="en-US" sz="1600" dirty="0" smtClean="0">
                <a:sym typeface="Wingdings"/>
              </a:rPr>
              <a:t>21:5 (x2)	no </a:t>
            </a:r>
            <a:r>
              <a:rPr lang="en-US" sz="1600" dirty="0">
                <a:sym typeface="Wingdings"/>
              </a:rPr>
              <a:t>blank (~) in INTEGER~(KIND=</a:t>
            </a:r>
            <a:r>
              <a:rPr lang="en-US" sz="1600" dirty="0" smtClean="0">
                <a:sym typeface="Wingdings"/>
              </a:rPr>
              <a:t>…</a:t>
            </a:r>
          </a:p>
          <a:p>
            <a:pPr>
              <a:lnSpc>
                <a:spcPct val="130000"/>
              </a:lnSpc>
            </a:pPr>
            <a:r>
              <a:rPr lang="en-US" sz="1600" dirty="0" smtClean="0">
                <a:sym typeface="Wingdings"/>
              </a:rPr>
              <a:t>21:13/14	bad line break (forced ?)</a:t>
            </a:r>
          </a:p>
          <a:p>
            <a:pPr>
              <a:lnSpc>
                <a:spcPct val="130000"/>
              </a:lnSpc>
            </a:pPr>
            <a:r>
              <a:rPr lang="en-US" sz="1600" dirty="0" smtClean="0">
                <a:sym typeface="Wingdings"/>
              </a:rPr>
              <a:t>21:16		</a:t>
            </a:r>
            <a:r>
              <a:rPr lang="en-US" sz="1600" dirty="0">
                <a:sym typeface="Wingdings"/>
              </a:rPr>
              <a:t>no blank (~) in INTEGER~(KIND=</a:t>
            </a:r>
            <a:r>
              <a:rPr lang="en-US" sz="1600" dirty="0" smtClean="0">
                <a:sym typeface="Wingdings"/>
              </a:rPr>
              <a:t>…</a:t>
            </a:r>
          </a:p>
          <a:p>
            <a:pPr>
              <a:lnSpc>
                <a:spcPct val="130000"/>
              </a:lnSpc>
            </a:pPr>
            <a:r>
              <a:rPr lang="en-US" sz="1600" dirty="0" smtClean="0">
                <a:sym typeface="Wingdings"/>
              </a:rPr>
              <a:t>21:21		</a:t>
            </a:r>
            <a:r>
              <a:rPr lang="en-US" sz="1600" dirty="0">
                <a:sym typeface="Wingdings"/>
              </a:rPr>
              <a:t>no blank (~) in INTEGER~(KIND=</a:t>
            </a:r>
            <a:r>
              <a:rPr lang="en-US" sz="1600" dirty="0" smtClean="0">
                <a:sym typeface="Wingdings"/>
              </a:rPr>
              <a:t>…</a:t>
            </a:r>
          </a:p>
          <a:p>
            <a:pPr>
              <a:lnSpc>
                <a:spcPct val="130000"/>
              </a:lnSpc>
            </a:pPr>
            <a:r>
              <a:rPr lang="en-US" sz="1600" dirty="0" smtClean="0">
                <a:sym typeface="Wingdings"/>
              </a:rPr>
              <a:t>22:8 &amp; 39	do we really want to write: INTEGERs</a:t>
            </a:r>
            <a:endParaRPr lang="en-US" sz="1600" dirty="0">
              <a:sym typeface="Wingdings"/>
            </a:endParaRPr>
          </a:p>
          <a:p>
            <a:pPr>
              <a:lnSpc>
                <a:spcPct val="130000"/>
              </a:lnSpc>
            </a:pPr>
            <a:r>
              <a:rPr lang="en-US" sz="1600" dirty="0" smtClean="0">
                <a:sym typeface="Wingdings"/>
              </a:rPr>
              <a:t>22:33-34	different macros/sizes for: </a:t>
            </a:r>
            <a:r>
              <a:rPr lang="en-US" sz="1600" dirty="0"/>
              <a:t>COMM_COPY_ATTR_FUNCTION and </a:t>
            </a:r>
            <a:r>
              <a:rPr lang="en-US" sz="1600" dirty="0" smtClean="0"/>
              <a:t>MPI_NULL_COPY_FN</a:t>
            </a: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CC3333"/>
                </a:solidFill>
                <a:sym typeface="Wingdings"/>
              </a:rPr>
              <a:t>#335 		https://</a:t>
            </a:r>
            <a:r>
              <a:rPr lang="en-US" sz="1600" b="1" dirty="0" err="1">
                <a:solidFill>
                  <a:srgbClr val="CC3333"/>
                </a:solidFill>
                <a:sym typeface="Wingdings"/>
              </a:rPr>
              <a:t>github.com</a:t>
            </a:r>
            <a:r>
              <a:rPr lang="en-US" sz="1600" b="1" dirty="0">
                <a:solidFill>
                  <a:srgbClr val="CC3333"/>
                </a:solidFill>
                <a:sym typeface="Wingdings"/>
              </a:rPr>
              <a:t>/</a:t>
            </a:r>
            <a:r>
              <a:rPr lang="en-US" sz="1600" b="1" dirty="0" err="1">
                <a:solidFill>
                  <a:srgbClr val="CC3333"/>
                </a:solidFill>
                <a:sym typeface="Wingdings"/>
              </a:rPr>
              <a:t>mpi</a:t>
            </a:r>
            <a:r>
              <a:rPr lang="en-US" sz="1600" b="1" dirty="0">
                <a:solidFill>
                  <a:srgbClr val="CC3333"/>
                </a:solidFill>
                <a:sym typeface="Wingdings"/>
              </a:rPr>
              <a:t>-forum/</a:t>
            </a:r>
            <a:r>
              <a:rPr lang="en-US" sz="1600" b="1" dirty="0" err="1">
                <a:solidFill>
                  <a:srgbClr val="CC3333"/>
                </a:solidFill>
                <a:sym typeface="Wingdings"/>
              </a:rPr>
              <a:t>mpi</a:t>
            </a:r>
            <a:r>
              <a:rPr lang="en-US" sz="1600" b="1" dirty="0">
                <a:solidFill>
                  <a:srgbClr val="CC3333"/>
                </a:solidFill>
                <a:sym typeface="Wingdings"/>
              </a:rPr>
              <a:t>-issues/issues/335</a:t>
            </a:r>
          </a:p>
        </p:txBody>
      </p:sp>
    </p:spTree>
    <p:extLst>
      <p:ext uri="{BB962C8B-B14F-4D97-AF65-F5344CB8AC3E}">
        <p14:creationId xmlns:p14="http://schemas.microsoft.com/office/powerpoint/2010/main" val="2693742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143</Words>
  <Application>Microsoft Macintosh PowerPoint</Application>
  <PresentationFormat>On-screen Show (16:9)</PresentationFormat>
  <Paragraphs>52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 Wien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PRACE SoHPC training week</dc:title>
  <dc:creator>Claudia Blaas-Schenner</dc:creator>
  <cp:lastModifiedBy>Claudia Blaas-Schenner</cp:lastModifiedBy>
  <cp:revision>94</cp:revision>
  <dcterms:created xsi:type="dcterms:W3CDTF">2020-06-30T07:27:35Z</dcterms:created>
  <dcterms:modified xsi:type="dcterms:W3CDTF">2020-12-07T14:33:45Z</dcterms:modified>
</cp:coreProperties>
</file>