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1" r:id="rId4"/>
    <p:sldId id="260" r:id="rId5"/>
    <p:sldId id="257" r:id="rId6"/>
    <p:sldId id="273" r:id="rId7"/>
    <p:sldId id="270" r:id="rId8"/>
    <p:sldId id="274" r:id="rId9"/>
    <p:sldId id="266" r:id="rId10"/>
    <p:sldId id="275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6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3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A897-401C-E844-AF58-DFD927E54AC4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4044C-F40F-7543-9C1E-341C240A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5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Persistent </a:t>
            </a:r>
            <a:r>
              <a:rPr lang="en-US" b="1" dirty="0" smtClean="0"/>
              <a:t>Collective WG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5505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December 9,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polls /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00200"/>
            <a:ext cx="8769047" cy="4525963"/>
          </a:xfrm>
        </p:spPr>
        <p:txBody>
          <a:bodyPr>
            <a:normAutofit/>
          </a:bodyPr>
          <a:lstStyle/>
          <a:p>
            <a:r>
              <a:rPr lang="en-US" dirty="0"/>
              <a:t>Would you vote for this proposal as presented?</a:t>
            </a:r>
          </a:p>
          <a:p>
            <a:r>
              <a:rPr lang="en-US" dirty="0"/>
              <a:t>Is March a 2</a:t>
            </a:r>
            <a:r>
              <a:rPr lang="en-US" baseline="30000" dirty="0"/>
              <a:t>nd</a:t>
            </a:r>
            <a:r>
              <a:rPr lang="en-US" dirty="0"/>
              <a:t> first reading?  </a:t>
            </a:r>
            <a:endParaRPr lang="en-US" dirty="0" smtClean="0"/>
          </a:p>
          <a:p>
            <a:r>
              <a:rPr lang="en-US" dirty="0" smtClean="0"/>
              <a:t>LATER…</a:t>
            </a:r>
          </a:p>
          <a:p>
            <a:pPr lvl="1"/>
            <a:r>
              <a:rPr lang="en-US" dirty="0" smtClean="0"/>
              <a:t>Would you like to see the NBPC-I/O APIs in March as part of this revised ticket? </a:t>
            </a:r>
          </a:p>
          <a:p>
            <a:pPr lvl="1"/>
            <a:r>
              <a:rPr lang="en-US" dirty="0" smtClean="0"/>
              <a:t>Or as a separate ticket?</a:t>
            </a:r>
          </a:p>
          <a:p>
            <a:pPr lvl="1"/>
            <a:r>
              <a:rPr lang="en-US" dirty="0" smtClean="0"/>
              <a:t>Other parts of MPI we should apply persistent mode to?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38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7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3" y="1600200"/>
            <a:ext cx="8490856" cy="4665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Mirror regular </a:t>
            </a:r>
            <a:r>
              <a:rPr lang="en-US" dirty="0" err="1" smtClean="0"/>
              <a:t>nonblocking</a:t>
            </a:r>
            <a:r>
              <a:rPr lang="en-US" dirty="0" smtClean="0"/>
              <a:t> collective operations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nonblocking</a:t>
            </a:r>
            <a:r>
              <a:rPr lang="en-US" dirty="0" smtClean="0"/>
              <a:t> MPI collective </a:t>
            </a:r>
            <a:r>
              <a:rPr lang="en-US" dirty="0"/>
              <a:t>(</a:t>
            </a:r>
            <a:r>
              <a:rPr lang="en-US" dirty="0" smtClean="0"/>
              <a:t>including neighborhood collectives), add a persistent variant</a:t>
            </a:r>
          </a:p>
          <a:p>
            <a:r>
              <a:rPr lang="en-US" dirty="0" smtClean="0"/>
              <a:t>For every MPI_I&lt;</a:t>
            </a:r>
            <a:r>
              <a:rPr lang="en-US" dirty="0" err="1" smtClean="0"/>
              <a:t>coll</a:t>
            </a:r>
            <a:r>
              <a:rPr lang="en-US" dirty="0" smtClean="0"/>
              <a:t>&gt;, add MPI_&lt;</a:t>
            </a:r>
            <a:r>
              <a:rPr lang="en-US" dirty="0" err="1" smtClean="0"/>
              <a:t>coll</a:t>
            </a:r>
            <a:r>
              <a:rPr lang="en-US" dirty="0" smtClean="0"/>
              <a:t>&gt;_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/>
              <a:t>All parameters for the new functions will be identical to those for the corresponding </a:t>
            </a:r>
            <a:r>
              <a:rPr lang="en-US" dirty="0" err="1"/>
              <a:t>nonblocking</a:t>
            </a:r>
            <a:r>
              <a:rPr lang="en-US" dirty="0"/>
              <a:t> function </a:t>
            </a:r>
            <a:endParaRPr lang="en-US" dirty="0" smtClean="0"/>
          </a:p>
          <a:p>
            <a:r>
              <a:rPr lang="en-US" dirty="0" smtClean="0"/>
              <a:t>All arguments “fixed” for subsequent uses</a:t>
            </a:r>
          </a:p>
          <a:p>
            <a:r>
              <a:rPr lang="en-US" dirty="0" smtClean="0"/>
              <a:t>Persistent </a:t>
            </a:r>
            <a:r>
              <a:rPr lang="en-US" dirty="0"/>
              <a:t>collective calls cannot be matched with blocking or </a:t>
            </a:r>
            <a:r>
              <a:rPr lang="en-US" dirty="0" err="1"/>
              <a:t>nonblocking</a:t>
            </a:r>
            <a:r>
              <a:rPr lang="en-US" dirty="0"/>
              <a:t> collective </a:t>
            </a:r>
            <a:r>
              <a:rPr lang="en-US" dirty="0" smtClean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38497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r>
              <a:rPr lang="en-US" dirty="0" smtClean="0"/>
              <a:t>/Start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3" y="1600200"/>
            <a:ext cx="8490856" cy="46651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init</a:t>
            </a:r>
            <a:r>
              <a:rPr lang="en-US" dirty="0" smtClean="0"/>
              <a:t> function </a:t>
            </a:r>
            <a:r>
              <a:rPr lang="en-US" dirty="0"/>
              <a:t>calls only perform </a:t>
            </a:r>
            <a:r>
              <a:rPr lang="en-US" dirty="0" smtClean="0"/>
              <a:t>initialization </a:t>
            </a:r>
            <a:r>
              <a:rPr lang="en-US" dirty="0"/>
              <a:t>actions for their particular (collective) operation and do not start the communication needed to effect the operation </a:t>
            </a:r>
            <a:endParaRPr lang="en-US" dirty="0" smtClean="0"/>
          </a:p>
          <a:p>
            <a:r>
              <a:rPr lang="en-US" dirty="0" smtClean="0"/>
              <a:t>Ex: </a:t>
            </a:r>
            <a:r>
              <a:rPr lang="en-US" dirty="0" err="1" smtClean="0"/>
              <a:t>MPI_Allreduce_init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Produces a persistent request (not destroyed by completion)</a:t>
            </a:r>
          </a:p>
          <a:p>
            <a:r>
              <a:rPr lang="en-US" dirty="0" smtClean="0"/>
              <a:t>Works with </a:t>
            </a:r>
            <a:r>
              <a:rPr lang="en-US" dirty="0" err="1" smtClean="0"/>
              <a:t>MPI_Start</a:t>
            </a:r>
            <a:r>
              <a:rPr lang="en-US" dirty="0" smtClean="0"/>
              <a:t> (but NOT </a:t>
            </a:r>
            <a:r>
              <a:rPr lang="en-US" dirty="0" err="1" smtClean="0"/>
              <a:t>Startall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Only inactive requests can be started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MPI_REQUEST_FREE </a:t>
            </a:r>
            <a:r>
              <a:rPr lang="en-US" u="sng" dirty="0" smtClean="0">
                <a:solidFill>
                  <a:schemeClr val="accent2"/>
                </a:solidFill>
              </a:rPr>
              <a:t>can</a:t>
            </a:r>
            <a:r>
              <a:rPr lang="en-US" dirty="0" smtClean="0">
                <a:solidFill>
                  <a:schemeClr val="accent2"/>
                </a:solidFill>
              </a:rPr>
              <a:t> be used to free </a:t>
            </a:r>
            <a:r>
              <a:rPr lang="en-US" dirty="0" smtClean="0">
                <a:solidFill>
                  <a:schemeClr val="accent2"/>
                </a:solidFill>
              </a:rPr>
              <a:t>an inactive </a:t>
            </a:r>
            <a:r>
              <a:rPr lang="en-US" dirty="0" smtClean="0">
                <a:solidFill>
                  <a:schemeClr val="accent2"/>
                </a:solidFill>
              </a:rPr>
              <a:t>persistent collective request (similar to freeing persistent point-to-point requests</a:t>
            </a:r>
            <a:r>
              <a:rPr lang="en-US" dirty="0" smtClean="0">
                <a:solidFill>
                  <a:schemeClr val="accent2"/>
                </a:solidFill>
              </a:rPr>
              <a:t>) – </a:t>
            </a:r>
            <a:r>
              <a:rPr lang="en-US" dirty="0" smtClean="0">
                <a:solidFill>
                  <a:schemeClr val="accent2"/>
                </a:solidFill>
              </a:rPr>
              <a:t>persistent pt2pt allows but says not encouraged (</a:t>
            </a:r>
            <a:r>
              <a:rPr lang="en-US" dirty="0" err="1" smtClean="0">
                <a:solidFill>
                  <a:schemeClr val="accent2"/>
                </a:solidFill>
              </a:rPr>
              <a:t>cf</a:t>
            </a:r>
            <a:r>
              <a:rPr lang="en-US" dirty="0" smtClean="0">
                <a:solidFill>
                  <a:schemeClr val="accent2"/>
                </a:solidFill>
              </a:rPr>
              <a:t>, section 3.9) </a:t>
            </a:r>
            <a:r>
              <a:rPr lang="en-US" u="sng" dirty="0" smtClean="0">
                <a:solidFill>
                  <a:schemeClr val="accent2"/>
                </a:solidFill>
              </a:rPr>
              <a:t>but</a:t>
            </a:r>
            <a:r>
              <a:rPr lang="en-US" dirty="0" smtClean="0">
                <a:solidFill>
                  <a:schemeClr val="accent2"/>
                </a:solidFill>
              </a:rPr>
              <a:t> NBC (section 5.12) says erroneous—which do we follow?  We have to follow the path of NBC, since we are extending NBC</a:t>
            </a:r>
            <a:r>
              <a:rPr lang="en-US" smtClean="0">
                <a:solidFill>
                  <a:schemeClr val="accent2"/>
                </a:solidFill>
              </a:rPr>
              <a:t>… erroneous.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0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</a:t>
            </a:r>
            <a:r>
              <a:rPr lang="en-US" dirty="0" err="1" smtClean="0"/>
              <a:t>Init</a:t>
            </a:r>
            <a:r>
              <a:rPr lang="en-US" dirty="0" smtClean="0"/>
              <a:t> and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Inits</a:t>
            </a:r>
            <a:r>
              <a:rPr lang="en-US" dirty="0" smtClean="0"/>
              <a:t> are</a:t>
            </a:r>
            <a:r>
              <a:rPr lang="en-GB" dirty="0" smtClean="0"/>
              <a:t> non-blocking collective calls and must be </a:t>
            </a:r>
            <a:r>
              <a:rPr lang="en-US" dirty="0" smtClean="0"/>
              <a:t>ordered (across the group of a communicator)</a:t>
            </a:r>
          </a:p>
          <a:p>
            <a:r>
              <a:rPr lang="en-US" dirty="0" smtClean="0"/>
              <a:t>Similarly, persistent collective </a:t>
            </a:r>
            <a:r>
              <a:rPr lang="en-US" dirty="0"/>
              <a:t>operations must be started in the same order at all </a:t>
            </a:r>
            <a:r>
              <a:rPr lang="en-US" dirty="0" smtClean="0"/>
              <a:t>processes </a:t>
            </a:r>
            <a:r>
              <a:rPr lang="en-US" dirty="0"/>
              <a:t>in the corresponding communicator </a:t>
            </a:r>
            <a:endParaRPr lang="en-US" dirty="0" smtClean="0"/>
          </a:p>
          <a:p>
            <a:r>
              <a:rPr lang="en-US" dirty="0" err="1" smtClean="0"/>
              <a:t>Startall</a:t>
            </a:r>
            <a:r>
              <a:rPr lang="en-US" dirty="0" smtClean="0"/>
              <a:t> cannot be used with </a:t>
            </a:r>
            <a:r>
              <a:rPr lang="en-US" smtClean="0"/>
              <a:t>persistent non-blocking </a:t>
            </a:r>
            <a:r>
              <a:rPr lang="en-US" dirty="0" smtClean="0"/>
              <a:t>collectives due to arbitrary ordering in the </a:t>
            </a:r>
            <a:r>
              <a:rPr lang="en-US" dirty="0" err="1"/>
              <a:t>S</a:t>
            </a:r>
            <a:r>
              <a:rPr lang="en-US" dirty="0" err="1" smtClean="0"/>
              <a:t>tartall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NOTE: </a:t>
            </a:r>
            <a:r>
              <a:rPr lang="en-US" i="1" dirty="0" smtClean="0"/>
              <a:t>The proposal is the same as we read last time, but we changed this based on feedback.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01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691"/>
          <a:stretch/>
        </p:blipFill>
        <p:spPr>
          <a:xfrm>
            <a:off x="364272" y="1963509"/>
            <a:ext cx="8622396" cy="32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Open ticket 466 – </a:t>
            </a:r>
            <a:r>
              <a:rPr lang="en-US" dirty="0" smtClean="0"/>
              <a:t>moved to </a:t>
            </a:r>
            <a:r>
              <a:rPr lang="en-US" dirty="0" err="1" smtClean="0"/>
              <a:t>Git</a:t>
            </a:r>
            <a:r>
              <a:rPr lang="en-US" dirty="0" smtClean="0"/>
              <a:t> issue #25 (done)</a:t>
            </a:r>
            <a:endParaRPr lang="en-US" dirty="0" smtClean="0"/>
          </a:p>
          <a:p>
            <a:r>
              <a:rPr lang="en-US" dirty="0" smtClean="0"/>
              <a:t>Target: MPI-Next first standard release</a:t>
            </a:r>
          </a:p>
          <a:p>
            <a:r>
              <a:rPr lang="en-US" dirty="0" smtClean="0"/>
              <a:t>First reading – June, 2015</a:t>
            </a:r>
          </a:p>
          <a:p>
            <a:r>
              <a:rPr lang="en-US" dirty="0" smtClean="0"/>
              <a:t>Got feedback from the Forum</a:t>
            </a:r>
          </a:p>
          <a:p>
            <a:r>
              <a:rPr lang="en-US" dirty="0" smtClean="0"/>
              <a:t>Second reading </a:t>
            </a:r>
            <a:r>
              <a:rPr lang="en-US" dirty="0"/>
              <a:t>– </a:t>
            </a:r>
            <a:r>
              <a:rPr lang="en-US" dirty="0" smtClean="0"/>
              <a:t>March, 2016 (we weren’t quite ready this time… 2 week deadline passed)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/Start semantics have been clarified since first reading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63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underway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OpenMPI</a:t>
            </a:r>
            <a:r>
              <a:rPr lang="en-US" dirty="0" smtClean="0"/>
              <a:t>-based</a:t>
            </a:r>
          </a:p>
          <a:p>
            <a:r>
              <a:rPr lang="en-US" dirty="0" smtClean="0"/>
              <a:t>Replicate the </a:t>
            </a:r>
            <a:r>
              <a:rPr lang="en-US" dirty="0" err="1" smtClean="0"/>
              <a:t>libNBC</a:t>
            </a:r>
            <a:r>
              <a:rPr lang="en-US" dirty="0" smtClean="0"/>
              <a:t> library approach to interfacing with </a:t>
            </a:r>
            <a:r>
              <a:rPr lang="en-US" dirty="0" err="1" smtClean="0"/>
              <a:t>OpenMPI</a:t>
            </a:r>
            <a:r>
              <a:rPr lang="en-US" dirty="0" smtClean="0"/>
              <a:t> with persistence</a:t>
            </a:r>
          </a:p>
          <a:p>
            <a:r>
              <a:rPr lang="en-US" dirty="0" smtClean="0"/>
              <a:t>Explore improving persistent performance of point to point communication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7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Orthogonalization</a:t>
            </a:r>
            <a:r>
              <a:rPr lang="en-US" dirty="0" smtClean="0"/>
              <a:t> of the standard desirable</a:t>
            </a:r>
          </a:p>
          <a:p>
            <a:r>
              <a:rPr lang="en-US" dirty="0" smtClean="0"/>
              <a:t>We will extend ticket to non-blocking I/O collective operations</a:t>
            </a:r>
          </a:p>
          <a:p>
            <a:pPr lvl="1"/>
            <a:r>
              <a:rPr lang="en-US" dirty="0" smtClean="0"/>
              <a:t>Other areas TBD</a:t>
            </a:r>
          </a:p>
          <a:p>
            <a:pPr lvl="1"/>
            <a:r>
              <a:rPr lang="en-US" dirty="0" smtClean="0"/>
              <a:t>Could be part of the current ticket(?)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42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to get maximum performance when there are repetitive operations</a:t>
            </a:r>
          </a:p>
          <a:p>
            <a:r>
              <a:rPr lang="en-US" dirty="0" smtClean="0"/>
              <a:t>Evidence in the literature of efficacy</a:t>
            </a:r>
          </a:p>
          <a:p>
            <a:r>
              <a:rPr lang="en-US" dirty="0" smtClean="0"/>
              <a:t>Other approaches (</a:t>
            </a:r>
            <a:r>
              <a:rPr lang="en-US" i="1" dirty="0" smtClean="0"/>
              <a:t>e.g.,</a:t>
            </a:r>
            <a:r>
              <a:rPr lang="en-US" dirty="0" smtClean="0"/>
              <a:t> with Info arguments) are possible too</a:t>
            </a:r>
          </a:p>
          <a:p>
            <a:r>
              <a:rPr lang="en-US" dirty="0" smtClean="0"/>
              <a:t>Persistent, </a:t>
            </a:r>
            <a:r>
              <a:rPr lang="en-US" dirty="0" err="1" smtClean="0"/>
              <a:t>nonblocking</a:t>
            </a:r>
            <a:r>
              <a:rPr lang="en-US" dirty="0" smtClean="0"/>
              <a:t> collective operations provides the path to applications raising performance</a:t>
            </a:r>
            <a:r>
              <a:rPr lang="en-US" dirty="0"/>
              <a:t> </a:t>
            </a:r>
            <a:r>
              <a:rPr lang="en-US" dirty="0" smtClean="0"/>
              <a:t>and predictability when there is reuse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38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520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Persistent Collective WG</vt:lpstr>
      <vt:lpstr>Basics</vt:lpstr>
      <vt:lpstr>Init/Start</vt:lpstr>
      <vt:lpstr>Ordering of Init and Start</vt:lpstr>
      <vt:lpstr>Example</vt:lpstr>
      <vt:lpstr>Standardization Status</vt:lpstr>
      <vt:lpstr>Prototyping underway</vt:lpstr>
      <vt:lpstr>Future Work</vt:lpstr>
      <vt:lpstr>Summary</vt:lpstr>
      <vt:lpstr>Straw polls / Questions</vt:lpstr>
      <vt:lpstr>QUESTIONS?</vt:lpstr>
    </vt:vector>
  </TitlesOfParts>
  <Company>UAB CIS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Collective Operations in MPI </dc:title>
  <dc:creator>Purushotham Bangalore</dc:creator>
  <cp:lastModifiedBy>Anthony Skjellum</cp:lastModifiedBy>
  <cp:revision>48</cp:revision>
  <dcterms:created xsi:type="dcterms:W3CDTF">2015-11-15T19:42:42Z</dcterms:created>
  <dcterms:modified xsi:type="dcterms:W3CDTF">2015-12-09T19:30:27Z</dcterms:modified>
</cp:coreProperties>
</file>