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39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horzBarState="maximized">
    <p:restoredLeft sz="15620"/>
    <p:restoredTop sz="94660"/>
  </p:normalViewPr>
  <p:slideViewPr>
    <p:cSldViewPr snapToObjects="1">
      <p:cViewPr varScale="1">
        <p:scale>
          <a:sx n="117" d="100"/>
          <a:sy n="117" d="100"/>
        </p:scale>
        <p:origin x="-5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presProps" Target="pres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printerSettings" Target="printerSettings/printerSettings1.bin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19" Type="http://schemas.openxmlformats.org/officeDocument/2006/relationships/tableStyles" Target="tableStyle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9948" y="609600"/>
            <a:ext cx="5404104" cy="3282696"/>
          </a:xfrm>
          <a:prstGeom prst="roundRect">
            <a:avLst>
              <a:gd name="adj" fmla="val 1052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lIns="91440" tIns="182880" rIns="91440" bIns="18288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342900" indent="-342900" algn="ctr" defTabSz="914400" rtl="0" eaLnBrk="1" latinLnBrk="0" hangingPunct="1">
              <a:lnSpc>
                <a:spcPts val="5200"/>
              </a:lnSpc>
              <a:spcBef>
                <a:spcPts val="2000"/>
              </a:spcBef>
              <a:buSzPct val="80000"/>
              <a:buFont typeface="Wingdings" pitchFamily="2" charset="2"/>
              <a:buNone/>
              <a:defRPr sz="5400" b="1" kern="1200" baseline="0"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5029200" cy="1447800"/>
          </a:xfrm>
          <a:effectLst/>
        </p:spPr>
        <p:txBody>
          <a:bodyPr vert="horz" lIns="91440" tIns="45720" rIns="91440" bIns="4572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80000"/>
              <a:buFont typeface="Wingdings" pitchFamily="2" charset="2"/>
              <a:buNone/>
              <a:defRPr sz="2000" b="1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3862-139C-5D43-87D9-605E6F26B45E}" type="datetimeFigureOut">
              <a:rPr lang="en-US" smtClean="0"/>
              <a:pPr/>
              <a:t>4/6/09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E996-9A2E-C44E-8D4D-ABEA91538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3862-139C-5D43-87D9-605E6F26B45E}" type="datetimeFigureOut">
              <a:rPr lang="en-US" smtClean="0"/>
              <a:pPr/>
              <a:t>4/6/09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E996-9A2E-C44E-8D4D-ABEA91538D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1670" y="793376"/>
            <a:ext cx="3807293" cy="968189"/>
          </a:xfr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91440" tIns="45720" rIns="91440" bIns="45720" rtlCol="0" anchor="b">
            <a:noAutofit/>
            <a:sp3d extrusionH="12700">
              <a:extrusionClr>
                <a:schemeClr val="bg1"/>
              </a:extrusionClr>
            </a:sp3d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kern="1200" baseline="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670" y="1748118"/>
            <a:ext cx="3807293" cy="3585882"/>
          </a:xfrm>
          <a:effectLst/>
        </p:spPr>
        <p:txBody>
          <a:bodyPr vert="horz" lIns="91440" tIns="45720" rIns="91440" bIns="4572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0" indent="0">
              <a:lnSpc>
                <a:spcPct val="110000"/>
              </a:lnSpc>
              <a:buNone/>
              <a:defRPr sz="20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600" y="671514"/>
            <a:ext cx="3810000" cy="4599734"/>
          </a:xfrm>
          <a:prstGeom prst="roundRect">
            <a:avLst>
              <a:gd name="adj" fmla="val 4391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lIns="91440" tIns="45720" rIns="91440" bIns="45720" rtlCol="0">
            <a:noAutofit/>
            <a:scene3d>
              <a:camera prst="orthographicFront"/>
              <a:lightRig rig="chilly" dir="t"/>
            </a:scene3d>
            <a:sp3d extrusionH="6350">
              <a:bevelT w="19050" h="12700" prst="softRound"/>
              <a:extrusionClr>
                <a:schemeClr val="bg1"/>
              </a:extrusionClr>
            </a:sp3d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SzPct val="80000"/>
              <a:buFont typeface="Wingdings" pitchFamily="2" charset="2"/>
              <a:buNone/>
              <a:defRPr sz="24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>
                  <a:innerShdw blurRad="63500" dist="25400" dir="10800000">
                    <a:schemeClr val="bg1">
                      <a:alpha val="50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30306"/>
            <a:ext cx="5484813" cy="11430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3100" y="1747839"/>
            <a:ext cx="7823200" cy="4316411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1pPr>
            <a:lvl2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2pPr>
            <a:lvl3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3pPr>
            <a:lvl4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4pPr>
            <a:lvl5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3862-139C-5D43-87D9-605E6F26B45E}" type="datetimeFigureOut">
              <a:rPr lang="en-US" smtClean="0"/>
              <a:pPr/>
              <a:t>4/6/09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E996-9A2E-C44E-8D4D-ABEA91538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2082" y="389966"/>
            <a:ext cx="1524000" cy="5736198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399" y="644525"/>
            <a:ext cx="6399213" cy="5419726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1pPr>
            <a:lvl2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2pPr>
            <a:lvl3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3pPr>
            <a:lvl4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4pPr>
            <a:lvl5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3862-139C-5D43-87D9-605E6F26B45E}" type="datetimeFigureOut">
              <a:rPr lang="en-US" smtClean="0"/>
              <a:pPr/>
              <a:t>4/6/09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E996-9A2E-C44E-8D4D-ABEA91538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3862-139C-5D43-87D9-605E6F26B45E}" type="datetimeFigureOut">
              <a:rPr lang="en-US" smtClean="0"/>
              <a:pPr/>
              <a:t>4/6/09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E996-9A2E-C44E-8D4D-ABEA91538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881187" y="631824"/>
            <a:ext cx="5407025" cy="3281363"/>
          </a:xfrm>
          <a:prstGeom prst="roundRect">
            <a:avLst>
              <a:gd name="adj" fmla="val 8881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368" y="4495800"/>
            <a:ext cx="7827264" cy="1219200"/>
          </a:xfrm>
        </p:spPr>
        <p:txBody>
          <a:bodyPr anchor="b" anchorCtr="0">
            <a:noAutofit/>
          </a:bodyPr>
          <a:lstStyle>
            <a:lvl1pPr>
              <a:lnSpc>
                <a:spcPts val="5200"/>
              </a:lnSpc>
              <a:defRPr sz="4800" b="1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" y="5715000"/>
            <a:ext cx="7827264" cy="501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21132"/>
            <a:ext cx="2133600" cy="300318"/>
          </a:xfrm>
        </p:spPr>
        <p:txBody>
          <a:bodyPr/>
          <a:lstStyle>
            <a:lvl1pPr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013862-139C-5D43-87D9-605E6F26B45E}" type="datetimeFigureOut">
              <a:rPr lang="en-US" smtClean="0"/>
              <a:pPr/>
              <a:t>4/6/09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12541"/>
            <a:ext cx="2895600" cy="300318"/>
          </a:xfrm>
        </p:spPr>
        <p:txBody>
          <a:bodyPr/>
          <a:lstStyle>
            <a:lvl1pPr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12541"/>
            <a:ext cx="2133600" cy="300318"/>
          </a:xfrm>
        </p:spPr>
        <p:txBody>
          <a:bodyPr/>
          <a:lstStyle>
            <a:lvl1pPr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91CE996-9A2E-C44E-8D4D-ABEA91538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2424953"/>
            <a:ext cx="7823200" cy="1474788"/>
          </a:xfrm>
        </p:spPr>
        <p:txBody>
          <a:bodyPr anchor="b" anchorCtr="0"/>
          <a:lstStyle>
            <a:lvl1pPr algn="ctr">
              <a:defRPr sz="4800" b="1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3913188"/>
            <a:ext cx="7823200" cy="5546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80000"/>
              <a:buFont typeface="Wingdings" pitchFamily="2" charset="2"/>
              <a:buNone/>
              <a:defRPr sz="2000" b="1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3862-139C-5D43-87D9-605E6F26B45E}" type="datetimeFigureOut">
              <a:rPr lang="en-US" smtClean="0"/>
              <a:pPr/>
              <a:t>4/6/09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E996-9A2E-C44E-8D4D-ABEA91538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47838"/>
            <a:ext cx="3563470" cy="4316786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747838"/>
            <a:ext cx="3565526" cy="4316786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3862-139C-5D43-87D9-605E6F26B45E}" type="datetimeFigureOut">
              <a:rPr lang="en-US" smtClean="0"/>
              <a:pPr/>
              <a:t>4/6/09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E996-9A2E-C44E-8D4D-ABEA91538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8" y="1515035"/>
            <a:ext cx="3566160" cy="6397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398" y="2271713"/>
            <a:ext cx="3566160" cy="3792911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8471" y="1515035"/>
            <a:ext cx="3566160" cy="6397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471" y="2271713"/>
            <a:ext cx="3566160" cy="3792911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3862-139C-5D43-87D9-605E6F26B45E}" type="datetimeFigureOut">
              <a:rPr lang="en-US" smtClean="0"/>
              <a:pPr/>
              <a:t>4/6/09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E996-9A2E-C44E-8D4D-ABEA91538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3862-139C-5D43-87D9-605E6F26B45E}" type="datetimeFigureOut">
              <a:rPr lang="en-US" smtClean="0"/>
              <a:pPr/>
              <a:t>4/6/09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E996-9A2E-C44E-8D4D-ABEA91538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3862-139C-5D43-87D9-605E6F26B45E}" type="datetimeFigureOut">
              <a:rPr lang="en-US" smtClean="0"/>
              <a:pPr/>
              <a:t>4/6/09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E996-9A2E-C44E-8D4D-ABEA91538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70" y="793376"/>
            <a:ext cx="3794760" cy="968189"/>
          </a:xfrm>
        </p:spPr>
        <p:txBody>
          <a:bodyPr anchor="b"/>
          <a:lstStyle>
            <a:lvl1pPr algn="l">
              <a:lnSpc>
                <a:spcPts val="40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658906"/>
            <a:ext cx="3794760" cy="5405719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>
                <a:effectLst/>
              </a:defRPr>
            </a:lvl1pPr>
            <a:lvl2pPr>
              <a:spcBef>
                <a:spcPts val="2000"/>
              </a:spcBef>
              <a:defRPr sz="2000">
                <a:effectLst/>
              </a:defRPr>
            </a:lvl2pPr>
            <a:lvl3pPr>
              <a:spcBef>
                <a:spcPts val="2000"/>
              </a:spcBef>
              <a:defRPr sz="1800">
                <a:effectLst/>
              </a:defRPr>
            </a:lvl3pPr>
            <a:lvl4pPr>
              <a:spcBef>
                <a:spcPts val="2000"/>
              </a:spcBef>
              <a:defRPr sz="1800">
                <a:effectLst/>
              </a:defRPr>
            </a:lvl4pPr>
            <a:lvl5pPr>
              <a:spcBef>
                <a:spcPts val="2000"/>
              </a:spcBef>
              <a:defRPr sz="1800">
                <a:effectLst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670" y="1748118"/>
            <a:ext cx="3794760" cy="38144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3862-139C-5D43-87D9-605E6F26B45E}" type="datetimeFigureOut">
              <a:rPr lang="en-US" smtClean="0"/>
              <a:pPr/>
              <a:t>4/6/09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E996-9A2E-C44E-8D4D-ABEA91538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313613" cy="1264024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91440" tIns="45720" rIns="91440" bIns="45720" rtlCol="0" anchor="ctr">
            <a:noAutofit/>
            <a:sp3d extrusionH="12700">
              <a:extrusionClr>
                <a:schemeClr val="bg1"/>
              </a:extrusionClr>
            </a:sp3d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47838"/>
            <a:ext cx="7313613" cy="4303338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25988"/>
            <a:ext cx="2133600" cy="277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7013862-139C-5D43-87D9-605E6F26B45E}" type="datetimeFigureOut">
              <a:rPr lang="en-US" smtClean="0"/>
              <a:pPr/>
              <a:t>4/6/09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25988"/>
            <a:ext cx="2895600" cy="277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25988"/>
            <a:ext cx="2133600" cy="277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91CE996-9A2E-C44E-8D4D-ABEA91538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ctr" defTabSz="914400" rtl="0" eaLnBrk="1" latinLnBrk="0" hangingPunct="1">
        <a:lnSpc>
          <a:spcPts val="5600"/>
        </a:lnSpc>
        <a:spcBef>
          <a:spcPct val="0"/>
        </a:spcBef>
        <a:buNone/>
        <a:defRPr sz="5400" b="1" kern="1200" baseline="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SzPct val="80000"/>
        <a:buFont typeface="Wingdings" pitchFamily="2" charset="2"/>
        <a:buChar char="l"/>
        <a:defRPr sz="24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22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20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18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18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mpi-forum.org/trac/mpi-forum-web/wiki/MPI3Too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MPI 3 Tools Working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2009</a:t>
            </a:r>
          </a:p>
          <a:p>
            <a:r>
              <a:rPr lang="en-US" dirty="0" smtClean="0"/>
              <a:t>MPI Forum Meeting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DLL location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Allows MPI to specify multiple DLLs (MPI does not know the </a:t>
            </a:r>
            <a:r>
              <a:rPr lang="en-US" dirty="0" err="1" smtClean="0"/>
              <a:t>bitness</a:t>
            </a:r>
            <a:r>
              <a:rPr lang="en-US" dirty="0" smtClean="0"/>
              <a:t> of the debugger when MPI applications are compiled)</a:t>
            </a:r>
          </a:p>
          <a:p>
            <a:pPr lvl="1"/>
            <a:r>
              <a:rPr lang="en-US" dirty="0" err="1" smtClean="0"/>
              <a:t>MPI’s</a:t>
            </a:r>
            <a:r>
              <a:rPr lang="en-US" dirty="0" smtClean="0"/>
              <a:t> can ship multiple DLLs for different architectures</a:t>
            </a:r>
          </a:p>
          <a:p>
            <a:pPr lvl="1"/>
            <a:r>
              <a:rPr lang="en-US" dirty="0" smtClean="0"/>
              <a:t>MPI can pick eligible </a:t>
            </a:r>
            <a:r>
              <a:rPr lang="en-US" dirty="0" err="1" smtClean="0"/>
              <a:t>plugins</a:t>
            </a:r>
            <a:r>
              <a:rPr lang="en-US" dirty="0" smtClean="0"/>
              <a:t> at run-time</a:t>
            </a:r>
          </a:p>
          <a:p>
            <a:r>
              <a:rPr lang="en-US" dirty="0" smtClean="0"/>
              <a:t>No naming restrictions on filenames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5127846"/>
            <a:ext cx="66695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mpimsgq_dll_locations[0] = "/opt/ct7.1/</a:t>
            </a:r>
            <a:r>
              <a:rPr lang="en-US" b="1" dirty="0" smtClean="0">
                <a:solidFill>
                  <a:srgbClr val="FF0000"/>
                </a:solidFill>
              </a:rPr>
              <a:t>lib</a:t>
            </a:r>
            <a:r>
              <a:rPr lang="en-US" dirty="0" smtClean="0"/>
              <a:t>/openmpi/libompitv.so";</a:t>
            </a:r>
          </a:p>
          <a:p>
            <a:r>
              <a:rPr lang="en-US" dirty="0" smtClean="0"/>
              <a:t>mpimsgq_dll_locations[1] = "/opt/ct7.1/</a:t>
            </a:r>
            <a:r>
              <a:rPr lang="en-US" b="1" dirty="0" smtClean="0">
                <a:solidFill>
                  <a:srgbClr val="FF0000"/>
                </a:solidFill>
              </a:rPr>
              <a:t>lib64</a:t>
            </a:r>
            <a:r>
              <a:rPr lang="en-US" dirty="0" smtClean="0"/>
              <a:t>/openmpi/libompitv.so";</a:t>
            </a:r>
          </a:p>
          <a:p>
            <a:r>
              <a:rPr lang="en-US" dirty="0" smtClean="0"/>
              <a:t>mpimsgq_dll_locations[2] = </a:t>
            </a:r>
            <a:r>
              <a:rPr lang="en-US" b="1" dirty="0" smtClean="0">
                <a:solidFill>
                  <a:srgbClr val="FF0000"/>
                </a:solidFill>
              </a:rPr>
              <a:t>NULL</a:t>
            </a:r>
            <a:r>
              <a:rPr lang="en-US" dirty="0" smtClean="0"/>
              <a:t>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Handle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47838"/>
            <a:ext cx="8229600" cy="5110162"/>
          </a:xfrm>
        </p:spPr>
        <p:txBody>
          <a:bodyPr>
            <a:normAutofit/>
          </a:bodyPr>
          <a:lstStyle/>
          <a:p>
            <a:r>
              <a:rPr lang="en-US" dirty="0" smtClean="0"/>
              <a:t>Simple premise</a:t>
            </a:r>
          </a:p>
          <a:p>
            <a:pPr lvl="1"/>
            <a:r>
              <a:rPr lang="en-US" dirty="0" smtClean="0"/>
              <a:t>Debuggers currently show the value of an MPI handle</a:t>
            </a:r>
          </a:p>
          <a:p>
            <a:pPr lvl="2"/>
            <a:r>
              <a:rPr lang="en-US" dirty="0" smtClean="0"/>
              <a:t>Pointer or integer value</a:t>
            </a:r>
          </a:p>
          <a:p>
            <a:pPr lvl="1"/>
            <a:r>
              <a:rPr lang="en-US" dirty="0" smtClean="0"/>
              <a:t>What if the debugger could show more than that?</a:t>
            </a:r>
          </a:p>
          <a:p>
            <a:r>
              <a:rPr lang="en-US" dirty="0" smtClean="0"/>
              <a:t>Example information for a communicator</a:t>
            </a:r>
          </a:p>
          <a:p>
            <a:pPr lvl="1"/>
            <a:r>
              <a:rPr lang="en-US" dirty="0" smtClean="0"/>
              <a:t>Type (inter, intra, cart, graph), intrinsic or not</a:t>
            </a:r>
          </a:p>
          <a:p>
            <a:pPr lvl="2"/>
            <a:r>
              <a:rPr lang="en-US" dirty="0" smtClean="0"/>
              <a:t>Type characteristics: edges, nodes, remote </a:t>
            </a:r>
            <a:r>
              <a:rPr lang="en-US" dirty="0" err="1" smtClean="0"/>
              <a:t>procs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Rank, size, name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Pending </a:t>
            </a:r>
            <a:r>
              <a:rPr lang="en-US" dirty="0" err="1" smtClean="0"/>
              <a:t>MPI_Requests</a:t>
            </a:r>
            <a:endParaRPr lang="en-US" dirty="0" smtClean="0"/>
          </a:p>
          <a:p>
            <a:pPr lvl="1"/>
            <a:r>
              <a:rPr lang="en-US" dirty="0" smtClean="0"/>
              <a:t>Derived </a:t>
            </a:r>
            <a:r>
              <a:rPr lang="en-US" dirty="0" err="1" smtClean="0"/>
              <a:t>MPI_Files</a:t>
            </a:r>
            <a:r>
              <a:rPr lang="en-US" dirty="0" smtClean="0"/>
              <a:t>, </a:t>
            </a:r>
            <a:r>
              <a:rPr lang="en-US" dirty="0" err="1" smtClean="0"/>
              <a:t>MPI_Wins</a:t>
            </a:r>
            <a:endParaRPr lang="en-US" dirty="0" smtClean="0"/>
          </a:p>
          <a:p>
            <a:pPr lvl="1"/>
            <a:r>
              <a:rPr lang="en-US" dirty="0" smtClean="0"/>
              <a:t>…?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Handle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47838"/>
            <a:ext cx="8229600" cy="4957762"/>
          </a:xfrm>
        </p:spPr>
        <p:txBody>
          <a:bodyPr>
            <a:normAutofit/>
          </a:bodyPr>
          <a:lstStyle/>
          <a:p>
            <a:r>
              <a:rPr lang="en-US" dirty="0" smtClean="0"/>
              <a:t>DLL presents a type map during startup</a:t>
            </a:r>
          </a:p>
          <a:p>
            <a:pPr lvl="1"/>
            <a:r>
              <a:rPr lang="en-US" dirty="0" smtClean="0"/>
              <a:t>Identifies each MPI handle type to the debugger</a:t>
            </a:r>
          </a:p>
          <a:p>
            <a:pPr lvl="1"/>
            <a:r>
              <a:rPr lang="en-US" dirty="0" smtClean="0"/>
              <a:t>Fortran problematic: INTEGER</a:t>
            </a:r>
          </a:p>
          <a:p>
            <a:r>
              <a:rPr lang="en-US" dirty="0" smtClean="0"/>
              <a:t>When debugger finds an MPI handle value</a:t>
            </a:r>
          </a:p>
          <a:p>
            <a:pPr lvl="1"/>
            <a:r>
              <a:rPr lang="en-US" dirty="0" err="1" smtClean="0"/>
              <a:t>Downcalls</a:t>
            </a:r>
            <a:r>
              <a:rPr lang="en-US" dirty="0" smtClean="0"/>
              <a:t> into the DLL to ask for information</a:t>
            </a:r>
          </a:p>
          <a:p>
            <a:pPr lvl="1"/>
            <a:r>
              <a:rPr lang="en-US" dirty="0" smtClean="0"/>
              <a:t>C++ and Fortran handles are translated to C handles (DLL equivalent of MPI_*_f2c calls)</a:t>
            </a:r>
          </a:p>
          <a:p>
            <a:r>
              <a:rPr lang="en-US" dirty="0" smtClean="0"/>
              <a:t>Debugger can present this information in its interface</a:t>
            </a:r>
          </a:p>
          <a:p>
            <a:pPr lvl="1"/>
            <a:r>
              <a:rPr lang="en-US" dirty="0" smtClean="0"/>
              <a:t>Nice GUI panel (or whatever)</a:t>
            </a:r>
          </a:p>
          <a:p>
            <a:pPr lvl="1"/>
            <a:r>
              <a:rPr lang="en-US" dirty="0" smtClean="0"/>
              <a:t>Can use all the information or not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Handle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47838"/>
            <a:ext cx="7313613" cy="4957762"/>
          </a:xfrm>
        </p:spPr>
        <p:txBody>
          <a:bodyPr>
            <a:normAutofit/>
          </a:bodyPr>
          <a:lstStyle/>
          <a:p>
            <a:r>
              <a:rPr lang="en-US" dirty="0" smtClean="0"/>
              <a:t>DLLs can provide some or all of the information</a:t>
            </a:r>
          </a:p>
          <a:p>
            <a:pPr lvl="1"/>
            <a:r>
              <a:rPr lang="en-US" dirty="0" smtClean="0"/>
              <a:t>E.g., may not have list of pending requests on a communicator</a:t>
            </a:r>
          </a:p>
          <a:p>
            <a:pPr lvl="1"/>
            <a:r>
              <a:rPr lang="en-US" dirty="0" smtClean="0"/>
              <a:t>“Safe” ways for the DLL to say “not supported”</a:t>
            </a:r>
          </a:p>
          <a:p>
            <a:r>
              <a:rPr lang="en-US" dirty="0" smtClean="0"/>
              <a:t>Prototype proposal</a:t>
            </a:r>
          </a:p>
          <a:p>
            <a:pPr lvl="1"/>
            <a:r>
              <a:rPr lang="en-US" dirty="0" smtClean="0"/>
              <a:t>Awaiting community / Forum feedback</a:t>
            </a:r>
          </a:p>
          <a:p>
            <a:pPr lvl="1"/>
            <a:r>
              <a:rPr lang="en-US" dirty="0" smtClean="0"/>
              <a:t>Defined communicators, </a:t>
            </a:r>
            <a:r>
              <a:rPr lang="en-US" dirty="0" err="1" smtClean="0"/>
              <a:t>errhandlers</a:t>
            </a:r>
            <a:r>
              <a:rPr lang="en-US" dirty="0" smtClean="0"/>
              <a:t>, statuses, requests</a:t>
            </a:r>
          </a:p>
          <a:p>
            <a:pPr lvl="1"/>
            <a:r>
              <a:rPr lang="en-US" dirty="0" smtClean="0"/>
              <a:t>Currently one DLL query function for each type</a:t>
            </a:r>
          </a:p>
          <a:p>
            <a:pPr lvl="2"/>
            <a:r>
              <a:rPr lang="en-US" dirty="0" smtClean="0"/>
              <a:t>Returns “One Big </a:t>
            </a:r>
            <a:r>
              <a:rPr lang="en-US" dirty="0" err="1" smtClean="0"/>
              <a:t>Struct</a:t>
            </a:r>
            <a:r>
              <a:rPr lang="en-US" dirty="0" smtClean="0"/>
              <a:t>” with all the information</a:t>
            </a:r>
          </a:p>
          <a:p>
            <a:pPr lvl="2"/>
            <a:r>
              <a:rPr lang="en-US" dirty="0" smtClean="0"/>
              <a:t>Will change OBS to many query functions, </a:t>
            </a:r>
            <a:r>
              <a:rPr lang="en-US" smtClean="0"/>
              <a:t>each returning intrinsic </a:t>
            </a:r>
            <a:r>
              <a:rPr lang="en-US" dirty="0" smtClean="0"/>
              <a:t>data types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Working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Teleconferences every 2 weeks</a:t>
            </a:r>
          </a:p>
          <a:p>
            <a:pPr lvl="1"/>
            <a:r>
              <a:rPr lang="en-US" dirty="0" smtClean="0"/>
              <a:t>Most activity on the teleconferences</a:t>
            </a:r>
          </a:p>
          <a:p>
            <a:pPr lvl="1"/>
            <a:r>
              <a:rPr lang="en-US" dirty="0" smtClean="0"/>
              <a:t>Limited activity on the lists</a:t>
            </a:r>
          </a:p>
          <a:p>
            <a:pPr lvl="1"/>
            <a:r>
              <a:rPr lang="en-US" dirty="0" smtClean="0"/>
              <a:t>Proposals and some activity on the wikis (Martin takes excellent </a:t>
            </a:r>
            <a:r>
              <a:rPr lang="en-US" dirty="0" err="1" smtClean="0"/>
              <a:t>teleconf</a:t>
            </a:r>
            <a:r>
              <a:rPr lang="en-US" dirty="0" smtClean="0"/>
              <a:t> notes)</a:t>
            </a:r>
          </a:p>
          <a:p>
            <a:r>
              <a:rPr lang="en-US" dirty="0" smtClean="0">
                <a:hlinkClick r:id="rId2"/>
              </a:rPr>
              <a:t>https://svn.mpi-forum.org/trac/mpi-forum-web/wiki/MPI3Tools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Debugger interfaces</a:t>
            </a:r>
          </a:p>
          <a:p>
            <a:pPr lvl="1"/>
            <a:r>
              <a:rPr lang="en-US" dirty="0" smtClean="0"/>
              <a:t>Standardization of debugger attaching to MPI job</a:t>
            </a:r>
          </a:p>
          <a:p>
            <a:pPr lvl="2"/>
            <a:r>
              <a:rPr lang="en-US" dirty="0" smtClean="0"/>
              <a:t>“MPIR” interface</a:t>
            </a:r>
          </a:p>
          <a:p>
            <a:pPr lvl="2"/>
            <a:r>
              <a:rPr lang="en-US" dirty="0" smtClean="0"/>
              <a:t>MPI-2 dynamic process acquisition (future)</a:t>
            </a:r>
          </a:p>
          <a:p>
            <a:r>
              <a:rPr lang="en-US" dirty="0" smtClean="0"/>
              <a:t>State profiling / introspection interface</a:t>
            </a:r>
          </a:p>
          <a:p>
            <a:r>
              <a:rPr lang="en-US" dirty="0" smtClean="0"/>
              <a:t>More debugger interfaces (covered today)</a:t>
            </a:r>
          </a:p>
          <a:p>
            <a:pPr lvl="1"/>
            <a:r>
              <a:rPr lang="en-US" b="1" dirty="0" smtClean="0"/>
              <a:t>MPI message queue debugging</a:t>
            </a:r>
          </a:p>
          <a:p>
            <a:pPr lvl="1"/>
            <a:r>
              <a:rPr lang="en-US" b="1" dirty="0" smtClean="0"/>
              <a:t>MPI handle debugging proposal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Attach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“MPIR” interface</a:t>
            </a:r>
          </a:p>
          <a:p>
            <a:pPr lvl="1"/>
            <a:r>
              <a:rPr lang="en-US" dirty="0" smtClean="0"/>
              <a:t>Published in a Euro PVM/MPI paper</a:t>
            </a:r>
          </a:p>
          <a:p>
            <a:pPr lvl="1"/>
            <a:r>
              <a:rPr lang="en-US" dirty="0" smtClean="0"/>
              <a:t>Many </a:t>
            </a:r>
            <a:r>
              <a:rPr lang="en-US" dirty="0" err="1" smtClean="0"/>
              <a:t>MPI’s</a:t>
            </a:r>
            <a:r>
              <a:rPr lang="en-US" dirty="0" smtClean="0"/>
              <a:t> and debuggers implement it</a:t>
            </a:r>
          </a:p>
          <a:p>
            <a:pPr lvl="1"/>
            <a:r>
              <a:rPr lang="en-US" dirty="0" smtClean="0"/>
              <a:t>Can attach at job launch or after job is running</a:t>
            </a:r>
          </a:p>
          <a:p>
            <a:pPr lvl="1"/>
            <a:r>
              <a:rPr lang="en-US" dirty="0" smtClean="0"/>
              <a:t>Discussion of standardizing “something better”</a:t>
            </a:r>
          </a:p>
          <a:p>
            <a:r>
              <a:rPr lang="en-US" dirty="0" smtClean="0"/>
              <a:t>MPI-2 dynamic job acquisition</a:t>
            </a:r>
          </a:p>
          <a:p>
            <a:pPr lvl="1"/>
            <a:r>
              <a:rPr lang="en-US" dirty="0" smtClean="0"/>
              <a:t>Published in a Euro PVM/MPI paper</a:t>
            </a:r>
          </a:p>
          <a:p>
            <a:pPr lvl="1"/>
            <a:r>
              <a:rPr lang="en-US" dirty="0" smtClean="0"/>
              <a:t>Implemented in </a:t>
            </a:r>
            <a:r>
              <a:rPr lang="en-US" dirty="0" err="1" smtClean="0"/>
              <a:t>TotalView</a:t>
            </a:r>
            <a:r>
              <a:rPr lang="en-US" dirty="0" smtClean="0"/>
              <a:t>, but nowhere else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Proposal from </a:t>
            </a:r>
            <a:r>
              <a:rPr lang="en-US" dirty="0" smtClean="0"/>
              <a:t>Sun</a:t>
            </a:r>
          </a:p>
          <a:p>
            <a:pPr lvl="1"/>
            <a:r>
              <a:rPr lang="en-US" dirty="0" smtClean="0"/>
              <a:t>Have not really talked about this yet</a:t>
            </a:r>
            <a:endParaRPr lang="en-US" dirty="0" smtClean="0"/>
          </a:p>
          <a:p>
            <a:r>
              <a:rPr lang="en-US" dirty="0" smtClean="0"/>
              <a:t>Statistical sampling of MPI process state</a:t>
            </a:r>
          </a:p>
          <a:p>
            <a:pPr lvl="1"/>
            <a:r>
              <a:rPr lang="en-US" dirty="0" smtClean="0"/>
              <a:t>Many more details on the Tools wiki </a:t>
            </a:r>
          </a:p>
          <a:p>
            <a:pPr lvl="1">
              <a:buNone/>
            </a:pPr>
            <a:r>
              <a:rPr lang="en-US" dirty="0" smtClean="0"/>
              <a:t>	(I won’t do it justice here)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Process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architecture shown</a:t>
            </a:r>
          </a:p>
          <a:p>
            <a:r>
              <a:rPr lang="en-US" dirty="0" smtClean="0"/>
              <a:t>DLL’s provided by MPI implementation “plug in” to debugger</a:t>
            </a:r>
          </a:p>
          <a:p>
            <a:r>
              <a:rPr lang="en-US" dirty="0" smtClean="0"/>
              <a:t>Debugger calls functions in DLL</a:t>
            </a:r>
          </a:p>
          <a:p>
            <a:pPr lvl="1"/>
            <a:r>
              <a:rPr lang="en-US" dirty="0" smtClean="0"/>
              <a:t>Probes the memory of an MPI process</a:t>
            </a:r>
          </a:p>
          <a:p>
            <a:pPr lvl="1"/>
            <a:r>
              <a:rPr lang="en-US" dirty="0" smtClean="0"/>
              <a:t>Returns information to the debugger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105400" y="1747838"/>
            <a:ext cx="3733800" cy="7667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Debugger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620000" y="1773407"/>
            <a:ext cx="990600" cy="685800"/>
          </a:xfrm>
          <a:prstGeom prst="ellipse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 scaled="0"/>
            <a:tileRect/>
          </a:gra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MPI DLL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105400" y="2895600"/>
            <a:ext cx="1219200" cy="2286000"/>
          </a:xfrm>
          <a:prstGeom prst="round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4"/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MPI</a:t>
            </a:r>
          </a:p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943600" y="3276600"/>
            <a:ext cx="1219200" cy="2286000"/>
          </a:xfrm>
          <a:prstGeom prst="round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4"/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MPI</a:t>
            </a:r>
          </a:p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781800" y="3657600"/>
            <a:ext cx="1219200" cy="2286000"/>
          </a:xfrm>
          <a:prstGeom prst="round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4"/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MPI</a:t>
            </a:r>
          </a:p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620000" y="4038600"/>
            <a:ext cx="1219200" cy="2286000"/>
          </a:xfrm>
          <a:prstGeom prst="round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4"/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MPI</a:t>
            </a:r>
          </a:p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8" idx="0"/>
          </p:cNvCxnSpPr>
          <p:nvPr/>
        </p:nvCxnSpPr>
        <p:spPr>
          <a:xfrm rot="5400000">
            <a:off x="5524500" y="2705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0"/>
          </p:cNvCxnSpPr>
          <p:nvPr/>
        </p:nvCxnSpPr>
        <p:spPr>
          <a:xfrm rot="5400000">
            <a:off x="6173391" y="2895203"/>
            <a:ext cx="76120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0"/>
          </p:cNvCxnSpPr>
          <p:nvPr/>
        </p:nvCxnSpPr>
        <p:spPr>
          <a:xfrm rot="5400000">
            <a:off x="6821091" y="3085703"/>
            <a:ext cx="114220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1" idx="0"/>
          </p:cNvCxnSpPr>
          <p:nvPr/>
        </p:nvCxnSpPr>
        <p:spPr>
          <a:xfrm rot="5400000">
            <a:off x="7467601" y="3276600"/>
            <a:ext cx="1524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Proposals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find MPI DLLs</a:t>
            </a:r>
          </a:p>
          <a:p>
            <a:r>
              <a:rPr lang="en-US" dirty="0" smtClean="0"/>
              <a:t>New proposal for MPI handle debugging</a:t>
            </a:r>
          </a:p>
          <a:p>
            <a:r>
              <a:rPr lang="en-US" dirty="0" smtClean="0"/>
              <a:t>Standardizing existing MPI message queue debugger interface</a:t>
            </a:r>
          </a:p>
          <a:p>
            <a:pPr lvl="1"/>
            <a:r>
              <a:rPr lang="en-US" dirty="0" smtClean="0"/>
              <a:t>Slides from Chris </a:t>
            </a:r>
            <a:r>
              <a:rPr lang="en-US" dirty="0" err="1" smtClean="0"/>
              <a:t>Gottbrath</a:t>
            </a:r>
            <a:r>
              <a:rPr lang="en-US" dirty="0" smtClean="0"/>
              <a:t>, </a:t>
            </a:r>
            <a:r>
              <a:rPr lang="en-US" dirty="0" err="1" smtClean="0"/>
              <a:t>TotalView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1"/>
            <a:ext cx="9144000" cy="1264024"/>
          </a:xfrm>
        </p:spPr>
        <p:txBody>
          <a:bodyPr/>
          <a:lstStyle/>
          <a:p>
            <a:r>
              <a:rPr lang="en-US" dirty="0" smtClean="0"/>
              <a:t>How the debugger finds DLLs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method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MPI_dll_name</a:t>
            </a:r>
            <a:r>
              <a:rPr lang="en-US" dirty="0" smtClean="0"/>
              <a:t>” (string) symbol examined in MPI process by debugger sometime during startup</a:t>
            </a:r>
          </a:p>
          <a:p>
            <a:pPr lvl="1"/>
            <a:r>
              <a:rPr lang="en-US" dirty="0" smtClean="0"/>
              <a:t>Specifies the filename of the DLL to load</a:t>
            </a:r>
          </a:p>
          <a:p>
            <a:r>
              <a:rPr lang="en-US" dirty="0" smtClean="0"/>
              <a:t>Shortcomings</a:t>
            </a:r>
          </a:p>
          <a:p>
            <a:pPr lvl="1"/>
            <a:r>
              <a:rPr lang="en-US" dirty="0" smtClean="0"/>
              <a:t>Only allows the MPI to specify one DLL filename</a:t>
            </a:r>
          </a:p>
          <a:p>
            <a:pPr lvl="1"/>
            <a:r>
              <a:rPr lang="en-US" dirty="0" smtClean="0"/>
              <a:t>No specification set for </a:t>
            </a:r>
            <a:r>
              <a:rPr lang="en-US" b="1" i="1" u="sng" dirty="0" smtClean="0"/>
              <a:t>when</a:t>
            </a:r>
            <a:r>
              <a:rPr lang="en-US" dirty="0" smtClean="0"/>
              <a:t> the debugger will examine this symbol’s value</a:t>
            </a:r>
          </a:p>
          <a:p>
            <a:pPr lvl="2"/>
            <a:r>
              <a:rPr lang="en-US" dirty="0" smtClean="0"/>
              <a:t>Therefore, DLL filename specified at compile time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47838"/>
            <a:ext cx="8229600" cy="5110162"/>
          </a:xfrm>
        </p:spPr>
        <p:txBody>
          <a:bodyPr>
            <a:normAutofit/>
          </a:bodyPr>
          <a:lstStyle/>
          <a:p>
            <a:r>
              <a:rPr lang="en-US" dirty="0" smtClean="0"/>
              <a:t>New proposal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mpimsgq_dll_locations</a:t>
            </a:r>
            <a:r>
              <a:rPr lang="en-US" dirty="0" smtClean="0"/>
              <a:t>” symbol name (for msg. </a:t>
            </a:r>
            <a:r>
              <a:rPr lang="en-US" dirty="0" err="1" smtClean="0"/>
              <a:t>q</a:t>
            </a:r>
            <a:r>
              <a:rPr lang="en-US" dirty="0" smtClean="0"/>
              <a:t>. DLL)</a:t>
            </a:r>
          </a:p>
          <a:p>
            <a:pPr lvl="2"/>
            <a:r>
              <a:rPr lang="en-US" dirty="0" smtClean="0"/>
              <a:t>If the symbol is not present, the MPI does not support it</a:t>
            </a:r>
          </a:p>
          <a:p>
            <a:pPr lvl="2"/>
            <a:r>
              <a:rPr lang="en-US" dirty="0" smtClean="0"/>
              <a:t>If the symbol is NULL, try again later</a:t>
            </a:r>
          </a:p>
          <a:p>
            <a:pPr lvl="1"/>
            <a:r>
              <a:rPr lang="en-US" dirty="0" smtClean="0"/>
              <a:t>If the symbol is non-NULL, it is an </a:t>
            </a:r>
            <a:r>
              <a:rPr lang="en-US" dirty="0" err="1" smtClean="0"/>
              <a:t>argv</a:t>
            </a:r>
            <a:r>
              <a:rPr lang="en-US" dirty="0" smtClean="0"/>
              <a:t>-style string array (i.e., last entry in the array is a NULL pointer)</a:t>
            </a:r>
          </a:p>
          <a:p>
            <a:pPr lvl="1"/>
            <a:r>
              <a:rPr lang="en-US" dirty="0" smtClean="0"/>
              <a:t>Debugger traverses all strings in the array (in order) and tries to </a:t>
            </a:r>
            <a:r>
              <a:rPr lang="en-US" dirty="0" err="1" smtClean="0"/>
              <a:t>dlopen</a:t>
            </a:r>
            <a:r>
              <a:rPr lang="en-US" dirty="0" smtClean="0"/>
              <a:t> (etc.) each of them</a:t>
            </a:r>
          </a:p>
          <a:p>
            <a:pPr lvl="2"/>
            <a:r>
              <a:rPr lang="en-US" dirty="0" smtClean="0"/>
              <a:t>Not an error if the </a:t>
            </a:r>
            <a:r>
              <a:rPr lang="en-US" dirty="0" err="1" smtClean="0"/>
              <a:t>dlopen</a:t>
            </a:r>
            <a:r>
              <a:rPr lang="en-US" dirty="0" smtClean="0"/>
              <a:t> fails</a:t>
            </a:r>
          </a:p>
          <a:p>
            <a:pPr lvl="2"/>
            <a:r>
              <a:rPr lang="en-US" dirty="0" smtClean="0"/>
              <a:t>Stops at the first DLL that successfully opens and is a match for the debugger’s version, etc.</a:t>
            </a:r>
          </a:p>
          <a:p>
            <a:pPr lvl="1"/>
            <a:r>
              <a:rPr lang="en-US" dirty="0" smtClean="0"/>
              <a:t>Fall back to old method if nothing works: “</a:t>
            </a:r>
            <a:r>
              <a:rPr lang="en-US" dirty="0" err="1" smtClean="0"/>
              <a:t>MPI_dll_name</a:t>
            </a:r>
            <a:r>
              <a:rPr lang="en-US" dirty="0" smtClean="0"/>
              <a:t>” symbol (backward compatibility)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28601"/>
            <a:ext cx="9144000" cy="1264024"/>
          </a:xfrm>
        </p:spPr>
        <p:txBody>
          <a:bodyPr/>
          <a:lstStyle/>
          <a:p>
            <a:r>
              <a:rPr lang="en-US" dirty="0" smtClean="0"/>
              <a:t>How the debugger finds DLLs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udio">
  <a:themeElements>
    <a:clrScheme name="Studio">
      <a:dk1>
        <a:sysClr val="windowText" lastClr="000000"/>
      </a:dk1>
      <a:lt1>
        <a:sysClr val="window" lastClr="FFFFFF"/>
      </a:lt1>
      <a:dk2>
        <a:srgbClr val="535252"/>
      </a:dk2>
      <a:lt2>
        <a:srgbClr val="AAB5C2"/>
      </a:lt2>
      <a:accent1>
        <a:srgbClr val="F7901E"/>
      </a:accent1>
      <a:accent2>
        <a:srgbClr val="FEC60B"/>
      </a:accent2>
      <a:accent3>
        <a:srgbClr val="9FE62F"/>
      </a:accent3>
      <a:accent4>
        <a:srgbClr val="4EA5D1"/>
      </a:accent4>
      <a:accent5>
        <a:srgbClr val="1C4596"/>
      </a:accent5>
      <a:accent6>
        <a:srgbClr val="542D90"/>
      </a:accent6>
      <a:hlink>
        <a:srgbClr val="ED2024"/>
      </a:hlink>
      <a:folHlink>
        <a:srgbClr val="BD912D"/>
      </a:folHlink>
    </a:clrScheme>
    <a:fontScheme name="Studio">
      <a:majorFont>
        <a:latin typeface="Corbel"/>
        <a:ea typeface=""/>
        <a:cs typeface=""/>
        <a:font script="Jpan" typeface="ＭＳ Ｐゴシック"/>
      </a:majorFont>
      <a:minorFont>
        <a:latin typeface="Corbel"/>
        <a:ea typeface=""/>
        <a:cs typeface=""/>
        <a:font script="Jpan" typeface="ＭＳ Ｐゴシック"/>
      </a:minorFont>
    </a:fontScheme>
    <a:fmtScheme name="Studio">
      <a:fillStyleLst>
        <a:solidFill>
          <a:schemeClr val="phClr"/>
        </a:solidFill>
        <a:gradFill rotWithShape="1">
          <a:gsLst>
            <a:gs pos="3800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</a:schemeClr>
            </a:gs>
            <a:gs pos="60000">
              <a:schemeClr val="phClr">
                <a:tint val="100000"/>
                <a:shade val="60000"/>
                <a:alpha val="100000"/>
                <a:satMod val="100000"/>
                <a:lumMod val="100000"/>
              </a:schemeClr>
            </a:gs>
            <a:gs pos="100000">
              <a:schemeClr val="phClr">
                <a:shade val="20000"/>
                <a:satMod val="100000"/>
                <a:lumMod val="100000"/>
              </a:schemeClr>
            </a:gs>
          </a:gsLst>
          <a:lin ang="5400000" scaled="0"/>
        </a:gradFill>
      </a:fillStyleLst>
      <a:lnStyleLst>
        <a:ln w="285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01600" stA="26000" endPos="20000" dist="12700" dir="5400000" sy="-100000" rotWithShape="0"/>
          </a:effectLst>
        </a:effectStyle>
        <a:effectStyle>
          <a:effectLst>
            <a:outerShdw blurRad="444500" dist="317500" dir="5400000" sx="90000" sy="-25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contourW="12700" prstMaterial="softEdge">
            <a:bevelT w="63500" h="2540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30000">
              <a:schemeClr val="phClr">
                <a:tint val="10000"/>
                <a:alpha val="80000"/>
                <a:satMod val="300000"/>
              </a:schemeClr>
            </a:gs>
            <a:gs pos="100000">
              <a:schemeClr val="phClr">
                <a:tint val="80000"/>
                <a:shade val="100000"/>
                <a:alpha val="100000"/>
                <a:satMod val="200000"/>
              </a:schemeClr>
            </a:gs>
          </a:gsLst>
          <a:lin ang="5400000" scaled="1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Studio.thmx</Template>
  <TotalTime>74</TotalTime>
  <Words>804</Words>
  <Application>Microsoft Macintosh PowerPoint</Application>
  <PresentationFormat>On-screen Show (4:3)</PresentationFormat>
  <Paragraphs>114</Paragraphs>
  <Slides>13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Studio</vt:lpstr>
      <vt:lpstr>MPI 3 Tools Working Group</vt:lpstr>
      <vt:lpstr>Tools Working Group</vt:lpstr>
      <vt:lpstr>Working projects</vt:lpstr>
      <vt:lpstr>Debugger Attach</vt:lpstr>
      <vt:lpstr>State profiling</vt:lpstr>
      <vt:lpstr>MPI Process Debugging</vt:lpstr>
      <vt:lpstr>3 Proposals</vt:lpstr>
      <vt:lpstr>How the debugger finds DLLs</vt:lpstr>
      <vt:lpstr>How the debugger finds DLLs</vt:lpstr>
      <vt:lpstr>DLL location proposal</vt:lpstr>
      <vt:lpstr>MPI Handle Debugging</vt:lpstr>
      <vt:lpstr>MPI Handle Debugging</vt:lpstr>
      <vt:lpstr>MPI Handle Debugging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 3 Tools Working Group</dc:title>
  <dc:creator>Jeff Squyres</dc:creator>
  <cp:lastModifiedBy>Jeff Squyres</cp:lastModifiedBy>
  <cp:revision>19</cp:revision>
  <dcterms:created xsi:type="dcterms:W3CDTF">2009-04-06T17:43:59Z</dcterms:created>
  <dcterms:modified xsi:type="dcterms:W3CDTF">2009-04-06T17:54:39Z</dcterms:modified>
</cp:coreProperties>
</file>