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8" r:id="rId8"/>
    <p:sldId id="266" r:id="rId9"/>
    <p:sldId id="265" r:id="rId10"/>
    <p:sldId id="261" r:id="rId11"/>
    <p:sldId id="262" r:id="rId12"/>
    <p:sldId id="26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Multi-stream</a:t>
            </a:r>
            <a:r>
              <a:rPr lang="en-US" baseline="0" dirty="0" smtClean="0"/>
              <a:t> Bandwidth</a:t>
            </a:r>
            <a:endParaRPr lang="en-US" dirty="0"/>
          </a:p>
        </c:rich>
      </c:tx>
      <c:layout>
        <c:manualLayout>
          <c:xMode val="edge"/>
          <c:yMode val="edge"/>
          <c:x val="0.34573529411764725"/>
          <c:y val="8.675327573310505E-3"/>
        </c:manualLayout>
      </c:layout>
      <c:overlay val="1"/>
    </c:title>
    <c:plotArea>
      <c:layout>
        <c:manualLayout>
          <c:layoutTarget val="inner"/>
          <c:xMode val="edge"/>
          <c:yMode val="edge"/>
          <c:x val="0.10651137357830302"/>
          <c:y val="9.1211164531799796E-2"/>
          <c:w val="0.84318627450980765"/>
          <c:h val="0.72212994092352878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1 pair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0066">
                    <a:lumMod val="60000"/>
                    <a:lumOff val="40000"/>
                  </a:srgbClr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3.53</c:v>
                </c:pt>
                <c:pt idx="1">
                  <c:v>7.2</c:v>
                </c:pt>
                <c:pt idx="2">
                  <c:v>10.54</c:v>
                </c:pt>
                <c:pt idx="3">
                  <c:v>20.75</c:v>
                </c:pt>
                <c:pt idx="4">
                  <c:v>39.800000000000004</c:v>
                </c:pt>
                <c:pt idx="5">
                  <c:v>70.84</c:v>
                </c:pt>
                <c:pt idx="6">
                  <c:v>138.38000000000127</c:v>
                </c:pt>
                <c:pt idx="7">
                  <c:v>231.48000000000044</c:v>
                </c:pt>
                <c:pt idx="8">
                  <c:v>432.07</c:v>
                </c:pt>
                <c:pt idx="9">
                  <c:v>720.81</c:v>
                </c:pt>
                <c:pt idx="10">
                  <c:v>991.31999999999948</c:v>
                </c:pt>
                <c:pt idx="11">
                  <c:v>1136.99</c:v>
                </c:pt>
                <c:pt idx="12">
                  <c:v>1133.3499999999999</c:v>
                </c:pt>
                <c:pt idx="13">
                  <c:v>1159.42</c:v>
                </c:pt>
                <c:pt idx="14">
                  <c:v>1217.1499999999999</c:v>
                </c:pt>
                <c:pt idx="15">
                  <c:v>1304.1599999999999</c:v>
                </c:pt>
                <c:pt idx="16">
                  <c:v>1350.61</c:v>
                </c:pt>
                <c:pt idx="17">
                  <c:v>1376.47</c:v>
                </c:pt>
                <c:pt idx="18">
                  <c:v>1389.48</c:v>
                </c:pt>
                <c:pt idx="19">
                  <c:v>1396.49</c:v>
                </c:pt>
                <c:pt idx="20">
                  <c:v>1399.6499999999999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pairs</c:v>
                </c:pt>
              </c:strCache>
            </c:strRef>
          </c:tx>
          <c:spPr>
            <a:ln>
              <a:solidFill>
                <a:srgbClr val="FF0000"/>
              </a:solidFill>
              <a:prstDash val="sysDot"/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7.09</c:v>
                </c:pt>
                <c:pt idx="1">
                  <c:v>14.3</c:v>
                </c:pt>
                <c:pt idx="2">
                  <c:v>21.19</c:v>
                </c:pt>
                <c:pt idx="3">
                  <c:v>41.46</c:v>
                </c:pt>
                <c:pt idx="4">
                  <c:v>79.349999999999994</c:v>
                </c:pt>
                <c:pt idx="5">
                  <c:v>141.49</c:v>
                </c:pt>
                <c:pt idx="6">
                  <c:v>273.97999999999865</c:v>
                </c:pt>
                <c:pt idx="7">
                  <c:v>452.71999999999969</c:v>
                </c:pt>
                <c:pt idx="8">
                  <c:v>800.2</c:v>
                </c:pt>
                <c:pt idx="9">
                  <c:v>1107.21</c:v>
                </c:pt>
                <c:pt idx="10">
                  <c:v>1251.8799999999999</c:v>
                </c:pt>
                <c:pt idx="11">
                  <c:v>1298.3899999999999</c:v>
                </c:pt>
                <c:pt idx="12">
                  <c:v>1306.93</c:v>
                </c:pt>
                <c:pt idx="13">
                  <c:v>1309.21</c:v>
                </c:pt>
                <c:pt idx="14">
                  <c:v>1295.8599999999999</c:v>
                </c:pt>
                <c:pt idx="15">
                  <c:v>1340.78</c:v>
                </c:pt>
                <c:pt idx="16">
                  <c:v>1370.27</c:v>
                </c:pt>
                <c:pt idx="17">
                  <c:v>1387.1499999999999</c:v>
                </c:pt>
                <c:pt idx="18">
                  <c:v>1394.45</c:v>
                </c:pt>
                <c:pt idx="19">
                  <c:v>1398.6899999999998</c:v>
                </c:pt>
                <c:pt idx="20">
                  <c:v>1400.72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pairs</c:v>
                </c:pt>
              </c:strCache>
            </c:strRef>
          </c:tx>
          <c:spPr>
            <a:ln>
              <a:solidFill>
                <a:srgbClr val="009900"/>
              </a:solidFill>
              <a:prstDash val="sysDash"/>
            </a:ln>
          </c:spPr>
          <c:marker>
            <c:spPr>
              <a:solidFill>
                <a:srgbClr val="009900"/>
              </a:solidFill>
              <a:ln>
                <a:solidFill>
                  <a:srgbClr val="009900"/>
                </a:solidFill>
                <a:prstDash val="solid"/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13.98</c:v>
                </c:pt>
                <c:pt idx="1">
                  <c:v>27.25</c:v>
                </c:pt>
                <c:pt idx="2">
                  <c:v>41.74</c:v>
                </c:pt>
                <c:pt idx="3">
                  <c:v>81.790000000000006</c:v>
                </c:pt>
                <c:pt idx="4">
                  <c:v>155.73999999999998</c:v>
                </c:pt>
                <c:pt idx="5">
                  <c:v>277.13</c:v>
                </c:pt>
                <c:pt idx="6">
                  <c:v>532.64</c:v>
                </c:pt>
                <c:pt idx="7">
                  <c:v>874.75</c:v>
                </c:pt>
                <c:pt idx="8">
                  <c:v>1163.02</c:v>
                </c:pt>
                <c:pt idx="9">
                  <c:v>1241.33</c:v>
                </c:pt>
                <c:pt idx="10">
                  <c:v>1289.06</c:v>
                </c:pt>
                <c:pt idx="11">
                  <c:v>1305.1699999999998</c:v>
                </c:pt>
                <c:pt idx="12">
                  <c:v>1317.31</c:v>
                </c:pt>
                <c:pt idx="13">
                  <c:v>1294.46</c:v>
                </c:pt>
                <c:pt idx="14">
                  <c:v>1315.92</c:v>
                </c:pt>
                <c:pt idx="15">
                  <c:v>1356.5</c:v>
                </c:pt>
                <c:pt idx="16">
                  <c:v>1378.1399999999999</c:v>
                </c:pt>
                <c:pt idx="17">
                  <c:v>1390.35</c:v>
                </c:pt>
                <c:pt idx="18">
                  <c:v>1396.49</c:v>
                </c:pt>
                <c:pt idx="19">
                  <c:v>1399.62</c:v>
                </c:pt>
                <c:pt idx="20">
                  <c:v>1400.95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8 pairs</c:v>
                </c:pt>
              </c:strCache>
            </c:strRef>
          </c:tx>
          <c:spPr>
            <a:ln>
              <a:solidFill>
                <a:srgbClr val="7030A0"/>
              </a:solidFill>
              <a:prstDash val="dashDot"/>
            </a:ln>
          </c:spPr>
          <c:marker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</c:spPr>
          </c:marker>
          <c:cat>
            <c:strRef>
              <c:f>Sheet1!$A$2:$A$22</c:f>
              <c:strCache>
                <c:ptCount val="2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1K</c:v>
                </c:pt>
                <c:pt idx="11">
                  <c:v>2K</c:v>
                </c:pt>
                <c:pt idx="12">
                  <c:v>4K</c:v>
                </c:pt>
                <c:pt idx="13">
                  <c:v>8K</c:v>
                </c:pt>
                <c:pt idx="14">
                  <c:v>16K</c:v>
                </c:pt>
                <c:pt idx="15">
                  <c:v>32K</c:v>
                </c:pt>
                <c:pt idx="16">
                  <c:v>64K</c:v>
                </c:pt>
                <c:pt idx="17">
                  <c:v>128K</c:v>
                </c:pt>
                <c:pt idx="18">
                  <c:v>256K</c:v>
                </c:pt>
                <c:pt idx="19">
                  <c:v>512K</c:v>
                </c:pt>
                <c:pt idx="20">
                  <c:v>1M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26.69</c:v>
                </c:pt>
                <c:pt idx="1">
                  <c:v>53.98</c:v>
                </c:pt>
                <c:pt idx="2">
                  <c:v>81.040000000000006</c:v>
                </c:pt>
                <c:pt idx="3">
                  <c:v>159.32000000000104</c:v>
                </c:pt>
                <c:pt idx="4">
                  <c:v>304.08</c:v>
                </c:pt>
                <c:pt idx="5">
                  <c:v>535.08000000000004</c:v>
                </c:pt>
                <c:pt idx="6">
                  <c:v>908.2</c:v>
                </c:pt>
                <c:pt idx="7">
                  <c:v>973.35999999999797</c:v>
                </c:pt>
                <c:pt idx="8">
                  <c:v>1159.21</c:v>
                </c:pt>
                <c:pt idx="9">
                  <c:v>1232.1099999999999</c:v>
                </c:pt>
                <c:pt idx="10">
                  <c:v>1265.94</c:v>
                </c:pt>
                <c:pt idx="11">
                  <c:v>1278.94</c:v>
                </c:pt>
                <c:pt idx="12">
                  <c:v>1294.1299999999999</c:v>
                </c:pt>
                <c:pt idx="13">
                  <c:v>1253.5</c:v>
                </c:pt>
                <c:pt idx="14">
                  <c:v>1292.24</c:v>
                </c:pt>
                <c:pt idx="15">
                  <c:v>1343.61</c:v>
                </c:pt>
                <c:pt idx="16">
                  <c:v>1370.95</c:v>
                </c:pt>
                <c:pt idx="17">
                  <c:v>1385.7</c:v>
                </c:pt>
                <c:pt idx="18">
                  <c:v>1393.93</c:v>
                </c:pt>
                <c:pt idx="19">
                  <c:v>1397.6299999999999</c:v>
                </c:pt>
                <c:pt idx="20">
                  <c:v>1397.49</c:v>
                </c:pt>
              </c:numCache>
            </c:numRef>
          </c:val>
        </c:ser>
        <c:marker val="1"/>
        <c:axId val="68825856"/>
        <c:axId val="68828160"/>
      </c:lineChart>
      <c:catAx>
        <c:axId val="688258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Message Size (bytes)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0815758324327339"/>
              <c:y val="0.93898352940104857"/>
            </c:manualLayout>
          </c:layout>
        </c:title>
        <c:tickLblPos val="nextTo"/>
        <c:crossAx val="68828160"/>
        <c:crosses val="autoZero"/>
        <c:auto val="1"/>
        <c:lblAlgn val="ctr"/>
        <c:lblOffset val="100"/>
      </c:catAx>
      <c:valAx>
        <c:axId val="6882816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Bandwidth</a:t>
                </a:r>
                <a:r>
                  <a:rPr lang="en-US" baseline="0" dirty="0" smtClean="0"/>
                  <a:t> (</a:t>
                </a:r>
                <a:r>
                  <a:rPr lang="en-US" dirty="0" smtClean="0"/>
                  <a:t>MillionBytes/sec)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68825856"/>
        <c:crosses val="autoZero"/>
        <c:crossBetween val="between"/>
      </c:valAx>
      <c:spPr>
        <a:ln>
          <a:solidFill>
            <a:srgbClr val="000000">
              <a:alpha val="25000"/>
            </a:srgbClr>
          </a:solidFill>
        </a:ln>
      </c:spPr>
    </c:plotArea>
    <c:legend>
      <c:legendPos val="r"/>
      <c:layout>
        <c:manualLayout>
          <c:xMode val="edge"/>
          <c:yMode val="edge"/>
          <c:x val="0.70258169934640502"/>
          <c:y val="0.34386873963147963"/>
          <c:w val="0.1834722865524194"/>
          <c:h val="0.31826290547195246"/>
        </c:manualLayout>
      </c:layout>
      <c:spPr>
        <a:solidFill>
          <a:srgbClr val="FFFFFF"/>
        </a:solidFill>
        <a:ln>
          <a:solidFill>
            <a:srgbClr val="000000">
              <a:alpha val="25000"/>
            </a:srgbClr>
          </a:solidFill>
        </a:ln>
      </c:spPr>
    </c:legend>
    <c:plotVisOnly val="1"/>
    <c:dispBlanksAs val="gap"/>
  </c:chart>
  <c:spPr>
    <a:ln>
      <a:solidFill>
        <a:srgbClr val="000000">
          <a:alpha val="25000"/>
        </a:srgbClr>
      </a:solidFill>
    </a:ln>
  </c:spPr>
  <c:txPr>
    <a:bodyPr/>
    <a:lstStyle/>
    <a:p>
      <a:pPr>
        <a:defRPr sz="14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D1387-F8BB-4062-802F-8F7864B08506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9338A-4443-41C8-BBF6-55762D9491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AF90F-3EA9-43EF-825C-876F9E96E40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BE2B-EFC1-4F93-9A38-F858679FCAC0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6EB4-601B-42A8-98C8-B57B9E2CB2D2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DD3E-8A5E-4C13-860F-4A634691DC6C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B858-809F-4E6E-B737-A1A864B9B9E2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B4D5-AFA5-4853-8ED2-FC00F5FA9232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B822-D90C-4C05-A068-9649995B8AE5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80F1-E3F8-4C8F-A7F9-13E96AFFFD07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6A9DC-FD56-49A1-AFC9-81EF0F916EDF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BBDA-151B-4413-BE69-CF06F5EBAAA7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956-8696-4963-BBA4-8D30C803E089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EC70-A29F-4E78-9066-CEE664D14AB4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AF2BF-A0A5-4C69-AE94-201E4D4D990C}" type="datetime1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SC '10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6DA4-27AE-4D47-875D-0B42A3630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MPI-3 Hybrid Working Group Status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Thread Teams: Synchronous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219200"/>
            <a:ext cx="4648200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In the synchronous model, the Join and Leave calls can be synchronizing between the threads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he MPI implementation can assume that all threads will be available to help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The programmer should keep the threads synchronized for good performance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The MPI implementation knows how many threads are going to help, so it can statically partition the available work, for example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This model does not allow for threads to “escape” without doing a synchronous leave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34194" y="189105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905000" y="1891844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362200" y="1891844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820194" y="1891844"/>
            <a:ext cx="3040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2044244"/>
            <a:ext cx="228600" cy="152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2120444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Allgather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8800" y="2044244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991394" y="3415050"/>
            <a:ext cx="2133600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448594" y="3415844"/>
            <a:ext cx="2132806" cy="79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1867694" y="3453150"/>
            <a:ext cx="2209800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6000" y="2044244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2044244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14478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14478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286000" y="14478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2743200" y="14478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143000" y="2349044"/>
            <a:ext cx="914400" cy="1524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3000" y="2501444"/>
            <a:ext cx="1371600" cy="2286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143000" y="2653844"/>
            <a:ext cx="1828800" cy="3048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685800" y="3187244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34194" y="356745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7200" y="37338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143000" y="3949244"/>
            <a:ext cx="914400" cy="1524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3000" y="4101644"/>
            <a:ext cx="1371600" cy="2286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143000" y="4254044"/>
            <a:ext cx="1828800" cy="3048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1752600" y="4635044"/>
            <a:ext cx="1752600" cy="15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505200" y="3034844"/>
            <a:ext cx="762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MPI can hold threads to help</a:t>
            </a:r>
            <a:endParaRPr lang="en-US" sz="1400" dirty="0"/>
          </a:p>
        </p:txBody>
      </p:sp>
      <p:sp>
        <p:nvSpPr>
          <p:cNvPr id="92" name="Right Brace 91"/>
          <p:cNvSpPr/>
          <p:nvPr/>
        </p:nvSpPr>
        <p:spPr>
          <a:xfrm>
            <a:off x="3124200" y="2272844"/>
            <a:ext cx="381000" cy="2286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352800" y="4635044"/>
            <a:ext cx="762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 call Returns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1219200" y="27432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Work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19200" y="5240179"/>
            <a:ext cx="2514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Possible Implementation</a:t>
            </a:r>
            <a:endParaRPr 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Thread Teams: Asynchronous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219200"/>
            <a:ext cx="4648200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/>
              <a:t>In the </a:t>
            </a:r>
            <a:r>
              <a:rPr lang="en-US" sz="2000" dirty="0"/>
              <a:t>a</a:t>
            </a:r>
            <a:r>
              <a:rPr lang="en-US" sz="2000" dirty="0" smtClean="0"/>
              <a:t>synchronous model, the Join call is not synchronizing between the threads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The leave call is still synchronizing, but threads are allowed to either help using “leave” or “break out” without helping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The MPI implementation does not know how many threads are going to help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This model allows for threads to “break out” without doing a synchronous leave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10394" y="211965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981200" y="2120444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438400" y="26662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277394" y="2120444"/>
            <a:ext cx="30400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2272844"/>
            <a:ext cx="228600" cy="1524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400" y="2349044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Allgather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905000" y="2272844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1067594" y="3643650"/>
            <a:ext cx="2133600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1759178" y="3879622"/>
            <a:ext cx="1663244" cy="158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2832556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200400" y="2272844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Break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3400" y="16764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905000" y="16764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62200" y="2222162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200400" y="1676400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Join</a:t>
            </a:r>
            <a:endParaRPr lang="en-US" sz="14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219200" y="2730044"/>
            <a:ext cx="228600" cy="126087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762000" y="3541931"/>
            <a:ext cx="228600" cy="22860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610394" y="3922137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3400" y="4088487"/>
            <a:ext cx="457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</a:t>
            </a:r>
            <a:endParaRPr lang="en-US" sz="14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219200" y="4177844"/>
            <a:ext cx="914400" cy="1524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219200" y="4330244"/>
            <a:ext cx="1371600" cy="2286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 flipV="1">
            <a:off x="1828800" y="4837331"/>
            <a:ext cx="990600" cy="263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24200" y="3263444"/>
            <a:ext cx="7620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MPI can hold threads to help</a:t>
            </a:r>
            <a:endParaRPr lang="en-US" sz="1400" dirty="0"/>
          </a:p>
        </p:txBody>
      </p:sp>
      <p:sp>
        <p:nvSpPr>
          <p:cNvPr id="92" name="Right Brace 91"/>
          <p:cNvSpPr/>
          <p:nvPr/>
        </p:nvSpPr>
        <p:spPr>
          <a:xfrm>
            <a:off x="2743200" y="2501444"/>
            <a:ext cx="381000" cy="2286000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981200" y="4863644"/>
            <a:ext cx="13716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Leave Returns (still synchronous)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43000" y="5446931"/>
            <a:ext cx="25146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Possible Implementation</a:t>
            </a:r>
            <a:endParaRPr lang="en-US" sz="1600" b="1" dirty="0"/>
          </a:p>
        </p:txBody>
      </p:sp>
      <p:sp>
        <p:nvSpPr>
          <p:cNvPr id="51" name="Oval 50"/>
          <p:cNvSpPr/>
          <p:nvPr/>
        </p:nvSpPr>
        <p:spPr>
          <a:xfrm>
            <a:off x="1219200" y="2856131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Work Pool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3313331"/>
            <a:ext cx="228600" cy="762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28800" y="3389531"/>
            <a:ext cx="762000" cy="304800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Thread Teams Proposed API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Team creation/freeing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MPI_Team_create</a:t>
            </a:r>
            <a:r>
              <a:rPr lang="en-US" sz="2000" dirty="0" smtClean="0"/>
              <a:t>(</a:t>
            </a:r>
            <a:r>
              <a:rPr lang="en-US" sz="2000" dirty="0" err="1" smtClean="0"/>
              <a:t>team_size</a:t>
            </a:r>
            <a:r>
              <a:rPr lang="en-US" sz="2000" dirty="0" smtClean="0"/>
              <a:t>, info, &amp;team)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One predefined info key for “synchronous”; default is “asynchronous”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Similar to the MPI RMA chapter in that the info arguments are true assertions; if the user says “synchronous” and tries to break out, that’s an erroneous program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MPI_Team_free</a:t>
            </a:r>
            <a:r>
              <a:rPr lang="en-US" sz="2000" dirty="0" smtClean="0"/>
              <a:t>(team)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Team join/leave functionality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MPI_Team_join</a:t>
            </a:r>
            <a:r>
              <a:rPr lang="en-US" sz="2000" dirty="0" smtClean="0"/>
              <a:t>(team)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A thread can only join one team at a time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MPI_Team_leave</a:t>
            </a:r>
            <a:r>
              <a:rPr lang="en-US" sz="2000" dirty="0" smtClean="0"/>
              <a:t>(team)</a:t>
            </a:r>
          </a:p>
          <a:p>
            <a:pPr lvl="1">
              <a:lnSpc>
                <a:spcPct val="110000"/>
              </a:lnSpc>
            </a:pPr>
            <a:r>
              <a:rPr lang="en-US" sz="2000" dirty="0" err="1" smtClean="0"/>
              <a:t>MPI_Team_break</a:t>
            </a:r>
            <a:r>
              <a:rPr lang="en-US" sz="2000" dirty="0" smtClean="0"/>
              <a:t>(team)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Hartree-Fock</a:t>
            </a:r>
            <a:r>
              <a:rPr lang="en-US" sz="2800" dirty="0" smtClean="0"/>
              <a:t> Example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do {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One_Electron_Contrib</a:t>
            </a:r>
            <a:r>
              <a:rPr lang="en-US" sz="1200" b="1" dirty="0" smtClean="0"/>
              <a:t>(Density, </a:t>
            </a:r>
            <a:r>
              <a:rPr lang="en-US" sz="1200" b="1" dirty="0" err="1" smtClean="0"/>
              <a:t>Fock</a:t>
            </a:r>
            <a:r>
              <a:rPr lang="en-US" sz="1200" b="1" dirty="0" smtClean="0"/>
              <a:t>)</a:t>
            </a:r>
          </a:p>
          <a:p>
            <a:pPr>
              <a:buNone/>
            </a:pPr>
            <a:r>
              <a:rPr lang="en-US" sz="1200" b="1" dirty="0" smtClean="0"/>
              <a:t>	while (task = </a:t>
            </a:r>
            <a:r>
              <a:rPr lang="en-US" sz="1200" b="1" dirty="0" err="1" smtClean="0"/>
              <a:t>next_task</a:t>
            </a:r>
            <a:r>
              <a:rPr lang="en-US" sz="1200" b="1" dirty="0" smtClean="0"/>
              <a:t>()) {</a:t>
            </a:r>
          </a:p>
          <a:p>
            <a:pPr>
              <a:buNone/>
            </a:pPr>
            <a:r>
              <a:rPr lang="en-US" sz="1200" b="1" dirty="0" smtClean="0"/>
              <a:t>		{</a:t>
            </a:r>
            <a:r>
              <a:rPr lang="en-US" sz="1200" b="1" dirty="0" err="1" smtClean="0"/>
              <a:t>i</a:t>
            </a:r>
            <a:r>
              <a:rPr lang="en-US" sz="1200" b="1" dirty="0" smtClean="0"/>
              <a:t>, j, k} = </a:t>
            </a:r>
            <a:r>
              <a:rPr lang="en-US" sz="1200" b="1" dirty="0" err="1" smtClean="0"/>
              <a:t>task.dims</a:t>
            </a: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		X = Get(Density, {</a:t>
            </a:r>
            <a:r>
              <a:rPr lang="en-US" sz="1200" b="1" dirty="0" err="1" smtClean="0"/>
              <a:t>i,j,k</a:t>
            </a:r>
            <a:r>
              <a:rPr lang="en-US" sz="1200" b="1" dirty="0" smtClean="0"/>
              <a:t>} .. {</a:t>
            </a:r>
            <a:r>
              <a:rPr lang="en-US" sz="1200" b="1" dirty="0" err="1" smtClean="0"/>
              <a:t>i+C,j+C,k+C</a:t>
            </a:r>
            <a:r>
              <a:rPr lang="en-US" sz="1200" b="1" dirty="0" smtClean="0"/>
              <a:t>})</a:t>
            </a:r>
          </a:p>
          <a:p>
            <a:pPr>
              <a:buNone/>
            </a:pPr>
            <a:r>
              <a:rPr lang="en-US" sz="1200" b="1" dirty="0" smtClean="0"/>
              <a:t>#</a:t>
            </a:r>
            <a:r>
              <a:rPr lang="en-US" sz="1200" b="1" dirty="0" err="1" smtClean="0"/>
              <a:t>pragma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omp</a:t>
            </a:r>
            <a:r>
              <a:rPr lang="en-US" sz="1200" b="1" dirty="0" smtClean="0"/>
              <a:t> parallel {</a:t>
            </a:r>
          </a:p>
          <a:p>
            <a:pPr>
              <a:buNone/>
            </a:pPr>
            <a:r>
              <a:rPr lang="en-US" sz="1200" b="1" dirty="0" smtClean="0"/>
              <a:t>		Y = Work({</a:t>
            </a:r>
            <a:r>
              <a:rPr lang="en-US" sz="1200" b="1" dirty="0" err="1" smtClean="0"/>
              <a:t>i,j,k</a:t>
            </a:r>
            <a:r>
              <a:rPr lang="en-US" sz="1200" b="1" dirty="0" smtClean="0"/>
              <a:t>}, X)                                              ; &lt;------ compute intensive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omp_barrier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</a:rPr>
              <a:t>MPI_Team_join</a:t>
            </a:r>
            <a:r>
              <a:rPr lang="en-US" sz="1200" b="1" dirty="0" smtClean="0">
                <a:solidFill>
                  <a:srgbClr val="FF0000"/>
                </a:solidFill>
              </a:rPr>
              <a:t>(team)</a:t>
            </a:r>
          </a:p>
          <a:p>
            <a:pPr>
              <a:buNone/>
            </a:pPr>
            <a:r>
              <a:rPr lang="en-US" sz="1200" b="1" dirty="0" smtClean="0"/>
              <a:t>		if (</a:t>
            </a:r>
            <a:r>
              <a:rPr lang="en-US" sz="1200" b="1" dirty="0" err="1" smtClean="0"/>
              <a:t>omp_master</a:t>
            </a:r>
            <a:r>
              <a:rPr lang="en-US" sz="1200" b="1" dirty="0" smtClean="0"/>
              <a:t>) {</a:t>
            </a:r>
          </a:p>
          <a:p>
            <a:pPr>
              <a:buNone/>
            </a:pPr>
            <a:r>
              <a:rPr lang="en-US" sz="1200" b="1" dirty="0" smtClean="0"/>
              <a:t>			Accumulate(SUM, Y, </a:t>
            </a:r>
            <a:r>
              <a:rPr lang="en-US" sz="1200" b="1" dirty="0" err="1" smtClean="0"/>
              <a:t>Fock</a:t>
            </a:r>
            <a:r>
              <a:rPr lang="en-US" sz="1200" b="1" dirty="0" smtClean="0"/>
              <a:t>, {</a:t>
            </a:r>
            <a:r>
              <a:rPr lang="en-US" sz="1200" b="1" dirty="0" err="1" smtClean="0"/>
              <a:t>i,j,k</a:t>
            </a:r>
            <a:r>
              <a:rPr lang="en-US" sz="1200" b="1" dirty="0" smtClean="0"/>
              <a:t>}, {</a:t>
            </a:r>
            <a:r>
              <a:rPr lang="en-US" sz="1200" b="1" dirty="0" err="1" smtClean="0"/>
              <a:t>i+C,j+C,k+C</a:t>
            </a:r>
            <a:r>
              <a:rPr lang="en-US" sz="1200" b="1" dirty="0" smtClean="0"/>
              <a:t>}) ;    &lt;----- communication intensive</a:t>
            </a:r>
          </a:p>
          <a:p>
            <a:pPr>
              <a:buNone/>
            </a:pPr>
            <a:r>
              <a:rPr lang="en-US" sz="1200" b="1" dirty="0" smtClean="0"/>
              <a:t>		} ; OMP master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	</a:t>
            </a:r>
            <a:r>
              <a:rPr lang="en-US" sz="1200" b="1" dirty="0" err="1" smtClean="0">
                <a:solidFill>
                  <a:srgbClr val="FF0000"/>
                </a:solidFill>
              </a:rPr>
              <a:t>MPI_Team_leave</a:t>
            </a:r>
            <a:r>
              <a:rPr lang="en-US" sz="1200" b="1" dirty="0" smtClean="0">
                <a:solidFill>
                  <a:srgbClr val="FF0000"/>
                </a:solidFill>
              </a:rPr>
              <a:t>(team)</a:t>
            </a:r>
          </a:p>
          <a:p>
            <a:pPr>
              <a:buNone/>
            </a:pPr>
            <a:r>
              <a:rPr lang="en-US" sz="1200" b="1" dirty="0" smtClean="0"/>
              <a:t>} ; OMP – end parallel block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#</a:t>
            </a:r>
            <a:r>
              <a:rPr lang="en-US" sz="1200" b="1" dirty="0" err="1" smtClean="0"/>
              <a:t>pragma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omp</a:t>
            </a:r>
            <a:r>
              <a:rPr lang="en-US" sz="1200" b="1" dirty="0" smtClean="0"/>
              <a:t> parallel {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Update_Density</a:t>
            </a:r>
            <a:r>
              <a:rPr lang="en-US" sz="1200" b="1" dirty="0" smtClean="0"/>
              <a:t>(Density, </a:t>
            </a:r>
            <a:r>
              <a:rPr lang="en-US" sz="1200" b="1" dirty="0" err="1" smtClean="0"/>
              <a:t>Fock</a:t>
            </a:r>
            <a:r>
              <a:rPr lang="en-US" sz="1200" b="1" dirty="0" smtClean="0"/>
              <a:t>)                       ; &lt;----- communication intensive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err="1" smtClean="0"/>
              <a:t>my_energy</a:t>
            </a:r>
            <a:r>
              <a:rPr lang="en-US" sz="1200" b="1" dirty="0" smtClean="0"/>
              <a:t> = </a:t>
            </a:r>
            <a:r>
              <a:rPr lang="en-US" sz="1200" b="1" dirty="0" err="1" smtClean="0"/>
              <a:t>omp_gather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</a:rPr>
              <a:t>MPI_Team_join</a:t>
            </a:r>
            <a:r>
              <a:rPr lang="en-US" sz="1200" b="1" dirty="0" smtClean="0">
                <a:solidFill>
                  <a:srgbClr val="FF0000"/>
                </a:solidFill>
              </a:rPr>
              <a:t>(team)</a:t>
            </a:r>
          </a:p>
          <a:p>
            <a:pPr>
              <a:buNone/>
            </a:pPr>
            <a:r>
              <a:rPr lang="en-US" sz="1200" b="1" dirty="0" smtClean="0"/>
              <a:t>	if (</a:t>
            </a:r>
            <a:r>
              <a:rPr lang="en-US" sz="1200" b="1" dirty="0" err="1" smtClean="0"/>
              <a:t>omp_master</a:t>
            </a:r>
            <a:r>
              <a:rPr lang="en-US" sz="1200" b="1" dirty="0" smtClean="0"/>
              <a:t>) {</a:t>
            </a:r>
          </a:p>
          <a:p>
            <a:pPr>
              <a:buNone/>
            </a:pPr>
            <a:r>
              <a:rPr lang="en-US" sz="1200" b="1" dirty="0" smtClean="0"/>
              <a:t>		energy = </a:t>
            </a:r>
            <a:r>
              <a:rPr lang="en-US" sz="1200" b="1" dirty="0" err="1" smtClean="0"/>
              <a:t>MPI_Allgather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my_energy</a:t>
            </a:r>
            <a:r>
              <a:rPr lang="en-US" sz="1200" b="1" dirty="0" smtClean="0"/>
              <a:t>)             ; &lt;----- moderately communication intensive</a:t>
            </a:r>
          </a:p>
          <a:p>
            <a:pPr>
              <a:buNone/>
            </a:pPr>
            <a:r>
              <a:rPr lang="en-US" sz="1200" b="1" dirty="0" smtClean="0"/>
              <a:t>	} ; OMP master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</a:rPr>
              <a:t>MPI_Team_leave</a:t>
            </a:r>
            <a:r>
              <a:rPr lang="en-US" sz="1200" b="1" dirty="0" smtClean="0">
                <a:solidFill>
                  <a:srgbClr val="FF0000"/>
                </a:solidFill>
              </a:rPr>
              <a:t>(team)</a:t>
            </a:r>
          </a:p>
          <a:p>
            <a:pPr>
              <a:buNone/>
            </a:pPr>
            <a:r>
              <a:rPr lang="en-US" sz="1200" b="1" dirty="0" smtClean="0"/>
              <a:t>} ; OMP – end parallel block</a:t>
            </a:r>
          </a:p>
          <a:p>
            <a:pPr>
              <a:buNone/>
            </a:pPr>
            <a:r>
              <a:rPr lang="en-US" sz="1200" b="1" dirty="0" smtClean="0"/>
              <a:t>} while (abs(</a:t>
            </a:r>
            <a:r>
              <a:rPr lang="en-US" sz="1200" b="1" dirty="0" err="1" smtClean="0"/>
              <a:t>new_energy</a:t>
            </a:r>
            <a:r>
              <a:rPr lang="en-US" sz="1200" b="1" dirty="0" smtClean="0"/>
              <a:t> - energy) &gt; tolerance)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dirty="0" smtClean="0"/>
              <a:t>MPI interoperability with Shared Memory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Motivation: sharing data between processes on a node without using threads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Sandia applications motivation: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Dump data into a “common” memory region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Synchronize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All processes just use this memory region in read-only mode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And they want this in a portable manner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MPI interoperability with Shared Memory: Plan 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original plan was to provide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outines to allocate/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shared memory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</a:t>
            </a:r>
            <a:r>
              <a:rPr lang="en-US" sz="2000" dirty="0" smtClean="0"/>
              <a:t>outines to synchronize operations, but not to operate on memory (similar to </a:t>
            </a:r>
            <a:r>
              <a:rPr lang="en-US" sz="2000" dirty="0" err="1" smtClean="0"/>
              <a:t>MPI_Win_sync</a:t>
            </a:r>
            <a:r>
              <a:rPr lang="en-US" sz="2000" dirty="0" smtClean="0"/>
              <a:t>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Operations on shared memory are done using load/store operations (unlike RMA)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Synchronization would be done with something similar to </a:t>
            </a:r>
            <a:r>
              <a:rPr lang="en-US" sz="1600" dirty="0" err="1" smtClean="0"/>
              <a:t>MPI_Win_sync</a:t>
            </a:r>
            <a:endParaRPr lang="en-US" sz="1600" dirty="0" smtClean="0"/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There was a suggestion to provide operations to operate on the data as well, but there was no consensus on that in the working group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routine to create a communicator on which shared memory can be created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Forum’s feedback that this was not possible to do in MPI unless it knows the compilers capabilities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Process 0                                Process 1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store(X)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</a:t>
            </a:r>
            <a:r>
              <a:rPr lang="en-US" sz="1400" dirty="0" err="1" smtClean="0"/>
              <a:t>MPI_Shm_sync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</a:t>
            </a:r>
            <a:r>
              <a:rPr lang="en-US" sz="1400" dirty="0" err="1" smtClean="0"/>
              <a:t>MPI_Barrier</a:t>
            </a:r>
            <a:r>
              <a:rPr lang="en-US" sz="1400" dirty="0" smtClean="0"/>
              <a:t>() ----------------- </a:t>
            </a:r>
            <a:r>
              <a:rPr lang="en-US" sz="1400" dirty="0" err="1" smtClean="0"/>
              <a:t>MPI_Barrier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                                                  </a:t>
            </a:r>
            <a:r>
              <a:rPr lang="en-US" sz="1400" dirty="0" err="1" smtClean="0"/>
              <a:t>MPI_Shm_sync</a:t>
            </a:r>
            <a:r>
              <a:rPr lang="en-US" sz="1400" dirty="0" smtClean="0"/>
              <a:t>()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                                                                    load(X)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MPI interoperability with Shared Memory: Plan 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second plan was to remove shared memory synchronization routines; we still have: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Routines to allocate/</a:t>
            </a:r>
            <a:r>
              <a:rPr lang="en-US" sz="2000" dirty="0" err="1" smtClean="0"/>
              <a:t>deallocate</a:t>
            </a:r>
            <a:r>
              <a:rPr lang="en-US" sz="2000" dirty="0" smtClean="0"/>
              <a:t> shared memory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 routine to create a communicator on which shared memory can be created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The Forum’s feedback was that allocation/</a:t>
            </a:r>
            <a:r>
              <a:rPr lang="en-US" sz="2400" dirty="0" err="1" smtClean="0"/>
              <a:t>deallocation</a:t>
            </a:r>
            <a:r>
              <a:rPr lang="en-US" sz="2400" dirty="0" smtClean="0"/>
              <a:t> might not be useful without operations to synchronize data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 use-case for only creating shared memory and expect the user to handle memory barriers was fairly minimal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Also, another feedback was to do this as an external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MPI interoperability with Shared Memory: Plan 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The third plan is to remove shared memory allocation routines; we still have: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 routine to create a communicator on which shared memory can be created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/>
              <a:t>MPI_Shm_comm_create</a:t>
            </a:r>
            <a:r>
              <a:rPr lang="en-US" sz="2400" dirty="0" smtClean="0"/>
              <a:t>(</a:t>
            </a:r>
            <a:r>
              <a:rPr lang="en-US" sz="2400" dirty="0" err="1" smtClean="0"/>
              <a:t>old_comm</a:t>
            </a:r>
            <a:r>
              <a:rPr lang="en-US" sz="2400" dirty="0" smtClean="0"/>
              <a:t>, info, &amp;</a:t>
            </a:r>
            <a:r>
              <a:rPr lang="en-US" sz="2400" dirty="0" err="1" smtClean="0"/>
              <a:t>new_comm</a:t>
            </a:r>
            <a:r>
              <a:rPr lang="en-US" sz="24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 info argument can provide implementation-specific information such as, within the socket, shared by a subset of processes, whatever else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No predefined info keys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There has been a suggestion to generalize this to provide a communicator creator function that provides “locality” information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Will create an array of communicators, where the lower index communicators “might contain” closer processes (best effort from the MPI implementation)</a:t>
            </a:r>
          </a:p>
          <a:p>
            <a:pPr lvl="2">
              <a:lnSpc>
                <a:spcPct val="110000"/>
              </a:lnSpc>
            </a:pPr>
            <a:r>
              <a:rPr lang="en-US" sz="1600" dirty="0" smtClean="0"/>
              <a:t>An attribute on the communicator would tell if shared memory can be created on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MPI Interoperability with Thread Teams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56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Motivation: Allow coordination with the application to get access to threads, instead of the application maintaining a separate pool of threads than the MPI implementation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Proposal in a nutshell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Thread teams are created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The user can provide the threads in the team to the MPI implementation to help out the MPI implementation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 user-defined team allows the user to have control on locality and blocking semantics for threads (i.e., which threads block waiting to help)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5800" y="1358929"/>
          <a:ext cx="7772400" cy="432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Point-to-point Communication on </a:t>
            </a:r>
            <a:r>
              <a:rPr lang="en-US" sz="3200" dirty="0" err="1" smtClean="0"/>
              <a:t>InfiniBand</a:t>
            </a:r>
            <a:endParaRPr lang="en-US" sz="3200" dirty="0"/>
          </a:p>
        </p:txBody>
      </p:sp>
      <p:sp>
        <p:nvSpPr>
          <p:cNvPr id="8" name="Up-Down Arrow 7"/>
          <p:cNvSpPr/>
          <p:nvPr/>
        </p:nvSpPr>
        <p:spPr bwMode="auto">
          <a:xfrm>
            <a:off x="3630959" y="2955203"/>
            <a:ext cx="435006" cy="1438183"/>
          </a:xfrm>
          <a:prstGeom prst="upDownArrow">
            <a:avLst/>
          </a:prstGeom>
          <a:solidFill>
            <a:schemeClr val="accent3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317" y="3221535"/>
            <a:ext cx="1367161" cy="73866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5 fold performance difference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Allreduce</a:t>
            </a:r>
            <a:r>
              <a:rPr lang="en-US" sz="3200" dirty="0" smtClean="0"/>
              <a:t> on BG/P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781800" cy="505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Thread Teams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 smtClean="0"/>
              <a:t>Two models proposed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Synchronous model: all threads in the team synchronously join and leave the team – more restrictive for the application but has more optimization opportunity for MPI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Asynchronous model: threads join the team asynchronously; processes can leave synchronously or asynchronously break out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Both models are essentially performance hints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Optimized MPI implementations can use this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863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MPI-3 Hybrid Working Group Status</vt:lpstr>
      <vt:lpstr>MPI interoperability with Shared Memory</vt:lpstr>
      <vt:lpstr>MPI interoperability with Shared Memory: Plan A</vt:lpstr>
      <vt:lpstr>MPI interoperability with Shared Memory: Plan B</vt:lpstr>
      <vt:lpstr>MPI interoperability with Shared Memory: Plan C</vt:lpstr>
      <vt:lpstr>MPI Interoperability with Thread Teams</vt:lpstr>
      <vt:lpstr>Point-to-point Communication on InfiniBand</vt:lpstr>
      <vt:lpstr>Allreduce on BG/P</vt:lpstr>
      <vt:lpstr>Thread Teams Models</vt:lpstr>
      <vt:lpstr>Thread Teams: Synchronous Model</vt:lpstr>
      <vt:lpstr>Thread Teams: Asynchronous Model</vt:lpstr>
      <vt:lpstr>Thread Teams Proposed API</vt:lpstr>
      <vt:lpstr>Hartree-Fock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MPI-3 Hybrid Working Group Status</dc:title>
  <dc:creator>Pavan Balaji</dc:creator>
  <cp:lastModifiedBy>Pavan Balaji</cp:lastModifiedBy>
  <cp:revision>338</cp:revision>
  <dcterms:created xsi:type="dcterms:W3CDTF">2011-05-10T20:38:10Z</dcterms:created>
  <dcterms:modified xsi:type="dcterms:W3CDTF">2011-05-10T23:51:48Z</dcterms:modified>
</cp:coreProperties>
</file>