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308" r:id="rId3"/>
    <p:sldId id="309" r:id="rId4"/>
    <p:sldId id="310" r:id="rId5"/>
    <p:sldId id="311" r:id="rId6"/>
    <p:sldId id="321" r:id="rId7"/>
    <p:sldId id="32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2761" autoAdjust="0"/>
    <p:restoredTop sz="86458" autoAdjust="0"/>
  </p:normalViewPr>
  <p:slideViewPr>
    <p:cSldViewPr>
      <p:cViewPr varScale="1">
        <p:scale>
          <a:sx n="129" d="100"/>
          <a:sy n="129" d="100"/>
        </p:scale>
        <p:origin x="-18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lide foot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1377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lide header_64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52999" y="152400"/>
            <a:ext cx="1903413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18B65-4CBA-DB46-9D73-AD0C58E7BE22}" type="datetime1">
              <a:rPr lang="en-US" smtClean="0"/>
              <a:pPr/>
              <a:t>10/27/11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62000" y="8610601"/>
            <a:ext cx="54864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24599" y="8685213"/>
            <a:ext cx="5318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5E24-A365-DF40-BF27-0C4D1E380F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10/27/11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55F7B-9C0A-0B4E-8A63-3E426153177C}" type="datetime1">
              <a:rPr lang="en-US" smtClean="0"/>
              <a:pPr/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A681E4-6596-A544-82FC-E67BCE55E877}" type="datetime1">
              <a:rPr lang="en-US" smtClean="0"/>
              <a:pPr/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694613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228013" cy="25574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00463"/>
            <a:ext cx="8228013" cy="2557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48FC22-3DAF-3B4E-AE3F-6113BF592B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4EBEF8-AA9F-3240-B6BA-D470F51683CA}" type="datetime1">
              <a:rPr lang="en-US" smtClean="0"/>
              <a:pPr/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24F376-380F-4F43-B40D-127D595B9104}" type="datetime1">
              <a:rPr lang="en-US" smtClean="0"/>
              <a:pPr/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32AE0F-AA2A-1C48-A88B-2E72029DECA4}" type="datetime1">
              <a:rPr lang="en-US" smtClean="0"/>
              <a:pPr/>
              <a:t>10/27/11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50F714-18F8-3F4B-AD72-C8221F5C154E}" type="datetime1">
              <a:rPr lang="en-US" smtClean="0"/>
              <a:pPr/>
              <a:t>10/27/11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C8AE45-5AB5-F04F-BDC5-FE6DC48E0A0C}" type="datetime1">
              <a:rPr lang="en-US" smtClean="0"/>
              <a:pPr/>
              <a:t>10/27/11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C7531D-2238-6543-938D-B3237130B1AD}" type="datetime1">
              <a:rPr lang="en-US" smtClean="0"/>
              <a:pPr/>
              <a:t>10/27/11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13C915-4855-0B49-B63A-F9D62B3014CD}" type="datetime1">
              <a:rPr lang="en-US" smtClean="0"/>
              <a:pPr/>
              <a:t>10/27/11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A85A98-D041-1A48-8981-4E70C8B76B60}" type="datetime1">
              <a:rPr lang="en-US" smtClean="0"/>
              <a:pPr/>
              <a:t>10/27/11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BAD65ADE-7CC6-C14D-8C86-B3F14AF61B2C}" type="datetime1">
              <a:rPr lang="en-US" smtClean="0"/>
              <a:pPr/>
              <a:t>10/27/11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36432" y="1671638"/>
            <a:ext cx="7853362" cy="1069975"/>
          </a:xfrm>
        </p:spPr>
        <p:txBody>
          <a:bodyPr/>
          <a:lstStyle/>
          <a:p>
            <a:pPr algn="ctr"/>
            <a:r>
              <a:rPr lang="en-US" dirty="0" smtClean="0"/>
              <a:t>Non-Collective Communicator Creation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85838" y="3125788"/>
            <a:ext cx="7167562" cy="2132012"/>
          </a:xfrm>
        </p:spPr>
        <p:txBody>
          <a:bodyPr/>
          <a:lstStyle/>
          <a:p>
            <a:pPr algn="ctr"/>
            <a:r>
              <a:rPr lang="en-US" sz="3200" dirty="0" smtClean="0"/>
              <a:t>Ticket #286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MPI_Comm_create_group(MPI_Comm</a:t>
            </a:r>
            <a:r>
              <a:rPr lang="en-US" dirty="0" smtClean="0"/>
              <a:t> </a:t>
            </a:r>
            <a:r>
              <a:rPr lang="en-US" dirty="0" err="1" smtClean="0"/>
              <a:t>comm</a:t>
            </a:r>
            <a:r>
              <a:rPr lang="en-US" dirty="0" smtClean="0"/>
              <a:t>, </a:t>
            </a:r>
            <a:r>
              <a:rPr lang="en-US" dirty="0" err="1" smtClean="0"/>
              <a:t>MPI_Group</a:t>
            </a:r>
            <a:r>
              <a:rPr lang="en-US" dirty="0" smtClean="0"/>
              <a:t> group, </a:t>
            </a:r>
            <a:r>
              <a:rPr lang="en-US" dirty="0" err="1" smtClean="0"/>
              <a:t>int</a:t>
            </a:r>
            <a:r>
              <a:rPr lang="en-US" dirty="0" smtClean="0"/>
              <a:t> tag, </a:t>
            </a:r>
            <a:r>
              <a:rPr lang="en-US" dirty="0" err="1" smtClean="0"/>
              <a:t>MPI_Comm</a:t>
            </a:r>
            <a:r>
              <a:rPr lang="en-US" dirty="0" smtClean="0"/>
              <a:t> *</a:t>
            </a:r>
            <a:r>
              <a:rPr lang="en-US" dirty="0" err="1" smtClean="0"/>
              <a:t>newcomm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3768" y="5650468"/>
            <a:ext cx="72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Non-Collective Communicator Creation in MPI</a:t>
            </a:r>
            <a:r>
              <a:rPr lang="en-US" dirty="0" smtClean="0"/>
              <a:t>.  </a:t>
            </a:r>
            <a:r>
              <a:rPr lang="en-US" dirty="0" err="1" smtClean="0"/>
              <a:t>Dinan</a:t>
            </a:r>
            <a:r>
              <a:rPr lang="en-US" dirty="0" smtClean="0"/>
              <a:t>, et al.,  Euro MPI ‘11.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0" y="1397000"/>
          <a:ext cx="2362200" cy="2032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</a:tblGrid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944562"/>
          </a:xfrm>
        </p:spPr>
        <p:txBody>
          <a:bodyPr/>
          <a:lstStyle/>
          <a:p>
            <a:r>
              <a:rPr lang="en-US" dirty="0" smtClean="0"/>
              <a:t>Non-Collective Communicator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Currently: Collective operation</a:t>
            </a:r>
          </a:p>
          <a:p>
            <a:endParaRPr lang="en-US" sz="800" dirty="0" smtClean="0"/>
          </a:p>
          <a:p>
            <a:r>
              <a:rPr lang="en-US" dirty="0" smtClean="0"/>
              <a:t>Non-Collective: Create communicator</a:t>
            </a:r>
            <a:br>
              <a:rPr lang="en-US" dirty="0" smtClean="0"/>
            </a:br>
            <a:r>
              <a:rPr lang="en-US" dirty="0" smtClean="0"/>
              <a:t>collectively only on new members</a:t>
            </a:r>
          </a:p>
          <a:p>
            <a:endParaRPr lang="en-US" sz="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Avoid bulk synchronization</a:t>
            </a:r>
          </a:p>
          <a:p>
            <a:pPr lvl="1"/>
            <a:r>
              <a:rPr lang="en-US" dirty="0" smtClean="0"/>
              <a:t>Load balancing: Reassign processes from</a:t>
            </a:r>
            <a:br>
              <a:rPr lang="en-US" dirty="0" smtClean="0"/>
            </a:br>
            <a:r>
              <a:rPr lang="en-US" dirty="0" smtClean="0"/>
              <a:t>idle groups to active groups</a:t>
            </a:r>
            <a:endParaRPr lang="en-US" sz="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Overhead reduction</a:t>
            </a:r>
          </a:p>
          <a:p>
            <a:pPr lvl="1"/>
            <a:r>
              <a:rPr lang="en-US" dirty="0" smtClean="0"/>
              <a:t>Multi-level parallelism, small communicators</a:t>
            </a:r>
            <a:endParaRPr lang="en-US" sz="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Recovery from failures</a:t>
            </a:r>
          </a:p>
          <a:p>
            <a:pPr lvl="1"/>
            <a:r>
              <a:rPr lang="en-US" dirty="0" smtClean="0"/>
              <a:t>Not all ranks in parent can participate</a:t>
            </a:r>
            <a:endParaRPr lang="en-US" sz="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Compatibility with Global Arrays</a:t>
            </a:r>
          </a:p>
          <a:p>
            <a:pPr lvl="1"/>
            <a:r>
              <a:rPr lang="en-US" dirty="0" smtClean="0"/>
              <a:t>Past: collectives using MPI Send/</a:t>
            </a:r>
            <a:r>
              <a:rPr lang="en-US" dirty="0" err="1" smtClean="0"/>
              <a:t>Recv</a:t>
            </a:r>
            <a:endParaRPr lang="en-US" dirty="0" smtClean="0"/>
          </a:p>
          <a:p>
            <a:endParaRPr lang="en-US" sz="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0" y="1397000"/>
          <a:ext cx="2362200" cy="2032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</a:tblGrid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50001" y="23537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sym typeface="Wingdings"/>
              </a:rPr>
              <a:t>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Non-Collective Communicator Creation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14478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098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0480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100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6482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4102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484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0104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0" y="2286000"/>
            <a:ext cx="212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MPI_COMM_SELF</a:t>
            </a:r>
          </a:p>
          <a:p>
            <a:r>
              <a:rPr lang="en-US" dirty="0" smtClean="0"/>
              <a:t>(</a:t>
            </a:r>
            <a:r>
              <a:rPr lang="en-US" i="1" dirty="0" err="1" smtClean="0"/>
              <a:t>intra</a:t>
            </a:r>
            <a:r>
              <a:rPr lang="en-US" dirty="0" err="1" smtClean="0"/>
              <a:t>communicator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1371600" y="1524000"/>
            <a:ext cx="1524000" cy="7620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971800" y="1524000"/>
            <a:ext cx="1524000" cy="7620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572000" y="1524000"/>
            <a:ext cx="1524000" cy="7620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172200" y="1524000"/>
            <a:ext cx="1524000" cy="7620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286000"/>
            <a:ext cx="2407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MPI_Intercomm_create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i="1" dirty="0" smtClean="0"/>
              <a:t>inter</a:t>
            </a:r>
            <a:r>
              <a:rPr lang="en-US" dirty="0" smtClean="0"/>
              <a:t>communicator)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 rot="10800000">
            <a:off x="7696200" y="2057400"/>
            <a:ext cx="38100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990600" y="2057400"/>
            <a:ext cx="457202" cy="2286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1447800" y="3276599"/>
            <a:ext cx="1371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048000" y="3276599"/>
            <a:ext cx="1371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648200" y="3276599"/>
            <a:ext cx="1371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248400" y="3276600"/>
            <a:ext cx="1371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5400000">
            <a:off x="4152900" y="2781300"/>
            <a:ext cx="8382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3352800" y="2526268"/>
            <a:ext cx="2417812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MPI_Intercomm_merge</a:t>
            </a:r>
            <a:endParaRPr lang="en-US" dirty="0" smtClean="0"/>
          </a:p>
        </p:txBody>
      </p:sp>
      <p:sp>
        <p:nvSpPr>
          <p:cNvPr id="94" name="Rectangle 93"/>
          <p:cNvSpPr/>
          <p:nvPr/>
        </p:nvSpPr>
        <p:spPr bwMode="auto">
          <a:xfrm>
            <a:off x="1371600" y="3200400"/>
            <a:ext cx="3124200" cy="7620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4572000" y="3200400"/>
            <a:ext cx="3124200" cy="7620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1447800" y="4571999"/>
            <a:ext cx="29718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4648200" y="4571999"/>
            <a:ext cx="30480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10" name="Straight Arrow Connector 109"/>
          <p:cNvCxnSpPr>
            <a:endCxn id="111" idx="0"/>
          </p:cNvCxnSpPr>
          <p:nvPr/>
        </p:nvCxnSpPr>
        <p:spPr bwMode="auto">
          <a:xfrm rot="5400000">
            <a:off x="4343400" y="4267200"/>
            <a:ext cx="4572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11" name="Rectangle 110"/>
          <p:cNvSpPr/>
          <p:nvPr/>
        </p:nvSpPr>
        <p:spPr bwMode="auto">
          <a:xfrm>
            <a:off x="1371600" y="4495800"/>
            <a:ext cx="6400800" cy="7620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1447800" y="5715000"/>
            <a:ext cx="62484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43" name="Straight Arrow Connector 142"/>
          <p:cNvCxnSpPr/>
          <p:nvPr/>
        </p:nvCxnSpPr>
        <p:spPr bwMode="auto">
          <a:xfrm rot="5400000">
            <a:off x="4342606" y="5485606"/>
            <a:ext cx="4572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8001000" y="5715000"/>
            <a:ext cx="53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 Dingbats"/>
                <a:ea typeface="Zapf Dingbats"/>
                <a:cs typeface="Zapf Dingbats"/>
              </a:rPr>
              <a:t>✓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Rounded Rectangle 144"/>
          <p:cNvSpPr/>
          <p:nvPr/>
        </p:nvSpPr>
        <p:spPr bwMode="auto">
          <a:xfrm>
            <a:off x="15240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146" name="Rounded Rectangle 145"/>
          <p:cNvSpPr/>
          <p:nvPr/>
        </p:nvSpPr>
        <p:spPr bwMode="auto">
          <a:xfrm>
            <a:off x="22860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147" name="Rounded Rectangle 146"/>
          <p:cNvSpPr/>
          <p:nvPr/>
        </p:nvSpPr>
        <p:spPr bwMode="auto">
          <a:xfrm>
            <a:off x="31242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148" name="Rounded Rectangle 147"/>
          <p:cNvSpPr/>
          <p:nvPr/>
        </p:nvSpPr>
        <p:spPr bwMode="auto">
          <a:xfrm>
            <a:off x="38862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149" name="Rounded Rectangle 148"/>
          <p:cNvSpPr/>
          <p:nvPr/>
        </p:nvSpPr>
        <p:spPr bwMode="auto">
          <a:xfrm>
            <a:off x="47244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150" name="Rounded Rectangle 149"/>
          <p:cNvSpPr/>
          <p:nvPr/>
        </p:nvSpPr>
        <p:spPr bwMode="auto">
          <a:xfrm>
            <a:off x="54864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151" name="Rounded Rectangle 150"/>
          <p:cNvSpPr/>
          <p:nvPr/>
        </p:nvSpPr>
        <p:spPr bwMode="auto">
          <a:xfrm>
            <a:off x="63246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152" name="Rounded Rectangle 151"/>
          <p:cNvSpPr/>
          <p:nvPr/>
        </p:nvSpPr>
        <p:spPr bwMode="auto">
          <a:xfrm>
            <a:off x="70866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161" name="Rounded Rectangle 160"/>
          <p:cNvSpPr/>
          <p:nvPr/>
        </p:nvSpPr>
        <p:spPr bwMode="auto">
          <a:xfrm>
            <a:off x="15240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162" name="Rounded Rectangle 161"/>
          <p:cNvSpPr/>
          <p:nvPr/>
        </p:nvSpPr>
        <p:spPr bwMode="auto">
          <a:xfrm>
            <a:off x="22860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163" name="Rounded Rectangle 162"/>
          <p:cNvSpPr/>
          <p:nvPr/>
        </p:nvSpPr>
        <p:spPr bwMode="auto">
          <a:xfrm>
            <a:off x="31242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164" name="Rounded Rectangle 163"/>
          <p:cNvSpPr/>
          <p:nvPr/>
        </p:nvSpPr>
        <p:spPr bwMode="auto">
          <a:xfrm>
            <a:off x="38862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165" name="Rounded Rectangle 164"/>
          <p:cNvSpPr/>
          <p:nvPr/>
        </p:nvSpPr>
        <p:spPr bwMode="auto">
          <a:xfrm>
            <a:off x="47244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166" name="Rounded Rectangle 165"/>
          <p:cNvSpPr/>
          <p:nvPr/>
        </p:nvSpPr>
        <p:spPr bwMode="auto">
          <a:xfrm>
            <a:off x="54864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167" name="Rounded Rectangle 166"/>
          <p:cNvSpPr/>
          <p:nvPr/>
        </p:nvSpPr>
        <p:spPr bwMode="auto">
          <a:xfrm>
            <a:off x="63246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168" name="Rounded Rectangle 167"/>
          <p:cNvSpPr/>
          <p:nvPr/>
        </p:nvSpPr>
        <p:spPr bwMode="auto">
          <a:xfrm>
            <a:off x="70866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169" name="Rounded Rectangle 168"/>
          <p:cNvSpPr/>
          <p:nvPr/>
        </p:nvSpPr>
        <p:spPr bwMode="auto">
          <a:xfrm>
            <a:off x="15240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170" name="Rounded Rectangle 169"/>
          <p:cNvSpPr/>
          <p:nvPr/>
        </p:nvSpPr>
        <p:spPr bwMode="auto">
          <a:xfrm>
            <a:off x="22860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171" name="Rounded Rectangle 170"/>
          <p:cNvSpPr/>
          <p:nvPr/>
        </p:nvSpPr>
        <p:spPr bwMode="auto">
          <a:xfrm>
            <a:off x="31242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172" name="Rounded Rectangle 171"/>
          <p:cNvSpPr/>
          <p:nvPr/>
        </p:nvSpPr>
        <p:spPr bwMode="auto">
          <a:xfrm>
            <a:off x="38862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173" name="Rounded Rectangle 172"/>
          <p:cNvSpPr/>
          <p:nvPr/>
        </p:nvSpPr>
        <p:spPr bwMode="auto">
          <a:xfrm>
            <a:off x="47244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174" name="Rounded Rectangle 173"/>
          <p:cNvSpPr/>
          <p:nvPr/>
        </p:nvSpPr>
        <p:spPr bwMode="auto">
          <a:xfrm>
            <a:off x="54864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175" name="Rounded Rectangle 174"/>
          <p:cNvSpPr/>
          <p:nvPr/>
        </p:nvSpPr>
        <p:spPr bwMode="auto">
          <a:xfrm>
            <a:off x="63246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176" name="Rounded Rectangle 175"/>
          <p:cNvSpPr/>
          <p:nvPr/>
        </p:nvSpPr>
        <p:spPr bwMode="auto">
          <a:xfrm>
            <a:off x="70866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177" name="Rounded Rectangle 176"/>
          <p:cNvSpPr/>
          <p:nvPr/>
        </p:nvSpPr>
        <p:spPr bwMode="auto">
          <a:xfrm>
            <a:off x="15240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178" name="Rounded Rectangle 177"/>
          <p:cNvSpPr/>
          <p:nvPr/>
        </p:nvSpPr>
        <p:spPr bwMode="auto">
          <a:xfrm>
            <a:off x="22860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179" name="Rounded Rectangle 178"/>
          <p:cNvSpPr/>
          <p:nvPr/>
        </p:nvSpPr>
        <p:spPr bwMode="auto">
          <a:xfrm>
            <a:off x="31242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180" name="Rounded Rectangle 179"/>
          <p:cNvSpPr/>
          <p:nvPr/>
        </p:nvSpPr>
        <p:spPr bwMode="auto">
          <a:xfrm>
            <a:off x="38862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181" name="Rounded Rectangle 180"/>
          <p:cNvSpPr/>
          <p:nvPr/>
        </p:nvSpPr>
        <p:spPr bwMode="auto">
          <a:xfrm>
            <a:off x="47244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182" name="Rounded Rectangle 181"/>
          <p:cNvSpPr/>
          <p:nvPr/>
        </p:nvSpPr>
        <p:spPr bwMode="auto">
          <a:xfrm>
            <a:off x="54864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183" name="Rounded Rectangle 182"/>
          <p:cNvSpPr/>
          <p:nvPr/>
        </p:nvSpPr>
        <p:spPr bwMode="auto">
          <a:xfrm>
            <a:off x="63246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184" name="Rounded Rectangle 183"/>
          <p:cNvSpPr/>
          <p:nvPr/>
        </p:nvSpPr>
        <p:spPr bwMode="auto">
          <a:xfrm>
            <a:off x="70866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9" grpId="0" animBg="1"/>
      <p:bldP spid="30" grpId="0" animBg="1"/>
      <p:bldP spid="31" grpId="0" animBg="1"/>
      <p:bldP spid="32" grpId="0" animBg="1"/>
      <p:bldP spid="33" grpId="0"/>
      <p:bldP spid="55" grpId="0" animBg="1"/>
      <p:bldP spid="55" grpId="1" animBg="1"/>
      <p:bldP spid="57" grpId="0" animBg="1"/>
      <p:bldP spid="57" grpId="1" animBg="1"/>
      <p:bldP spid="60" grpId="0" animBg="1"/>
      <p:bldP spid="60" grpId="1" animBg="1"/>
      <p:bldP spid="61" grpId="0" animBg="1"/>
      <p:bldP spid="61" grpId="1" animBg="1"/>
      <p:bldP spid="93" grpId="0" animBg="1"/>
      <p:bldP spid="93" grpId="1" animBg="1"/>
      <p:bldP spid="94" grpId="0" animBg="1"/>
      <p:bldP spid="95" grpId="0" animBg="1"/>
      <p:bldP spid="104" grpId="2" animBg="1"/>
      <p:bldP spid="106" grpId="2" animBg="1"/>
      <p:bldP spid="111" grpId="0" animBg="1"/>
      <p:bldP spid="140" grpId="0" animBg="1"/>
      <p:bldP spid="144" grpId="0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Non-Collective Algorithm in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5588000" cy="508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51293" y="2133600"/>
            <a:ext cx="2480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Translate group ranks to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ordered list of ranks on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parent communicator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1293" y="350520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Calculate my group ID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1293" y="4038600"/>
            <a:ext cx="114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Left group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1293" y="4724400"/>
            <a:ext cx="126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Right group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ight Brace 10"/>
          <p:cNvSpPr/>
          <p:nvPr/>
        </p:nvSpPr>
        <p:spPr bwMode="auto">
          <a:xfrm>
            <a:off x="5943600" y="1981200"/>
            <a:ext cx="304800" cy="1219200"/>
          </a:xfrm>
          <a:prstGeom prst="rightBrace">
            <a:avLst/>
          </a:prstGeom>
          <a:noFill/>
          <a:ln w="254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ight Brace 11"/>
          <p:cNvSpPr/>
          <p:nvPr/>
        </p:nvSpPr>
        <p:spPr bwMode="auto">
          <a:xfrm>
            <a:off x="6067986" y="4038600"/>
            <a:ext cx="152400" cy="381000"/>
          </a:xfrm>
          <a:prstGeom prst="rightBrace">
            <a:avLst/>
          </a:prstGeom>
          <a:noFill/>
          <a:ln w="254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>
            <a:off x="6067986" y="4724400"/>
            <a:ext cx="152400" cy="381000"/>
          </a:xfrm>
          <a:prstGeom prst="rightBrace">
            <a:avLst/>
          </a:prstGeom>
          <a:noFill/>
          <a:ln w="254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3962400" y="3657600"/>
            <a:ext cx="2057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</a:t>
            </a:r>
            <a:r>
              <a:rPr lang="en-US" dirty="0" err="1" smtClean="0"/>
              <a:t>Microbenchmark</a:t>
            </a:r>
            <a:endParaRPr lang="en-US" dirty="0"/>
          </a:p>
        </p:txBody>
      </p:sp>
      <p:pic>
        <p:nvPicPr>
          <p:cNvPr id="5" name="Content Placeholder 4" descr="bgp-create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9625" r="-9625"/>
              <a:stretch>
                <a:fillRect/>
              </a:stretch>
            </p:blipFill>
          </mc:Choice>
          <mc:Fallback>
            <p:blipFill>
              <a:blip r:embed="rId3"/>
              <a:srcRect l="-9625" r="-9625"/>
              <a:stretch>
                <a:fillRect/>
              </a:stretch>
            </p:blipFill>
          </mc:Fallback>
        </mc:AlternateContent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96200" y="1676400"/>
            <a:ext cx="98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O(log</a:t>
            </a:r>
            <a:r>
              <a:rPr lang="en-US" baseline="30000" dirty="0" smtClean="0"/>
              <a:t>2 </a:t>
            </a:r>
            <a:r>
              <a:rPr lang="en-US" dirty="0" err="1" smtClean="0"/>
              <a:t>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6200" y="4038600"/>
            <a:ext cx="93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O(log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Markov Chain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 nucleation theory</a:t>
            </a:r>
            <a:br>
              <a:rPr lang="en-US" dirty="0" smtClean="0"/>
            </a:br>
            <a:r>
              <a:rPr lang="en-US" dirty="0" smtClean="0"/>
              <a:t>Monte Carlo (DNTMC)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NWChem</a:t>
            </a:r>
            <a:endParaRPr lang="en-US" dirty="0" smtClean="0"/>
          </a:p>
          <a:p>
            <a:pPr lvl="1"/>
            <a:r>
              <a:rPr lang="en-US" dirty="0" smtClean="0"/>
              <a:t>Markov chain Monte Carlo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dirty="0" smtClean="0"/>
              <a:t>Multiple levels of parallelism</a:t>
            </a:r>
          </a:p>
          <a:p>
            <a:pPr lvl="1"/>
            <a:r>
              <a:rPr lang="en-US" dirty="0" smtClean="0"/>
              <a:t>Multi-node “Walker” groups</a:t>
            </a:r>
          </a:p>
          <a:p>
            <a:pPr lvl="1"/>
            <a:r>
              <a:rPr lang="en-US" dirty="0" smtClean="0"/>
              <a:t>Walker: </a:t>
            </a:r>
            <a:r>
              <a:rPr lang="en-US" i="1" dirty="0" smtClean="0"/>
              <a:t>N</a:t>
            </a:r>
            <a:r>
              <a:rPr lang="en-US" dirty="0" smtClean="0"/>
              <a:t> random samples</a:t>
            </a:r>
          </a:p>
          <a:p>
            <a:endParaRPr lang="en-US" sz="800" dirty="0" smtClean="0"/>
          </a:p>
          <a:p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Sample computation (energy calculation) is irregular, can be rejected</a:t>
            </a:r>
          </a:p>
          <a:p>
            <a:endParaRPr lang="en-US" sz="800" dirty="0" smtClean="0"/>
          </a:p>
          <a:p>
            <a:r>
              <a:rPr lang="en-US" dirty="0" smtClean="0"/>
              <a:t>Regroup idle processes into active group</a:t>
            </a:r>
          </a:p>
          <a:p>
            <a:pPr lvl="1"/>
            <a:r>
              <a:rPr lang="en-US" dirty="0" smtClean="0"/>
              <a:t>Preliminary results: 30% decrease in total application execution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33240"/>
            <a:ext cx="3926114" cy="27570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954852" y="4191000"/>
            <a:ext cx="2884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 L </a:t>
            </a:r>
            <a:r>
              <a:rPr lang="en-US" sz="1000" dirty="0" err="1" smtClean="0"/>
              <a:t>Windus</a:t>
            </a:r>
            <a:r>
              <a:rPr lang="en-US" sz="1000" dirty="0" smtClean="0"/>
              <a:t> </a:t>
            </a:r>
            <a:r>
              <a:rPr lang="en-US" sz="1000" i="1" dirty="0" smtClean="0"/>
              <a:t>et al</a:t>
            </a:r>
            <a:r>
              <a:rPr lang="en-US" sz="1000" dirty="0" smtClean="0"/>
              <a:t> 2008 </a:t>
            </a:r>
            <a:r>
              <a:rPr lang="en-US" sz="1000" i="1" dirty="0" smtClean="0"/>
              <a:t>J. Phys.: Conf. Ser.</a:t>
            </a:r>
            <a:r>
              <a:rPr lang="en-US" sz="1000" dirty="0" smtClean="0"/>
              <a:t> </a:t>
            </a:r>
            <a:r>
              <a:rPr lang="en-US" sz="1000" b="1" dirty="0" smtClean="0"/>
              <a:t>125</a:t>
            </a:r>
            <a:r>
              <a:rPr lang="en-US" sz="1000" dirty="0" smtClean="0"/>
              <a:t> 012017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Santorini</a:t>
            </a:r>
            <a:r>
              <a:rPr lang="en-US" dirty="0" smtClean="0"/>
              <a:t> straw vote to proceed with a formal reading: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Yes ( 16 ), No ( 0 ), Abstain ( 1 )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_20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blue_2007.potx</Template>
  <TotalTime>1288</TotalTime>
  <Words>320</Words>
  <Application>Microsoft Macintosh PowerPoint</Application>
  <PresentationFormat>On-screen Show (4:3)</PresentationFormat>
  <Paragraphs>89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blue_2007</vt:lpstr>
      <vt:lpstr>Non-Collective Communicator Creation</vt:lpstr>
      <vt:lpstr>Non-Collective Communicator Creation</vt:lpstr>
      <vt:lpstr>Non-Collective Communicator Creation Algorithm</vt:lpstr>
      <vt:lpstr>Non-Collective Algorithm in Detail</vt:lpstr>
      <vt:lpstr>Evaluation: Microbenchmark</vt:lpstr>
      <vt:lpstr>Case Study: Markov Chain Monte Carlo</vt:lpstr>
      <vt:lpstr>Slide 7</vt:lpstr>
    </vt:vector>
  </TitlesOfParts>
  <Manager/>
  <Company>Argonne National Laboratory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LANS Seminar Talk</dc:title>
  <dc:subject/>
  <dc:creator>James Dinan</dc:creator>
  <cp:keywords/>
  <dc:description/>
  <cp:lastModifiedBy>James Dinan</cp:lastModifiedBy>
  <cp:revision>137</cp:revision>
  <dcterms:created xsi:type="dcterms:W3CDTF">2011-10-27T15:10:12Z</dcterms:created>
  <dcterms:modified xsi:type="dcterms:W3CDTF">2011-10-27T15:10:56Z</dcterms:modified>
  <cp:category/>
</cp:coreProperties>
</file>