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8" r:id="rId3"/>
    <p:sldId id="309" r:id="rId4"/>
    <p:sldId id="310" r:id="rId5"/>
    <p:sldId id="311" r:id="rId6"/>
    <p:sldId id="318" r:id="rId7"/>
    <p:sldId id="313" r:id="rId8"/>
    <p:sldId id="319" r:id="rId9"/>
    <p:sldId id="32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660" autoAdjust="0"/>
    <p:restoredTop sz="86458" autoAdjust="0"/>
  </p:normalViewPr>
  <p:slideViewPr>
    <p:cSldViewPr>
      <p:cViewPr varScale="1">
        <p:scale>
          <a:sx n="123" d="100"/>
          <a:sy n="123" d="100"/>
        </p:scale>
        <p:origin x="-96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55F7B-9C0A-0B4E-8A63-3E426153177C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681E4-6596-A544-82FC-E67BCE55E877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46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8013" cy="25574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00463"/>
            <a:ext cx="8228013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8FC22-3DAF-3B4E-AE3F-6113BF592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EBEF8-AA9F-3240-B6BA-D470F51683CA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4F376-380F-4F43-B40D-127D595B9104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2AE0F-AA2A-1C48-A88B-2E72029DECA4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0F714-18F8-3F4B-AD72-C8221F5C154E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8AE45-5AB5-F04F-BDC5-FE6DC48E0A0C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C7531D-2238-6543-938D-B3237130B1AD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3C915-4855-0B49-B63A-F9D62B3014CD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85A98-D041-1A48-8981-4E70C8B76B60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AD65ADE-7CC6-C14D-8C86-B3F14AF61B2C}" type="datetime1">
              <a:rPr lang="en-US" smtClean="0"/>
              <a:pPr/>
              <a:t>9/23/11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36432" y="1671638"/>
            <a:ext cx="7853362" cy="1069975"/>
          </a:xfrm>
        </p:spPr>
        <p:txBody>
          <a:bodyPr/>
          <a:lstStyle/>
          <a:p>
            <a:pPr algn="ctr"/>
            <a:r>
              <a:rPr lang="en-US" dirty="0" smtClean="0"/>
              <a:t>Group-</a:t>
            </a:r>
            <a:r>
              <a:rPr lang="en-US" dirty="0" smtClean="0"/>
              <a:t>Collective Communicator Creation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3125788"/>
            <a:ext cx="7167562" cy="2132012"/>
          </a:xfrm>
        </p:spPr>
        <p:txBody>
          <a:bodyPr/>
          <a:lstStyle/>
          <a:p>
            <a:pPr algn="ctr"/>
            <a:r>
              <a:rPr lang="en-US" sz="3200" dirty="0" smtClean="0"/>
              <a:t>Ticket #286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3768" y="5650468"/>
            <a:ext cx="7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Non-Collective Communicator Creation in MPI</a:t>
            </a:r>
            <a:r>
              <a:rPr lang="en-US" dirty="0" smtClean="0"/>
              <a:t>.  </a:t>
            </a:r>
            <a:r>
              <a:rPr lang="en-US" dirty="0" err="1" smtClean="0"/>
              <a:t>Dinan</a:t>
            </a:r>
            <a:r>
              <a:rPr lang="en-US" dirty="0" smtClean="0"/>
              <a:t>, et al.,  Euro MPI ‘11.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944562"/>
          </a:xfrm>
        </p:spPr>
        <p:txBody>
          <a:bodyPr/>
          <a:lstStyle/>
          <a:p>
            <a:r>
              <a:rPr lang="en-US" dirty="0" smtClean="0"/>
              <a:t>Non-Collective 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Create a communicator collectively</a:t>
            </a:r>
            <a:br>
              <a:rPr lang="en-US" dirty="0" smtClean="0"/>
            </a:br>
            <a:r>
              <a:rPr lang="en-US" dirty="0" smtClean="0"/>
              <a:t>only on new members</a:t>
            </a:r>
          </a:p>
          <a:p>
            <a:endParaRPr lang="en-US" sz="800" dirty="0" smtClean="0"/>
          </a:p>
          <a:p>
            <a:r>
              <a:rPr lang="en-US" dirty="0" smtClean="0"/>
              <a:t>Global Arrays process groups</a:t>
            </a:r>
          </a:p>
          <a:p>
            <a:pPr lvl="1"/>
            <a:r>
              <a:rPr lang="en-US" dirty="0" smtClean="0"/>
              <a:t>Past: collectives using MPI Send/</a:t>
            </a:r>
            <a:r>
              <a:rPr lang="en-US" dirty="0" err="1" smtClean="0"/>
              <a:t>Recv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Multi-level parallelism</a:t>
            </a:r>
          </a:p>
          <a:p>
            <a:pPr lvl="1"/>
            <a:r>
              <a:rPr lang="en-US" dirty="0" smtClean="0"/>
              <a:t>Small communicators when parent is large</a:t>
            </a:r>
          </a:p>
          <a:p>
            <a:endParaRPr lang="en-US" sz="800" dirty="0" smtClean="0"/>
          </a:p>
          <a:p>
            <a:r>
              <a:rPr lang="en-US" dirty="0" smtClean="0"/>
              <a:t>Recovery from failures</a:t>
            </a:r>
          </a:p>
          <a:p>
            <a:pPr lvl="1"/>
            <a:r>
              <a:rPr lang="en-US" dirty="0" smtClean="0"/>
              <a:t>Not all ranks in parent can participate</a:t>
            </a:r>
          </a:p>
          <a:p>
            <a:endParaRPr lang="en-US" sz="800" dirty="0" smtClean="0"/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Reassign processes from idle groups to active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0001" y="23537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sym typeface="Wingdings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Non-Collective Communicator Creation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14478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098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480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100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482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102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484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010400" y="1600200"/>
            <a:ext cx="609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2286000"/>
            <a:ext cx="212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MPI_COMM_SELF</a:t>
            </a:r>
          </a:p>
          <a:p>
            <a:r>
              <a:rPr lang="en-US" dirty="0" smtClean="0"/>
              <a:t>(</a:t>
            </a:r>
            <a:r>
              <a:rPr lang="en-US" i="1" dirty="0" err="1" smtClean="0"/>
              <a:t>intra</a:t>
            </a:r>
            <a:r>
              <a:rPr lang="en-US" dirty="0" err="1" smtClean="0"/>
              <a:t>communicator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3716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718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172200" y="1524000"/>
            <a:ext cx="15240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286000"/>
            <a:ext cx="2407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MPI_Intercomm_create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inter</a:t>
            </a:r>
            <a:r>
              <a:rPr lang="en-US" dirty="0" smtClean="0"/>
              <a:t>communicator)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7696200" y="2057400"/>
            <a:ext cx="38100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990600" y="2057400"/>
            <a:ext cx="457202" cy="22860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14478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0480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648200" y="3276599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248400" y="3276600"/>
            <a:ext cx="13716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4152900" y="2781300"/>
            <a:ext cx="838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3352800" y="2526268"/>
            <a:ext cx="2417812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MPI_Intercomm_merge</a:t>
            </a:r>
            <a:endParaRPr lang="en-US" dirty="0" smtClean="0"/>
          </a:p>
        </p:txBody>
      </p:sp>
      <p:sp>
        <p:nvSpPr>
          <p:cNvPr id="94" name="Rectangle 93"/>
          <p:cNvSpPr/>
          <p:nvPr/>
        </p:nvSpPr>
        <p:spPr bwMode="auto">
          <a:xfrm>
            <a:off x="1371600" y="3200400"/>
            <a:ext cx="31242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572000" y="3200400"/>
            <a:ext cx="31242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447800" y="4571999"/>
            <a:ext cx="29718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648200" y="4571999"/>
            <a:ext cx="30480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10" name="Straight Arrow Connector 109"/>
          <p:cNvCxnSpPr>
            <a:endCxn id="111" idx="0"/>
          </p:cNvCxnSpPr>
          <p:nvPr/>
        </p:nvCxnSpPr>
        <p:spPr bwMode="auto">
          <a:xfrm rot="5400000">
            <a:off x="4343400" y="4267200"/>
            <a:ext cx="457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 bwMode="auto">
          <a:xfrm>
            <a:off x="1371600" y="4495800"/>
            <a:ext cx="6400800" cy="762000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1447800" y="5715000"/>
            <a:ext cx="6248400" cy="609600"/>
          </a:xfrm>
          <a:prstGeom prst="rect">
            <a:avLst/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43" name="Straight Arrow Connector 142"/>
          <p:cNvCxnSpPr/>
          <p:nvPr/>
        </p:nvCxnSpPr>
        <p:spPr bwMode="auto">
          <a:xfrm rot="5400000">
            <a:off x="4342606" y="5485606"/>
            <a:ext cx="4572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8001000" y="571500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 Dingbats"/>
                <a:ea typeface="Zapf Dingbats"/>
                <a:cs typeface="Zapf Dingbats"/>
              </a:rPr>
              <a:t>✓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15240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22860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47" name="Rounded Rectangle 146"/>
          <p:cNvSpPr/>
          <p:nvPr/>
        </p:nvSpPr>
        <p:spPr bwMode="auto">
          <a:xfrm>
            <a:off x="31242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48" name="Rounded Rectangle 147"/>
          <p:cNvSpPr/>
          <p:nvPr/>
        </p:nvSpPr>
        <p:spPr bwMode="auto">
          <a:xfrm>
            <a:off x="38862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47244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54864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51" name="Rounded Rectangle 150"/>
          <p:cNvSpPr/>
          <p:nvPr/>
        </p:nvSpPr>
        <p:spPr bwMode="auto">
          <a:xfrm>
            <a:off x="63246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7086600" y="16764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15240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22860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63" name="Rounded Rectangle 162"/>
          <p:cNvSpPr/>
          <p:nvPr/>
        </p:nvSpPr>
        <p:spPr bwMode="auto">
          <a:xfrm>
            <a:off x="31242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38862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65" name="Rounded Rectangle 164"/>
          <p:cNvSpPr/>
          <p:nvPr/>
        </p:nvSpPr>
        <p:spPr bwMode="auto">
          <a:xfrm>
            <a:off x="47244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54864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63246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7086600" y="33528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15240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2860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31242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72" name="Rounded Rectangle 171"/>
          <p:cNvSpPr/>
          <p:nvPr/>
        </p:nvSpPr>
        <p:spPr bwMode="auto">
          <a:xfrm>
            <a:off x="38862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244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74" name="Rounded Rectangle 173"/>
          <p:cNvSpPr/>
          <p:nvPr/>
        </p:nvSpPr>
        <p:spPr bwMode="auto">
          <a:xfrm>
            <a:off x="54864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63246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76" name="Rounded Rectangle 175"/>
          <p:cNvSpPr/>
          <p:nvPr/>
        </p:nvSpPr>
        <p:spPr bwMode="auto">
          <a:xfrm>
            <a:off x="7086600" y="4648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15240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</a:p>
        </p:txBody>
      </p:sp>
      <p:sp>
        <p:nvSpPr>
          <p:cNvPr id="178" name="Rounded Rectangle 177"/>
          <p:cNvSpPr/>
          <p:nvPr/>
        </p:nvSpPr>
        <p:spPr bwMode="auto">
          <a:xfrm>
            <a:off x="22860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79" name="Rounded Rectangle 178"/>
          <p:cNvSpPr/>
          <p:nvPr/>
        </p:nvSpPr>
        <p:spPr bwMode="auto">
          <a:xfrm>
            <a:off x="31242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</a:p>
        </p:txBody>
      </p:sp>
      <p:sp>
        <p:nvSpPr>
          <p:cNvPr id="180" name="Rounded Rectangle 179"/>
          <p:cNvSpPr/>
          <p:nvPr/>
        </p:nvSpPr>
        <p:spPr bwMode="auto">
          <a:xfrm>
            <a:off x="38862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</a:p>
        </p:txBody>
      </p:sp>
      <p:sp>
        <p:nvSpPr>
          <p:cNvPr id="181" name="Rounded Rectangle 180"/>
          <p:cNvSpPr/>
          <p:nvPr/>
        </p:nvSpPr>
        <p:spPr bwMode="auto">
          <a:xfrm>
            <a:off x="47244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</a:t>
            </a: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54864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</a:t>
            </a:r>
          </a:p>
        </p:txBody>
      </p:sp>
      <p:sp>
        <p:nvSpPr>
          <p:cNvPr id="183" name="Rounded Rectangle 182"/>
          <p:cNvSpPr/>
          <p:nvPr/>
        </p:nvSpPr>
        <p:spPr bwMode="auto">
          <a:xfrm>
            <a:off x="63246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6</a:t>
            </a:r>
          </a:p>
        </p:txBody>
      </p:sp>
      <p:sp>
        <p:nvSpPr>
          <p:cNvPr id="184" name="Rounded Rectangle 183"/>
          <p:cNvSpPr/>
          <p:nvPr/>
        </p:nvSpPr>
        <p:spPr bwMode="auto">
          <a:xfrm>
            <a:off x="7086600" y="5791200"/>
            <a:ext cx="45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1" grpId="0" animBg="1"/>
      <p:bldP spid="61" grpId="1" animBg="1"/>
      <p:bldP spid="93" grpId="0" animBg="1"/>
      <p:bldP spid="93" grpId="1" animBg="1"/>
      <p:bldP spid="94" grpId="0" animBg="1"/>
      <p:bldP spid="95" grpId="0" animBg="1"/>
      <p:bldP spid="104" grpId="2" animBg="1"/>
      <p:bldP spid="106" grpId="2" animBg="1"/>
      <p:bldP spid="111" grpId="0" animBg="1"/>
      <p:bldP spid="140" grpId="0" animBg="1"/>
      <p:bldP spid="144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Non-Collective Algorithm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588000" cy="508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1293" y="2133600"/>
            <a:ext cx="2480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Translate group ranks to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ordered list of ranks on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parent communicator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293" y="35052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Calculate my group ID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1293" y="4038600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Left group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1293" y="4724400"/>
            <a:ext cx="126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Right group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943600" y="1981200"/>
            <a:ext cx="304800" cy="12192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6067986" y="4038600"/>
            <a:ext cx="152400" cy="3810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6067986" y="4724400"/>
            <a:ext cx="152400" cy="381000"/>
          </a:xfrm>
          <a:prstGeom prst="rightBrace">
            <a:avLst/>
          </a:prstGeom>
          <a:noFill/>
          <a:ln w="254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3962400" y="3657600"/>
            <a:ext cx="2057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err="1" smtClean="0"/>
              <a:t>Microbenchmark</a:t>
            </a:r>
            <a:endParaRPr lang="en-US" dirty="0"/>
          </a:p>
        </p:txBody>
      </p:sp>
      <p:pic>
        <p:nvPicPr>
          <p:cNvPr id="5" name="Content Placeholder 4" descr="bgp-creat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9625" r="-9625"/>
              <a:stretch>
                <a:fillRect/>
              </a:stretch>
            </p:blipFill>
          </mc:Choice>
          <mc:Fallback>
            <p:blipFill>
              <a:blip r:embed="rId3"/>
              <a:srcRect l="-9625" r="-9625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1676400"/>
            <a:ext cx="98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O(log</a:t>
            </a:r>
            <a:r>
              <a:rPr lang="en-US" baseline="30000" dirty="0" smtClean="0"/>
              <a:t>2 </a:t>
            </a:r>
            <a:r>
              <a:rPr lang="en-US" dirty="0" err="1" smtClean="0"/>
              <a:t>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4038600"/>
            <a:ext cx="93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371600"/>
          <a:ext cx="3886200" cy="2895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8620"/>
                <a:gridCol w="388620"/>
                <a:gridCol w="388620"/>
                <a:gridCol w="388620"/>
                <a:gridCol w="388620"/>
                <a:gridCol w="388620"/>
                <a:gridCol w="388620"/>
                <a:gridCol w="388620"/>
                <a:gridCol w="388620"/>
                <a:gridCol w="388620"/>
              </a:tblGrid>
              <a:tr h="2372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36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Benchmark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MPI-only benchmark</a:t>
            </a:r>
          </a:p>
          <a:p>
            <a:endParaRPr lang="en-US" sz="800" dirty="0" smtClean="0"/>
          </a:p>
          <a:p>
            <a:r>
              <a:rPr lang="en-US" dirty="0" smtClean="0"/>
              <a:t>“Walker” groups</a:t>
            </a:r>
          </a:p>
          <a:p>
            <a:pPr lvl="1"/>
            <a:r>
              <a:rPr lang="en-US" dirty="0" smtClean="0"/>
              <a:t>Initial group size: G = 4</a:t>
            </a:r>
          </a:p>
          <a:p>
            <a:endParaRPr lang="en-US" sz="800" dirty="0" smtClean="0"/>
          </a:p>
          <a:p>
            <a:r>
              <a:rPr lang="en-US" dirty="0" smtClean="0"/>
              <a:t>Simple work distribution</a:t>
            </a:r>
          </a:p>
          <a:p>
            <a:pPr lvl="1"/>
            <a:r>
              <a:rPr lang="en-US" dirty="0" smtClean="0"/>
              <a:t>Samples: S = (leader % 32) * 10,000</a:t>
            </a:r>
          </a:p>
          <a:p>
            <a:pPr lvl="1"/>
            <a:r>
              <a:rPr lang="en-US" dirty="0" smtClean="0"/>
              <a:t>Sample time: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r>
              <a:rPr lang="en-US" dirty="0" smtClean="0"/>
              <a:t> = 100 ms / |G|</a:t>
            </a:r>
          </a:p>
          <a:p>
            <a:pPr lvl="1"/>
            <a:r>
              <a:rPr lang="en-US" dirty="0" smtClean="0"/>
              <a:t>Weak scaling benchmark</a:t>
            </a:r>
          </a:p>
          <a:p>
            <a:endParaRPr lang="en-US" sz="800" dirty="0" smtClean="0"/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Join right when idle</a:t>
            </a:r>
          </a:p>
          <a:p>
            <a:pPr lvl="1"/>
            <a:r>
              <a:rPr lang="en-US" dirty="0" smtClean="0"/>
              <a:t>Asynchronous: Check for merge request after each work unit</a:t>
            </a:r>
          </a:p>
          <a:p>
            <a:pPr lvl="1"/>
            <a:r>
              <a:rPr lang="en-US" dirty="0" smtClean="0"/>
              <a:t>Synchronous: Collectively regroup every </a:t>
            </a:r>
            <a:r>
              <a:rPr lang="en-US" i="1" dirty="0" err="1" smtClean="0"/>
              <a:t>i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Load Balancing Benchmark Results</a:t>
            </a:r>
            <a:endParaRPr lang="en-US" dirty="0"/>
          </a:p>
        </p:txBody>
      </p:sp>
      <p:pic>
        <p:nvPicPr>
          <p:cNvPr id="5" name="Content Placeholder 4" descr="bgp-mcmc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8143" r="-18143"/>
              <a:stretch>
                <a:fillRect/>
              </a:stretch>
            </p:blipFill>
          </mc:Choice>
          <mc:Fallback>
            <p:blipFill>
              <a:blip r:embed="rId3"/>
              <a:srcRect l="-18143" r="-18143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#286: Group-collective 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MPI_Comm_create_group(comm</a:t>
            </a:r>
            <a:r>
              <a:rPr lang="en-US" dirty="0" smtClean="0"/>
              <a:t>, group, tag, </a:t>
            </a:r>
            <a:r>
              <a:rPr lang="en-US" dirty="0" err="1" smtClean="0"/>
              <a:t>newcomm</a:t>
            </a:r>
            <a:r>
              <a:rPr lang="en-US" dirty="0" smtClean="0"/>
              <a:t>)</a:t>
            </a:r>
          </a:p>
          <a:p>
            <a:pPr>
              <a:buNone/>
              <a:tabLst>
                <a:tab pos="912813" algn="l"/>
                <a:tab pos="2111375" algn="l"/>
              </a:tabLst>
            </a:pPr>
            <a:r>
              <a:rPr lang="en-US" sz="2000" dirty="0" smtClean="0"/>
              <a:t>	IN 	</a:t>
            </a:r>
            <a:r>
              <a:rPr lang="en-US" sz="2000" dirty="0" err="1" smtClean="0"/>
              <a:t>comm</a:t>
            </a:r>
            <a:r>
              <a:rPr lang="en-US" sz="2000" dirty="0" smtClean="0"/>
              <a:t>	communicator (handle)</a:t>
            </a:r>
          </a:p>
          <a:p>
            <a:pPr>
              <a:buNone/>
              <a:tabLst>
                <a:tab pos="912813" algn="l"/>
                <a:tab pos="2111375" algn="l"/>
              </a:tabLst>
            </a:pPr>
            <a:r>
              <a:rPr lang="en-US" sz="2000" dirty="0" smtClean="0"/>
              <a:t>	IN 	group	Group, which is a subset of the group of </a:t>
            </a:r>
            <a:r>
              <a:rPr lang="en-US" sz="2000" dirty="0" err="1" smtClean="0"/>
              <a:t>comm</a:t>
            </a:r>
            <a:r>
              <a:rPr lang="en-US" sz="2000" dirty="0" smtClean="0"/>
              <a:t> (handle)</a:t>
            </a:r>
          </a:p>
          <a:p>
            <a:pPr>
              <a:buNone/>
              <a:tabLst>
                <a:tab pos="912813" algn="l"/>
                <a:tab pos="2111375" algn="l"/>
              </a:tabLst>
            </a:pPr>
            <a:r>
              <a:rPr lang="en-US" sz="2000" dirty="0" smtClean="0"/>
              <a:t>	IN 	tag	"safe" tag (integer)</a:t>
            </a:r>
          </a:p>
          <a:p>
            <a:pPr>
              <a:buNone/>
              <a:tabLst>
                <a:tab pos="912813" algn="l"/>
                <a:tab pos="2111375" algn="l"/>
              </a:tabLst>
            </a:pPr>
            <a:r>
              <a:rPr lang="en-US" sz="2000" dirty="0" smtClean="0"/>
              <a:t>	OUT 	</a:t>
            </a:r>
            <a:r>
              <a:rPr lang="en-US" sz="2000" dirty="0" err="1" smtClean="0"/>
              <a:t>newcomm</a:t>
            </a:r>
            <a:r>
              <a:rPr lang="en-US" sz="2000" dirty="0" smtClean="0"/>
              <a:t>	new communicator (handle)</a:t>
            </a:r>
          </a:p>
          <a:p>
            <a:pPr>
              <a:buNone/>
              <a:tabLst>
                <a:tab pos="912813" algn="l"/>
                <a:tab pos="2111375" algn="l"/>
              </a:tabLst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MPI_Comm_create_group(MPI_Comm</a:t>
            </a:r>
            <a:r>
              <a:rPr lang="en-US" sz="2000" dirty="0" smtClean="0"/>
              <a:t> </a:t>
            </a:r>
            <a:r>
              <a:rPr lang="en-US" sz="2000" dirty="0" err="1" smtClean="0"/>
              <a:t>comm</a:t>
            </a:r>
            <a:r>
              <a:rPr lang="en-US" sz="2000" dirty="0" smtClean="0"/>
              <a:t>, </a:t>
            </a:r>
            <a:r>
              <a:rPr lang="en-US" sz="2000" dirty="0" err="1" smtClean="0"/>
              <a:t>MPI_Group</a:t>
            </a:r>
            <a:r>
              <a:rPr lang="en-US" sz="2000" dirty="0" smtClean="0"/>
              <a:t> group,</a:t>
            </a:r>
            <a:br>
              <a:rPr lang="en-US" sz="2000" dirty="0" smtClean="0"/>
            </a:br>
            <a:r>
              <a:rPr lang="en-US" sz="2000" dirty="0" err="1" smtClean="0"/>
              <a:t>int</a:t>
            </a:r>
            <a:r>
              <a:rPr lang="en-US" sz="2000" dirty="0" smtClean="0"/>
              <a:t> tag, </a:t>
            </a:r>
            <a:r>
              <a:rPr lang="en-US" sz="2000" dirty="0" err="1" smtClean="0"/>
              <a:t>MPI_Comm</a:t>
            </a:r>
            <a:r>
              <a:rPr lang="en-US" sz="2000" dirty="0" smtClean="0"/>
              <a:t> *</a:t>
            </a:r>
            <a:r>
              <a:rPr lang="en-US" sz="2000" dirty="0" err="1" smtClean="0"/>
              <a:t>newcomm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MPI_COMM_CREATE(COMM, GROUP, TAG, NEWCOMM, IERROR)</a:t>
            </a:r>
          </a:p>
          <a:p>
            <a:pPr>
              <a:buNone/>
            </a:pPr>
            <a:r>
              <a:rPr lang="en-US" sz="2000" dirty="0" smtClean="0"/>
              <a:t>	INTEGER COMM, GROUP, KEY, NEWCOMM, IERROR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smtClean="0"/>
              <a:t>MPI_COMM_CREATE_GROUP provides the </a:t>
            </a:r>
            <a:r>
              <a:rPr lang="en-US" sz="1800" dirty="0" smtClean="0"/>
              <a:t>same semantics as</a:t>
            </a:r>
            <a:r>
              <a:rPr lang="en-US" sz="1800" dirty="0" smtClean="0"/>
              <a:t> MPI_COMM_CREATE, however </a:t>
            </a:r>
            <a:r>
              <a:rPr lang="en-US" sz="1800" i="1" dirty="0" err="1" smtClean="0"/>
              <a:t>comm</a:t>
            </a:r>
            <a:r>
              <a:rPr lang="en-US" sz="1800" i="1" dirty="0" smtClean="0"/>
              <a:t> </a:t>
            </a:r>
            <a:r>
              <a:rPr lang="en-US" sz="1800" dirty="0" smtClean="0"/>
              <a:t>must be an </a:t>
            </a:r>
            <a:r>
              <a:rPr lang="en-US" sz="1800" dirty="0" err="1" smtClean="0"/>
              <a:t>intracommunicator</a:t>
            </a:r>
            <a:r>
              <a:rPr lang="en-US" sz="1800" dirty="0" smtClean="0"/>
              <a:t> and this routine need only be invoked </a:t>
            </a:r>
            <a:r>
              <a:rPr lang="en-US" sz="1800" dirty="0" smtClean="0"/>
              <a:t>by </a:t>
            </a:r>
            <a:r>
              <a:rPr lang="en-US" sz="1800" dirty="0" smtClean="0"/>
              <a:t>processes in the input </a:t>
            </a:r>
            <a:r>
              <a:rPr lang="en-US" sz="1800" dirty="0" smtClean="0"/>
              <a:t>group, </a:t>
            </a:r>
            <a:r>
              <a:rPr lang="en-US" sz="1800" i="1" dirty="0" smtClean="0"/>
              <a:t>group</a:t>
            </a:r>
            <a:r>
              <a:rPr lang="en-US" sz="1800" dirty="0" smtClean="0"/>
              <a:t>.  Like</a:t>
            </a:r>
            <a:r>
              <a:rPr lang="en-US" sz="1800" dirty="0" smtClean="0"/>
              <a:t> MPI_COMM_CREATE, </a:t>
            </a:r>
            <a:r>
              <a:rPr lang="en-US" sz="1800" dirty="0" smtClean="0"/>
              <a:t>if a process calling</a:t>
            </a:r>
            <a:r>
              <a:rPr lang="en-US" sz="1800" dirty="0" smtClean="0"/>
              <a:t> MPI_COMM_CREATE_GROUP is </a:t>
            </a:r>
            <a:r>
              <a:rPr lang="en-US" sz="1800" dirty="0" smtClean="0"/>
              <a:t>not a member of given group it returns MPI_COMM_NULL. </a:t>
            </a:r>
            <a:r>
              <a:rPr lang="en-US" sz="1800" dirty="0" smtClean="0"/>
              <a:t> </a:t>
            </a:r>
            <a:r>
              <a:rPr lang="en-US" sz="1800" dirty="0" smtClean="0"/>
              <a:t>I</a:t>
            </a:r>
            <a:r>
              <a:rPr lang="en-US" sz="1800" dirty="0" smtClean="0"/>
              <a:t>f </a:t>
            </a:r>
            <a:r>
              <a:rPr lang="en-US" sz="1800" dirty="0" smtClean="0"/>
              <a:t>different groups are provided by different </a:t>
            </a:r>
            <a:r>
              <a:rPr lang="en-US" sz="1800" dirty="0" err="1" smtClean="0"/>
              <a:t>callees</a:t>
            </a:r>
            <a:r>
              <a:rPr lang="en-US" sz="1800" dirty="0" smtClean="0"/>
              <a:t>, the calls will be interpreted as separate group-collective communicator construction </a:t>
            </a:r>
            <a:r>
              <a:rPr lang="en-US" sz="1800" dirty="0" smtClean="0"/>
              <a:t>operations; each call requires </a:t>
            </a:r>
            <a:r>
              <a:rPr lang="en-US" sz="1800" dirty="0" smtClean="0"/>
              <a:t>all members of</a:t>
            </a:r>
            <a:r>
              <a:rPr lang="en-US" sz="1800" dirty="0" smtClean="0"/>
              <a:t> the </a:t>
            </a:r>
            <a:r>
              <a:rPr lang="en-US" sz="1800" dirty="0" smtClean="0"/>
              <a:t>group to invoke this routine.  This results in the same behavior as</a:t>
            </a:r>
            <a:r>
              <a:rPr lang="en-US" sz="1800" dirty="0" smtClean="0"/>
              <a:t> MPI_COMM_CREATE with </a:t>
            </a:r>
            <a:r>
              <a:rPr lang="en-US" sz="1800" dirty="0" smtClean="0"/>
              <a:t>different group arguments.</a:t>
            </a:r>
            <a:endParaRPr lang="en-US" sz="1800" dirty="0" smtClean="0"/>
          </a:p>
          <a:p>
            <a:pPr marL="0" indent="0" algn="just">
              <a:buNone/>
            </a:pPr>
            <a:endParaRPr lang="en-US" sz="800" dirty="0" smtClean="0"/>
          </a:p>
          <a:p>
            <a:pPr marL="0" indent="0" algn="just">
              <a:buNone/>
            </a:pPr>
            <a:r>
              <a:rPr lang="en-US" sz="1800" i="1" dirty="0" smtClean="0"/>
              <a:t>Advice to users</a:t>
            </a:r>
            <a:r>
              <a:rPr lang="en-US" sz="1800" dirty="0" smtClean="0"/>
              <a:t>:</a:t>
            </a:r>
            <a:r>
              <a:rPr lang="en-US" sz="1800" dirty="0" smtClean="0"/>
              <a:t> Group-collective creation of an intercommunicator can be achieved by creating the local communicator using MPI_COMM_CREATE_GROUP and using this as the input to MPI_INTERCOMM_CREATE.</a:t>
            </a:r>
            <a:endParaRPr lang="en-US" sz="1800" dirty="0" smtClean="0"/>
          </a:p>
          <a:p>
            <a:pPr marL="0" indent="0" algn="just">
              <a:buNone/>
            </a:pPr>
            <a:endParaRPr lang="en-US" sz="800" dirty="0" smtClean="0"/>
          </a:p>
          <a:p>
            <a:pPr marL="0" indent="0" algn="just">
              <a:buNone/>
            </a:pPr>
            <a:r>
              <a:rPr lang="en-US" sz="1800" dirty="0" smtClean="0"/>
              <a:t>This </a:t>
            </a:r>
            <a:r>
              <a:rPr lang="en-US" sz="1800" dirty="0" smtClean="0"/>
              <a:t>call may use point-to-point communication with communicator </a:t>
            </a:r>
            <a:r>
              <a:rPr lang="en-US" sz="1800" i="1" dirty="0" err="1" smtClean="0"/>
              <a:t>comm</a:t>
            </a:r>
            <a:r>
              <a:rPr lang="en-US" sz="1800" dirty="0" smtClean="0"/>
              <a:t>, and</a:t>
            </a:r>
            <a:r>
              <a:rPr lang="en-US" sz="1800" dirty="0" smtClean="0"/>
              <a:t> tag </a:t>
            </a:r>
            <a:r>
              <a:rPr lang="en-US" sz="1800" i="1" dirty="0" smtClean="0"/>
              <a:t>tag </a:t>
            </a:r>
            <a:r>
              <a:rPr lang="en-US" sz="1800" dirty="0" smtClean="0"/>
              <a:t>between</a:t>
            </a:r>
            <a:r>
              <a:rPr lang="en-US" sz="1800" dirty="0" smtClean="0"/>
              <a:t> processes in </a:t>
            </a:r>
            <a:r>
              <a:rPr lang="en-US" sz="1800" i="1" dirty="0" smtClean="0"/>
              <a:t>group</a:t>
            </a:r>
            <a:r>
              <a:rPr lang="en-US" sz="1800" dirty="0" smtClean="0"/>
              <a:t>.  Thus</a:t>
            </a:r>
            <a:r>
              <a:rPr lang="en-US" sz="1800" dirty="0" smtClean="0"/>
              <a:t>, care must be taken that there be no pending communication on </a:t>
            </a:r>
            <a:r>
              <a:rPr lang="en-US" sz="1800" i="1" dirty="0" err="1" smtClean="0"/>
              <a:t>comm</a:t>
            </a:r>
            <a:r>
              <a:rPr lang="en-US" sz="1800" i="1" dirty="0" smtClean="0"/>
              <a:t> </a:t>
            </a:r>
            <a:r>
              <a:rPr lang="en-US" sz="1800" dirty="0" smtClean="0"/>
              <a:t>that could interfere with this communication.  Likewise, if a given process performs multiple subset-collective communicator creation calls, the user must be careful to order calls</a:t>
            </a:r>
            <a:r>
              <a:rPr lang="en-US" sz="1800" dirty="0" smtClean="0"/>
              <a:t> and use </a:t>
            </a:r>
            <a:r>
              <a:rPr lang="en-US" sz="1800" dirty="0" smtClean="0"/>
              <a:t>different tag arguments to</a:t>
            </a:r>
            <a:r>
              <a:rPr lang="en-US" sz="1800" dirty="0" smtClean="0"/>
              <a:t> ensure that calls match correctly.</a:t>
            </a:r>
            <a:endParaRPr lang="en-US" sz="1800" dirty="0" smtClean="0"/>
          </a:p>
          <a:p>
            <a:pPr marL="0" indent="0" algn="just">
              <a:buNone/>
            </a:pPr>
            <a:endParaRPr lang="en-US" sz="800" dirty="0" smtClean="0"/>
          </a:p>
          <a:p>
            <a:pPr marL="0" indent="0" algn="just">
              <a:buNone/>
            </a:pPr>
            <a:r>
              <a:rPr lang="en-US" sz="1800" i="1" dirty="0" smtClean="0"/>
              <a:t>Advice to users</a:t>
            </a:r>
            <a:r>
              <a:rPr lang="en-US" sz="1800" dirty="0" smtClean="0"/>
              <a:t>:</a:t>
            </a:r>
            <a:r>
              <a:rPr lang="en-US" sz="1800" dirty="0" smtClean="0"/>
              <a:t> MPI_COMM_CREATE may </a:t>
            </a:r>
            <a:r>
              <a:rPr lang="en-US" sz="1800" dirty="0" smtClean="0"/>
              <a:t>provide lower overhead because it can take advantage of collective communication on </a:t>
            </a:r>
            <a:r>
              <a:rPr lang="en-US" sz="1800" i="1" dirty="0" err="1" smtClean="0"/>
              <a:t>comm</a:t>
            </a:r>
            <a:r>
              <a:rPr lang="en-US" sz="1800" i="1" dirty="0" smtClean="0"/>
              <a:t> </a:t>
            </a:r>
            <a:r>
              <a:rPr lang="en-US" sz="1800" dirty="0" smtClean="0"/>
              <a:t>when constructing </a:t>
            </a:r>
            <a:r>
              <a:rPr lang="en-US" sz="1800" i="1" dirty="0" err="1" smtClean="0"/>
              <a:t>newcomm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800" dirty="0" smtClean="0"/>
          </a:p>
          <a:p>
            <a:pPr marL="0" indent="0" algn="r">
              <a:buNone/>
            </a:pPr>
            <a:r>
              <a:rPr lang="en-US" sz="1800" dirty="0" smtClean="0"/>
              <a:t>Proceed with proposal?</a:t>
            </a:r>
            <a:r>
              <a:rPr lang="en-US" sz="1800" dirty="0" smtClean="0"/>
              <a:t> Yes </a:t>
            </a:r>
            <a:r>
              <a:rPr lang="en-US" sz="1800" smtClean="0"/>
              <a:t>( 16 )</a:t>
            </a:r>
            <a:r>
              <a:rPr lang="en-US" sz="1800" dirty="0" smtClean="0"/>
              <a:t>, </a:t>
            </a:r>
            <a:r>
              <a:rPr lang="en-US" sz="1800" smtClean="0"/>
              <a:t>No ( 0 </a:t>
            </a:r>
            <a:r>
              <a:rPr lang="en-US" sz="1800" dirty="0" smtClean="0"/>
              <a:t>), </a:t>
            </a:r>
            <a:r>
              <a:rPr lang="en-US" sz="1800" smtClean="0"/>
              <a:t>Abstain ( 1 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blue_2007.potx</Template>
  <TotalTime>1259</TotalTime>
  <Words>625</Words>
  <Application>Microsoft Macintosh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blue_2007</vt:lpstr>
      <vt:lpstr>Group-Collective Communicator Creation</vt:lpstr>
      <vt:lpstr>Non-Collective Communicator Creation</vt:lpstr>
      <vt:lpstr>Non-Collective Communicator Creation Algorithm</vt:lpstr>
      <vt:lpstr>Non-Collective Algorithm in Detail</vt:lpstr>
      <vt:lpstr>Evaluation: Microbenchmark</vt:lpstr>
      <vt:lpstr>MCMC Benchmark Kernel</vt:lpstr>
      <vt:lpstr>Evaluation: Load Balancing Benchmark Results</vt:lpstr>
      <vt:lpstr>Ticket #286: Group-collective communicator creation</vt:lpstr>
      <vt:lpstr>Slide 9</vt:lpstr>
    </vt:vector>
  </TitlesOfParts>
  <Manager/>
  <Company>Argonne National Laboratory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Seminar Talk</dc:title>
  <dc:subject/>
  <dc:creator>James Dinan</dc:creator>
  <cp:keywords/>
  <dc:description/>
  <cp:lastModifiedBy>James Dinan</cp:lastModifiedBy>
  <cp:revision>130</cp:revision>
  <dcterms:created xsi:type="dcterms:W3CDTF">2011-09-23T13:13:28Z</dcterms:created>
  <dcterms:modified xsi:type="dcterms:W3CDTF">2011-09-23T15:10:42Z</dcterms:modified>
  <cp:category/>
</cp:coreProperties>
</file>