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71" r:id="rId14"/>
    <p:sldId id="268" r:id="rId15"/>
    <p:sldId id="283" r:id="rId16"/>
    <p:sldId id="284" r:id="rId17"/>
    <p:sldId id="285" r:id="rId18"/>
    <p:sldId id="269" r:id="rId19"/>
    <p:sldId id="270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4B5C29"/>
    <a:srgbClr val="5C0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0" autoAdjust="0"/>
    <p:restoredTop sz="94660"/>
  </p:normalViewPr>
  <p:slideViewPr>
    <p:cSldViewPr>
      <p:cViewPr varScale="1">
        <p:scale>
          <a:sx n="140" d="100"/>
          <a:sy n="140" d="100"/>
        </p:scale>
        <p:origin x="-11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slide footer_gray_41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604250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 descr="slide header_gray_417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286000" y="0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52999" y="152400"/>
            <a:ext cx="1903413" cy="30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18B65-4CBA-DB46-9D73-AD0C58E7BE22}" type="datetime1">
              <a:rPr lang="en-US" smtClean="0"/>
              <a:pPr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762000" y="8610601"/>
            <a:ext cx="5486400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24599" y="8685213"/>
            <a:ext cx="5318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5E24-A365-DF40-BF27-0C4D1E380F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489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69693-4B73-3F4B-BE08-27CE2957F7EB}" type="datetime1">
              <a:rPr lang="en-US" smtClean="0"/>
              <a:pPr/>
              <a:t>9/30/13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A7F71-A600-874B-8C52-75C3F91F2D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391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Assume that we don’t need to convince people that fault tolerance</a:t>
            </a:r>
            <a:r>
              <a:rPr lang="en-US" baseline="0" dirty="0" smtClean="0"/>
              <a:t> is necessary. This is the motivation behind the proposal.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4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9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1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68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6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Go to ”Insert (View) | Header and Footer" to add your organization, sponsor, meeting name here; then, click "Apply to All"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1A7F71-A600-874B-8C52-75C3F91F2DF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12578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 descr="title header_gray_417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title footer_gray_417.jp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6775450"/>
            <a:ext cx="9144000" cy="8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57E653-0CC9-D744-89EE-2A8E417BE103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8D6BD4-C638-7944-BF0D-3A22A47B0B8D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94E515-1B73-CA44-8740-E6A3083653AD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3000" b="1" cap="none" baseline="0"/>
            </a:lvl1pPr>
          </a:lstStyle>
          <a:p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335426-6896-5248-AFC1-0C0101591D10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27CC63-F211-EC47-9C11-68FBEB15ABE5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D2D80B-9FD0-CC44-B7AD-0DC7B26C09EB}" type="datetime1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78E1C8-8E5F-DB45-A505-8B01CDD595ED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BA7E36-ED04-DA42-BE4F-2CA2B4C23A68}" type="datetime1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479550"/>
          </a:xfrm>
        </p:spPr>
        <p:txBody>
          <a:bodyPr anchor="t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1"/>
            <a:ext cx="3008313" cy="4419599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D9335D-E545-9147-B43F-014305E2F54A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8EE1E1-2B8D-AB4E-A1FA-5E3B032FE5D7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slide footer_gray_417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6318250"/>
            <a:ext cx="91440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72250"/>
            <a:ext cx="1371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66F13C2-D13E-D148-9FFE-39018DD51DD6}" type="datetime1">
              <a:rPr lang="en-US" smtClean="0"/>
              <a:t>9/30/13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7225" y="6307138"/>
            <a:ext cx="59420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r>
              <a:rPr lang="en-US" smtClean="0"/>
              <a:t>User Level Failure Mitigation, September 2013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489700"/>
            <a:ext cx="3841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87034D8C-3CB4-402A-BC46-2AB14C0FE9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4" descr="slide header_gray_417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ault-tolerance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Level Failure Mitigation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Group</a:t>
            </a:r>
          </a:p>
          <a:p>
            <a:r>
              <a:rPr lang="en-US" dirty="0" smtClean="0"/>
              <a:t>September 2013, MPI Forum Meeting</a:t>
            </a:r>
          </a:p>
          <a:p>
            <a:r>
              <a:rPr lang="en-US" dirty="0" smtClean="0"/>
              <a:t>Madrid, Spain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smtClean="0"/>
              <a:t>Some applications will not need recovery.</a:t>
            </a:r>
          </a:p>
          <a:p>
            <a:pPr lvl="1"/>
            <a:r>
              <a:rPr lang="en-US" dirty="0" smtClean="0"/>
              <a:t>Point-to-point applications can keep working and ignore the failed processes.</a:t>
            </a:r>
          </a:p>
          <a:p>
            <a:r>
              <a:rPr lang="en-US" dirty="0" smtClean="0"/>
              <a:t>If collective communications are required, a new communicator must be created.</a:t>
            </a:r>
          </a:p>
          <a:p>
            <a:pPr lvl="1"/>
            <a:r>
              <a:rPr lang="en-US" b="1" dirty="0" err="1" smtClean="0"/>
              <a:t>MPI_Comm_shrink</a:t>
            </a:r>
            <a:r>
              <a:rPr lang="en-US" b="1" dirty="0" smtClean="0"/>
              <a:t>(</a:t>
            </a:r>
            <a:r>
              <a:rPr lang="en-US" b="1" dirty="0" err="1" smtClean="0"/>
              <a:t>MPI_Comm</a:t>
            </a:r>
            <a:r>
              <a:rPr lang="en-US" b="1" dirty="0" smtClean="0"/>
              <a:t> *</a:t>
            </a:r>
            <a:r>
              <a:rPr lang="en-US" b="1" dirty="0" err="1" smtClean="0"/>
              <a:t>comm</a:t>
            </a:r>
            <a:r>
              <a:rPr lang="en-US" b="1" dirty="0" smtClean="0"/>
              <a:t>, </a:t>
            </a:r>
            <a:r>
              <a:rPr lang="en-US" b="1" dirty="0" err="1" smtClean="0"/>
              <a:t>MPI_Comm</a:t>
            </a:r>
            <a:r>
              <a:rPr lang="en-US" b="1" dirty="0" smtClean="0"/>
              <a:t> *</a:t>
            </a:r>
            <a:r>
              <a:rPr lang="en-US" b="1" dirty="0" err="1" smtClean="0"/>
              <a:t>newcomm</a:t>
            </a:r>
            <a:r>
              <a:rPr lang="en-US" b="1" dirty="0" smtClean="0"/>
              <a:t>)</a:t>
            </a:r>
          </a:p>
          <a:p>
            <a:pPr lvl="2"/>
            <a:r>
              <a:rPr lang="en-US" dirty="0" smtClean="0"/>
              <a:t>Creates a new communicator from the old communicator excluding failed processes</a:t>
            </a:r>
          </a:p>
          <a:p>
            <a:pPr lvl="2"/>
            <a:r>
              <a:rPr lang="en-US" dirty="0" smtClean="0"/>
              <a:t>If a failure occurs during the shrink, it is also excluded.</a:t>
            </a:r>
          </a:p>
          <a:p>
            <a:pPr lvl="2"/>
            <a:r>
              <a:rPr lang="en-US" dirty="0" smtClean="0"/>
              <a:t>No requirement that </a:t>
            </a:r>
            <a:r>
              <a:rPr lang="en-US" i="1" dirty="0" err="1" smtClean="0"/>
              <a:t>comm</a:t>
            </a:r>
            <a:r>
              <a:rPr lang="en-US" dirty="0" smtClean="0"/>
              <a:t> has a failure. In this case, it will act identically to </a:t>
            </a:r>
            <a:r>
              <a:rPr lang="en-US" dirty="0" err="1" smtClean="0"/>
              <a:t>MPI_Comm_dup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 also be used to validate knowledge of all failures in a communicator.</a:t>
            </a:r>
          </a:p>
          <a:p>
            <a:pPr lvl="1"/>
            <a:r>
              <a:rPr lang="en-US" dirty="0" smtClean="0"/>
              <a:t>Shrink the communicator, compare the new group to the old one, free the new communicator (if not needed).</a:t>
            </a:r>
          </a:p>
          <a:p>
            <a:pPr lvl="1"/>
            <a:r>
              <a:rPr lang="en-US" dirty="0" smtClean="0"/>
              <a:t>Same cost as querying all processes to learn about all failures</a:t>
            </a:r>
          </a:p>
          <a:p>
            <a:pPr lvl="2"/>
            <a:endParaRPr lang="en-US" dirty="0" smtClean="0"/>
          </a:p>
          <a:p>
            <a:pPr lvl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User Level Failure Mitigation, September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6200" y="4241800"/>
            <a:ext cx="9144000" cy="2159000"/>
            <a:chOff x="76200" y="3810000"/>
            <a:chExt cx="9144000" cy="21590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3810000"/>
              <a:ext cx="3581400" cy="2159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8800" y="3810000"/>
              <a:ext cx="3581400" cy="2159000"/>
            </a:xfrm>
            <a:prstGeom prst="rect">
              <a:avLst/>
            </a:prstGeom>
          </p:spPr>
        </p:pic>
        <p:sp>
          <p:nvSpPr>
            <p:cNvPr id="8" name="Right Arrow 7"/>
            <p:cNvSpPr/>
            <p:nvPr/>
          </p:nvSpPr>
          <p:spPr bwMode="auto">
            <a:xfrm>
              <a:off x="3505200" y="4267200"/>
              <a:ext cx="2286000" cy="1295400"/>
            </a:xfrm>
            <a:prstGeom prst="rightArrow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871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886200" cy="1479550"/>
          </a:xfrm>
        </p:spPr>
        <p:txBody>
          <a:bodyPr/>
          <a:lstStyle/>
          <a:p>
            <a:r>
              <a:rPr lang="en-US" dirty="0" smtClean="0"/>
              <a:t>Why not use </a:t>
            </a:r>
            <a:r>
              <a:rPr lang="en-US" sz="2100" dirty="0" smtClean="0"/>
              <a:t>MPI_COMM_CREATE_GROUP?</a:t>
            </a:r>
            <a:endParaRPr lang="en-US" sz="2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0" y="304800"/>
            <a:ext cx="5111750" cy="5853113"/>
          </a:xfrm>
        </p:spPr>
        <p:txBody>
          <a:bodyPr/>
          <a:lstStyle/>
          <a:p>
            <a:r>
              <a:rPr lang="en-US" dirty="0" smtClean="0"/>
              <a:t>If a process fails between deciding the group of failed processes and creating the new communicator, it’s possible that the new communicator would be produced in an inconsistent state.</a:t>
            </a:r>
          </a:p>
          <a:p>
            <a:pPr lvl="1"/>
            <a:r>
              <a:rPr lang="en-US" dirty="0" smtClean="0"/>
              <a:t>Some processes have a working communicator that can be used for MPI operations while others have a broken communicator that can’t be used for anything.</a:t>
            </a:r>
          </a:p>
          <a:p>
            <a:r>
              <a:rPr lang="en-US" dirty="0" smtClean="0"/>
              <a:t>An inconsistent communicator can’t be correctly revoked or used for an agreement.</a:t>
            </a:r>
          </a:p>
          <a:p>
            <a:pPr lvl="1"/>
            <a:r>
              <a:rPr lang="en-US" dirty="0" smtClean="0"/>
              <a:t>Impossible to determine if the communicator is OK or notify other processes if the communicator isn’t OK.</a:t>
            </a:r>
          </a:p>
          <a:p>
            <a:r>
              <a:rPr lang="en-US" i="1" dirty="0" smtClean="0"/>
              <a:t>How do we avoid this problem (including non-shrink communicator creation)?</a:t>
            </a:r>
          </a:p>
          <a:p>
            <a:pPr lvl="1"/>
            <a:r>
              <a:rPr lang="en-US" dirty="0" smtClean="0"/>
              <a:t>After creating a communicator, perform an </a:t>
            </a:r>
            <a:r>
              <a:rPr lang="en-US" dirty="0" err="1" smtClean="0"/>
              <a:t>Allreduce</a:t>
            </a:r>
            <a:r>
              <a:rPr lang="en-US" dirty="0" smtClean="0"/>
              <a:t>. If the result is OK, then the communicator is usable, otherwise, release it and create the communicator again.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28600" y="2743200"/>
            <a:ext cx="3979701" cy="3259816"/>
            <a:chOff x="2378462" y="1559350"/>
            <a:chExt cx="6719740" cy="3320769"/>
          </a:xfrm>
        </p:grpSpPr>
        <p:grpSp>
          <p:nvGrpSpPr>
            <p:cNvPr id="22" name="Group 21"/>
            <p:cNvGrpSpPr/>
            <p:nvPr/>
          </p:nvGrpSpPr>
          <p:grpSpPr>
            <a:xfrm>
              <a:off x="2378462" y="1559350"/>
              <a:ext cx="6719740" cy="3279709"/>
              <a:chOff x="2378462" y="1559350"/>
              <a:chExt cx="6719740" cy="3279709"/>
            </a:xfrm>
          </p:grpSpPr>
          <p:cxnSp>
            <p:nvCxnSpPr>
              <p:cNvPr id="29" name="Straight Connector 28"/>
              <p:cNvCxnSpPr>
                <a:stCxn id="24" idx="4"/>
                <a:endCxn id="25" idx="0"/>
              </p:cNvCxnSpPr>
              <p:nvPr/>
            </p:nvCxnSpPr>
            <p:spPr>
              <a:xfrm flipH="1">
                <a:off x="3407776" y="2820729"/>
                <a:ext cx="2302680" cy="69528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24" idx="4"/>
                <a:endCxn id="26" idx="0"/>
              </p:cNvCxnSpPr>
              <p:nvPr/>
            </p:nvCxnSpPr>
            <p:spPr>
              <a:xfrm flipH="1">
                <a:off x="4951743" y="2820729"/>
                <a:ext cx="758712" cy="69870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24" idx="4"/>
                <a:endCxn id="27" idx="0"/>
              </p:cNvCxnSpPr>
              <p:nvPr/>
            </p:nvCxnSpPr>
            <p:spPr>
              <a:xfrm>
                <a:off x="5710456" y="2820729"/>
                <a:ext cx="785256" cy="69870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4" idx="4"/>
                <a:endCxn id="28" idx="0"/>
              </p:cNvCxnSpPr>
              <p:nvPr/>
            </p:nvCxnSpPr>
            <p:spPr>
              <a:xfrm>
                <a:off x="5710456" y="2820729"/>
                <a:ext cx="2329223" cy="698709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/>
              <p:cNvSpPr/>
              <p:nvPr/>
            </p:nvSpPr>
            <p:spPr>
              <a:xfrm>
                <a:off x="4667872" y="2045441"/>
                <a:ext cx="2085167" cy="7752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Create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507128" y="3516015"/>
                <a:ext cx="1801294" cy="7752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Success</a:t>
                </a:r>
                <a:endParaRPr lang="en-US" sz="1400" dirty="0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051096" y="3519438"/>
                <a:ext cx="1801294" cy="7752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Success</a:t>
                </a:r>
                <a:endParaRPr lang="en-US" sz="1400" dirty="0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595063" y="3519438"/>
                <a:ext cx="1801294" cy="77528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Fail</a:t>
                </a:r>
                <a:endParaRPr lang="en-US" sz="1400" dirty="0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7139031" y="3519438"/>
                <a:ext cx="1801294" cy="77528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Success</a:t>
                </a:r>
                <a:endParaRPr 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823080" y="1559350"/>
                <a:ext cx="1830509" cy="407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Comm-1</a:t>
                </a:r>
                <a:endParaRPr lang="en-US" sz="20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378462" y="4353843"/>
                <a:ext cx="1830509" cy="407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Comm-2</a:t>
                </a:r>
                <a:endParaRPr lang="en-US" sz="20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051094" y="4353843"/>
                <a:ext cx="1830509" cy="407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Comm-2</a:t>
                </a:r>
                <a:endParaRPr lang="en-US" sz="20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267693" y="4431468"/>
                <a:ext cx="1830509" cy="407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Comm-2</a:t>
                </a:r>
                <a:endParaRPr lang="en-US" sz="2000" b="1" dirty="0"/>
              </a:p>
            </p:txBody>
          </p:sp>
        </p:grpSp>
        <p:sp>
          <p:nvSpPr>
            <p:cNvPr id="23" name="Multiply 22"/>
            <p:cNvSpPr/>
            <p:nvPr/>
          </p:nvSpPr>
          <p:spPr>
            <a:xfrm>
              <a:off x="5981053" y="4353843"/>
              <a:ext cx="914401" cy="526276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197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 Creation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urier"/>
                <a:cs typeface="Courier"/>
              </a:rPr>
              <a:t>rc</a:t>
            </a:r>
            <a:r>
              <a:rPr lang="en-US" dirty="0" smtClean="0">
                <a:latin typeface="Courier"/>
                <a:cs typeface="Courier"/>
              </a:rPr>
              <a:t> = </a:t>
            </a:r>
            <a:r>
              <a:rPr lang="en-US" dirty="0" err="1" smtClean="0">
                <a:latin typeface="Courier"/>
                <a:cs typeface="Courier"/>
              </a:rPr>
              <a:t>MPI_Comm_creation_fn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comm</a:t>
            </a:r>
            <a:r>
              <a:rPr lang="en-US" dirty="0" smtClean="0">
                <a:latin typeface="Courier"/>
                <a:cs typeface="Courier"/>
              </a:rPr>
              <a:t>, …, &amp;</a:t>
            </a:r>
            <a:r>
              <a:rPr lang="en-US" dirty="0" err="1" smtClean="0">
                <a:latin typeface="Courier"/>
                <a:cs typeface="Courier"/>
              </a:rPr>
              <a:t>newcomm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(MPI_ERR_PROC_FAILED == </a:t>
            </a:r>
            <a:r>
              <a:rPr lang="en-US" dirty="0" err="1" smtClean="0">
                <a:latin typeface="Courier"/>
                <a:cs typeface="Courier"/>
              </a:rPr>
              <a:t>rc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MPI_Revoke</a:t>
            </a:r>
            <a:r>
              <a:rPr lang="en-US" dirty="0" smtClean="0">
                <a:latin typeface="Courier"/>
                <a:cs typeface="Courier"/>
              </a:rPr>
              <a:t>(&amp;</a:t>
            </a:r>
            <a:r>
              <a:rPr lang="en-US" dirty="0" err="1" smtClean="0">
                <a:latin typeface="Courier"/>
                <a:cs typeface="Courier"/>
              </a:rPr>
              <a:t>comm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if (MPI_SUCCESS != </a:t>
            </a:r>
            <a:r>
              <a:rPr lang="en-US" dirty="0" err="1" smtClean="0">
                <a:latin typeface="Courier"/>
                <a:cs typeface="Courier"/>
              </a:rPr>
              <a:t>MPI_Barrier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 smtClean="0">
                <a:latin typeface="Courier"/>
                <a:cs typeface="Courier"/>
              </a:rPr>
              <a:t>newcomm</a:t>
            </a:r>
            <a:r>
              <a:rPr lang="en-US" dirty="0" smtClean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MPI_Revoke</a:t>
            </a:r>
            <a:r>
              <a:rPr lang="en-US" dirty="0" smtClean="0">
                <a:latin typeface="Courier"/>
                <a:cs typeface="Courier"/>
              </a:rPr>
              <a:t>(&amp;</a:t>
            </a:r>
            <a:r>
              <a:rPr lang="en-US" dirty="0" err="1" smtClean="0">
                <a:latin typeface="Courier"/>
                <a:cs typeface="Courier"/>
              </a:rPr>
              <a:t>newcomm</a:t>
            </a:r>
            <a:r>
              <a:rPr lang="en-US" dirty="0" smtClean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</a:t>
            </a:r>
            <a:r>
              <a:rPr lang="en-US" dirty="0" err="1" smtClean="0">
                <a:latin typeface="Courier"/>
                <a:cs typeface="Courier"/>
              </a:rPr>
              <a:t>MPI_Comm_free</a:t>
            </a:r>
            <a:r>
              <a:rPr lang="en-US" dirty="0">
                <a:latin typeface="Courier"/>
                <a:cs typeface="Courier"/>
              </a:rPr>
              <a:t>(&amp;</a:t>
            </a:r>
            <a:r>
              <a:rPr lang="en-US" dirty="0" err="1">
                <a:latin typeface="Courier"/>
                <a:cs typeface="Courier"/>
              </a:rPr>
              <a:t>newcomm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MPI_COMM_FREE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MPI_COMM_FREE is defined to be collective, though often implemented locally.</a:t>
            </a:r>
          </a:p>
          <a:p>
            <a:r>
              <a:rPr lang="en-US" dirty="0" smtClean="0"/>
              <a:t>If it’s not possible to do collective operations, we should still be able to clean up the handle.</a:t>
            </a:r>
          </a:p>
          <a:p>
            <a:r>
              <a:rPr lang="en-US" dirty="0" smtClean="0"/>
              <a:t>Modify MPI_COMM_FREE to say that if the collective meaning of MPI_COMM_FREE cannot be established due to failure, the implementation can still clean up the local resources.</a:t>
            </a:r>
          </a:p>
          <a:p>
            <a:pPr lvl="1"/>
            <a:r>
              <a:rPr lang="en-US" dirty="0" smtClean="0"/>
              <a:t>The handle is still set the MPI_COMM_NULL to signify that the resources are free.</a:t>
            </a:r>
          </a:p>
          <a:p>
            <a:pPr lvl="1"/>
            <a:r>
              <a:rPr lang="en-US" dirty="0" smtClean="0"/>
              <a:t>The function should still return an error code to show that the collective meaning was not achieved.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50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Fault Tolerant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it is necessary to decide if an algorithm is done.</a:t>
            </a:r>
          </a:p>
          <a:p>
            <a:pPr lvl="1"/>
            <a:r>
              <a:rPr lang="en-US" dirty="0" smtClean="0"/>
              <a:t>If a failure has occurred and we don’t want to shrink the communicator to use a non-</a:t>
            </a:r>
            <a:r>
              <a:rPr lang="en-US" dirty="0" err="1" smtClean="0"/>
              <a:t>ft</a:t>
            </a:r>
            <a:r>
              <a:rPr lang="en-US" dirty="0" smtClean="0"/>
              <a:t> collective, we need a failure tolerant agreement.</a:t>
            </a:r>
          </a:p>
          <a:p>
            <a:pPr lvl="1"/>
            <a:r>
              <a:rPr lang="en-US" b="1" dirty="0" smtClean="0"/>
              <a:t>MPI_COMM_AGREE(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*flag);</a:t>
            </a:r>
            <a:endParaRPr lang="en-US" dirty="0" smtClean="0"/>
          </a:p>
          <a:p>
            <a:pPr lvl="2"/>
            <a:r>
              <a:rPr lang="en-US" dirty="0" smtClean="0"/>
              <a:t>Performs fault tolerant agreement over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i="1" dirty="0" smtClean="0"/>
              <a:t>flag</a:t>
            </a:r>
          </a:p>
          <a:p>
            <a:pPr lvl="2"/>
            <a:r>
              <a:rPr lang="en-US" dirty="0" smtClean="0"/>
              <a:t>Ignores failed processes</a:t>
            </a:r>
          </a:p>
          <a:p>
            <a:pPr lvl="2"/>
            <a:r>
              <a:rPr lang="en-US" dirty="0" smtClean="0"/>
              <a:t>If any process in </a:t>
            </a:r>
            <a:r>
              <a:rPr lang="en-US" i="1" dirty="0" err="1" smtClean="0"/>
              <a:t>comm</a:t>
            </a:r>
            <a:r>
              <a:rPr lang="en-US" dirty="0" smtClean="0"/>
              <a:t> has called MPI_COMM_REVOKE, all other processes will return MPI_ERR_REVOKED.</a:t>
            </a:r>
          </a:p>
          <a:p>
            <a:pPr lvl="1"/>
            <a:r>
              <a:rPr lang="en-US" dirty="0" smtClean="0"/>
              <a:t>Expensive operation. Should be used sparingly.</a:t>
            </a:r>
          </a:p>
          <a:p>
            <a:pPr lvl="1"/>
            <a:r>
              <a:rPr lang="en-US" dirty="0" smtClean="0"/>
              <a:t>Can also pair with collectives to provide global return codes if necessary.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13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One-sided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MPI_WIN_REVOKE</a:t>
            </a:r>
          </a:p>
          <a:p>
            <a:pPr lvl="1"/>
            <a:r>
              <a:rPr lang="en-US" dirty="0" smtClean="0"/>
              <a:t>Provides same functionality as MPI_COMM_REVOKE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state of memory targeted by any process in an epoch in which operations raised an error related to process failure is </a:t>
            </a:r>
            <a:r>
              <a:rPr lang="en-US" dirty="0" smtClean="0"/>
              <a:t>undefined.</a:t>
            </a:r>
            <a:endParaRPr lang="en-US" dirty="0"/>
          </a:p>
          <a:p>
            <a:pPr lvl="1"/>
            <a:r>
              <a:rPr lang="en-US" dirty="0" smtClean="0"/>
              <a:t>Memory targeted by remote read operations is still valid.</a:t>
            </a:r>
          </a:p>
          <a:p>
            <a:pPr lvl="1"/>
            <a:r>
              <a:rPr lang="en-US" dirty="0" smtClean="0"/>
              <a:t>It’s possible that an implementation can provide stronger semantics.</a:t>
            </a:r>
          </a:p>
          <a:p>
            <a:pPr lvl="2"/>
            <a:r>
              <a:rPr lang="en-US" dirty="0" smtClean="0"/>
              <a:t>If so, it should do so and provide a description.</a:t>
            </a:r>
          </a:p>
          <a:p>
            <a:pPr lvl="1"/>
            <a:r>
              <a:rPr lang="en-US" dirty="0" smtClean="0"/>
              <a:t>We may revisit this in the future if a portable solution emerges.</a:t>
            </a:r>
          </a:p>
          <a:p>
            <a:r>
              <a:rPr lang="en-US" dirty="0" smtClean="0"/>
              <a:t>MPI_WIN_FREE has the same semantics as MPI_COMM_FREE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2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Passive Target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restricting lock implementations, it’s difficult to define the status of a lock after a failure</a:t>
            </a:r>
          </a:p>
          <a:p>
            <a:pPr lvl="1"/>
            <a:r>
              <a:rPr lang="en-US" dirty="0" smtClean="0"/>
              <a:t>With MCS locks, the library doesn’t know who is holding the lock at any given time.</a:t>
            </a:r>
          </a:p>
          <a:p>
            <a:pPr lvl="1"/>
            <a:r>
              <a:rPr lang="en-US" dirty="0" smtClean="0"/>
              <a:t>If the process holding the lock fails, the implementation might not be able to recover that lock portably.</a:t>
            </a:r>
          </a:p>
          <a:p>
            <a:pPr lvl="2"/>
            <a:r>
              <a:rPr lang="en-US" dirty="0" smtClean="0"/>
              <a:t>Some other process should be notified of the failure and recovery can continue from there (probably with MPI_WIN_REVOKE).</a:t>
            </a:r>
          </a:p>
          <a:p>
            <a:pPr lvl="2"/>
            <a:r>
              <a:rPr lang="en-US" dirty="0" smtClean="0"/>
              <a:t>If the implementation can get around the failure, it should try to do so and mask the failure.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1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an error is returned, the file pointer associated with the call is undefined.</a:t>
            </a:r>
          </a:p>
          <a:p>
            <a:pPr lvl="1"/>
            <a:r>
              <a:rPr lang="en-US" dirty="0" smtClean="0"/>
              <a:t>Local file pointers can be set manually</a:t>
            </a:r>
          </a:p>
          <a:p>
            <a:pPr lvl="2"/>
            <a:r>
              <a:rPr lang="en-US" dirty="0" smtClean="0"/>
              <a:t>Application can use MPI_COMM_AGREE to determine the position of the pointer</a:t>
            </a:r>
          </a:p>
          <a:p>
            <a:pPr lvl="1"/>
            <a:r>
              <a:rPr lang="en-US" dirty="0" smtClean="0"/>
              <a:t>Shared file pointers are broken</a:t>
            </a:r>
          </a:p>
          <a:p>
            <a:r>
              <a:rPr lang="en-US" b="1" dirty="0" smtClean="0"/>
              <a:t>MPI_FILE_REVOKE</a:t>
            </a:r>
            <a:endParaRPr lang="en-US" dirty="0" smtClean="0"/>
          </a:p>
          <a:p>
            <a:pPr lvl="1"/>
            <a:r>
              <a:rPr lang="en-US" dirty="0" smtClean="0"/>
              <a:t>Provides same functionality as MPI_COMM_REVOKE</a:t>
            </a:r>
          </a:p>
          <a:p>
            <a:r>
              <a:rPr lang="en-US" dirty="0" smtClean="0"/>
              <a:t>MPI_FILE_CLOSE has similar to semantics to MPI_COMM_FREE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6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Additions to Encourage Libraries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5 Functions &amp; </a:t>
            </a:r>
            <a:r>
              <a:rPr lang="en-US" dirty="0" smtClean="0"/>
              <a:t>2 Error Classes</a:t>
            </a:r>
            <a:endParaRPr lang="en-US" dirty="0" smtClean="0"/>
          </a:p>
          <a:p>
            <a:pPr lvl="1"/>
            <a:r>
              <a:rPr lang="en-US" dirty="0" smtClean="0"/>
              <a:t>Not designed to promote a specific recovery model.</a:t>
            </a:r>
          </a:p>
          <a:p>
            <a:pPr lvl="1"/>
            <a:r>
              <a:rPr lang="en-US" dirty="0" smtClean="0"/>
              <a:t>Encourages libraries to provide FT on top of MPI.</a:t>
            </a:r>
          </a:p>
          <a:p>
            <a:pPr lvl="1"/>
            <a:r>
              <a:rPr lang="en-US" dirty="0" smtClean="0"/>
              <a:t>In line with original MPI purpose</a:t>
            </a:r>
          </a:p>
          <a:p>
            <a:r>
              <a:rPr lang="en-US" dirty="0" smtClean="0"/>
              <a:t>Libraries can combine ULFM &amp; PMPI to provide lots of FT models</a:t>
            </a:r>
          </a:p>
          <a:p>
            <a:pPr lvl="1"/>
            <a:r>
              <a:rPr lang="en-US" dirty="0" smtClean="0"/>
              <a:t>Transactions</a:t>
            </a:r>
          </a:p>
          <a:p>
            <a:pPr lvl="1"/>
            <a:r>
              <a:rPr lang="en-US" dirty="0" smtClean="0"/>
              <a:t>Transparent FT</a:t>
            </a:r>
          </a:p>
          <a:p>
            <a:pPr lvl="1"/>
            <a:r>
              <a:rPr lang="en-US" dirty="0" smtClean="0"/>
              <a:t>Uniform Collectives</a:t>
            </a:r>
          </a:p>
          <a:p>
            <a:pPr lvl="1"/>
            <a:r>
              <a:rPr lang="en-US" dirty="0" smtClean="0"/>
              <a:t>Checkpoint/Restart</a:t>
            </a:r>
          </a:p>
          <a:p>
            <a:pPr lvl="1"/>
            <a:r>
              <a:rPr lang="en-US" dirty="0" smtClean="0"/>
              <a:t>ABFT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495800" y="1600200"/>
            <a:ext cx="4508500" cy="4610100"/>
            <a:chOff x="0" y="0"/>
            <a:chExt cx="5000" cy="3528"/>
          </a:xfrm>
        </p:grpSpPr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2728"/>
              <a:ext cx="5000" cy="800"/>
            </a:xfrm>
            <a:prstGeom prst="roundRect">
              <a:avLst>
                <a:gd name="adj" fmla="val 15000"/>
              </a:avLst>
            </a:prstGeom>
            <a:gradFill rotWithShape="0">
              <a:gsLst>
                <a:gs pos="0">
                  <a:srgbClr val="005291">
                    <a:alpha val="75000"/>
                  </a:srgbClr>
                </a:gs>
                <a:gs pos="100000">
                  <a:srgbClr val="002054">
                    <a:alpha val="64999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MPI</a:t>
              </a:r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24" y="960"/>
              <a:ext cx="1506" cy="800"/>
            </a:xfrm>
            <a:prstGeom prst="roundRect">
              <a:avLst>
                <a:gd name="adj" fmla="val 15000"/>
              </a:avLst>
            </a:prstGeom>
            <a:gradFill rotWithShape="0">
              <a:gsLst>
                <a:gs pos="0">
                  <a:srgbClr val="74B034">
                    <a:alpha val="75000"/>
                  </a:srgbClr>
                </a:gs>
                <a:gs pos="100000">
                  <a:srgbClr val="496C25">
                    <a:alpha val="64999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Checkpoint/Restart</a:t>
              </a:r>
              <a:endPara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endParaRPr>
            </a:p>
          </p:txBody>
        </p:sp>
        <p:sp>
          <p:nvSpPr>
            <p:cNvPr id="11" name="AutoShape 5"/>
            <p:cNvSpPr>
              <a:spLocks/>
            </p:cNvSpPr>
            <p:nvPr/>
          </p:nvSpPr>
          <p:spPr bwMode="auto">
            <a:xfrm>
              <a:off x="1750" y="976"/>
              <a:ext cx="1506" cy="800"/>
            </a:xfrm>
            <a:prstGeom prst="roundRect">
              <a:avLst>
                <a:gd name="adj" fmla="val 15000"/>
              </a:avLst>
            </a:prstGeom>
            <a:gradFill rotWithShape="0">
              <a:gsLst>
                <a:gs pos="0">
                  <a:srgbClr val="74B034">
                    <a:alpha val="75000"/>
                  </a:srgbClr>
                </a:gs>
                <a:gs pos="100000">
                  <a:srgbClr val="496C25">
                    <a:alpha val="64999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Uniform</a:t>
              </a:r>
            </a:p>
            <a:p>
              <a:pPr algn="ctr">
                <a:defRPr/>
              </a:pP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Collectives</a:t>
              </a:r>
            </a:p>
          </p:txBody>
        </p:sp>
        <p:sp>
          <p:nvSpPr>
            <p:cNvPr id="12" name="AutoShape 6"/>
            <p:cNvSpPr>
              <a:spLocks/>
            </p:cNvSpPr>
            <p:nvPr/>
          </p:nvSpPr>
          <p:spPr bwMode="auto">
            <a:xfrm>
              <a:off x="3483" y="984"/>
              <a:ext cx="1506" cy="800"/>
            </a:xfrm>
            <a:prstGeom prst="roundRect">
              <a:avLst>
                <a:gd name="adj" fmla="val 15000"/>
              </a:avLst>
            </a:prstGeom>
            <a:gradFill rotWithShape="0">
              <a:gsLst>
                <a:gs pos="0">
                  <a:srgbClr val="74B034">
                    <a:alpha val="75000"/>
                  </a:srgbClr>
                </a:gs>
                <a:gs pos="100000">
                  <a:srgbClr val="496C25">
                    <a:alpha val="64999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Others</a:t>
              </a:r>
            </a:p>
          </p:txBody>
        </p:sp>
        <p:sp>
          <p:nvSpPr>
            <p:cNvPr id="13" name="AutoShape 7"/>
            <p:cNvSpPr>
              <a:spLocks/>
            </p:cNvSpPr>
            <p:nvPr/>
          </p:nvSpPr>
          <p:spPr bwMode="auto">
            <a:xfrm>
              <a:off x="0" y="0"/>
              <a:ext cx="5000" cy="800"/>
            </a:xfrm>
            <a:prstGeom prst="roundRect">
              <a:avLst>
                <a:gd name="adj" fmla="val 15000"/>
              </a:avLst>
            </a:prstGeom>
            <a:gradFill rotWithShape="0">
              <a:gsLst>
                <a:gs pos="0">
                  <a:srgbClr val="C82026">
                    <a:alpha val="75000"/>
                  </a:srgbClr>
                </a:gs>
                <a:gs pos="100000">
                  <a:srgbClr val="49160B">
                    <a:alpha val="64999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Application</a:t>
              </a:r>
            </a:p>
          </p:txBody>
        </p:sp>
        <p:sp>
          <p:nvSpPr>
            <p:cNvPr id="14" name="AutoShape 8"/>
            <p:cNvSpPr>
              <a:spLocks/>
            </p:cNvSpPr>
            <p:nvPr/>
          </p:nvSpPr>
          <p:spPr bwMode="auto">
            <a:xfrm>
              <a:off x="0" y="1920"/>
              <a:ext cx="5000" cy="800"/>
            </a:xfrm>
            <a:prstGeom prst="roundRect">
              <a:avLst>
                <a:gd name="adj" fmla="val 15000"/>
              </a:avLst>
            </a:prstGeom>
            <a:gradFill rotWithShape="0">
              <a:gsLst>
                <a:gs pos="0">
                  <a:srgbClr val="0090FF">
                    <a:alpha val="75000"/>
                  </a:srgbClr>
                </a:gs>
                <a:gs pos="100000">
                  <a:srgbClr val="0057E5">
                    <a:alpha val="64999"/>
                  </a:srgbClr>
                </a:gs>
              </a:gsLst>
              <a:lin ang="5400000" scaled="1"/>
            </a:gradFill>
            <a:ln>
              <a:noFill/>
            </a:ln>
            <a:effectLst>
              <a:outerShdw blurRad="1016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FAILURE_ACK | REVOKE | </a:t>
              </a:r>
              <a:endParaRPr lang="en-US" sz="2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charset="0"/>
                <a:cs typeface="Helvetica Neue Light" charset="0"/>
              </a:endParaRPr>
            </a:p>
            <a:p>
              <a:pPr algn="ctr">
                <a:defRPr/>
              </a:pPr>
              <a:r>
                <a:rPr lang="en-US" sz="22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SHRINK </a:t>
              </a:r>
              <a:r>
                <a:rPr 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ＭＳ Ｐゴシック" charset="0"/>
                  <a:cs typeface="Helvetica Neue Light" charset="0"/>
                </a:rPr>
                <a:t>| AGREE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324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Composition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Library Initialization</a:t>
            </a:r>
          </a:p>
          <a:p>
            <a:pPr lvl="1"/>
            <a:r>
              <a:rPr lang="en-US" dirty="0" smtClean="0"/>
              <a:t>Provide communicator to library (</a:t>
            </a:r>
            <a:r>
              <a:rPr lang="en-US" dirty="0"/>
              <a:t>not </a:t>
            </a:r>
            <a:r>
              <a:rPr lang="en-US" dirty="0" smtClean="0"/>
              <a:t>MPI_COMM_WORLD)</a:t>
            </a:r>
          </a:p>
          <a:p>
            <a:pPr lvl="2"/>
            <a:r>
              <a:rPr lang="en-US" dirty="0" smtClean="0"/>
              <a:t>Should be doing this already</a:t>
            </a:r>
          </a:p>
          <a:p>
            <a:pPr lvl="1"/>
            <a:r>
              <a:rPr lang="en-US" dirty="0" smtClean="0"/>
              <a:t>Library creates internal communicator and data</a:t>
            </a:r>
          </a:p>
          <a:p>
            <a:r>
              <a:rPr lang="en-US" dirty="0" smtClean="0"/>
              <a:t>Status Object</a:t>
            </a:r>
          </a:p>
          <a:p>
            <a:pPr lvl="1"/>
            <a:r>
              <a:rPr lang="en-US" dirty="0"/>
              <a:t>Provide place to maintain status between library calls (if necessary)</a:t>
            </a:r>
          </a:p>
          <a:p>
            <a:pPr lvl="1"/>
            <a:r>
              <a:rPr lang="en-US" dirty="0"/>
              <a:t>Useful for tracking recovery progress when re-entering previously failed </a:t>
            </a:r>
            <a:r>
              <a:rPr lang="en-US" dirty="0" smtClean="0"/>
              <a:t>call</a:t>
            </a:r>
          </a:p>
          <a:p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Upon failure, library revokes internal communicator and returns to higher level</a:t>
            </a:r>
          </a:p>
          <a:p>
            <a:pPr lvl="1"/>
            <a:r>
              <a:rPr lang="en-US" dirty="0" smtClean="0"/>
              <a:t>Application repairs the communicator, creates new processes and returns control to library with recovery data</a:t>
            </a:r>
          </a:p>
          <a:p>
            <a:pPr lvl="1"/>
            <a:r>
              <a:rPr lang="en-US" dirty="0" smtClean="0"/>
              <a:t>Library reinitializes with new communicator</a:t>
            </a:r>
          </a:p>
          <a:p>
            <a:pPr lvl="1"/>
            <a:r>
              <a:rPr lang="en-US" dirty="0" smtClean="0"/>
              <a:t>Application continues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6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br>
              <a:rPr lang="en-US" dirty="0" smtClean="0"/>
            </a:br>
            <a:r>
              <a:rPr lang="en-US" dirty="0" smtClean="0"/>
              <a:t>(Same as MPI has always been)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wide range of fault tolerance techniques</a:t>
            </a:r>
          </a:p>
          <a:p>
            <a:r>
              <a:rPr lang="en-US" dirty="0" smtClean="0"/>
              <a:t>Introduce minimal changes to MPI</a:t>
            </a:r>
          </a:p>
          <a:p>
            <a:r>
              <a:rPr lang="en-US" dirty="0" smtClean="0"/>
              <a:t>Prioritize functionality over ease-of-use</a:t>
            </a:r>
          </a:p>
          <a:p>
            <a:r>
              <a:rPr lang="en-US" dirty="0" smtClean="0"/>
              <a:t>Encourage libraries to build other semantics on top of MPI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01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</p:spTree>
    <p:extLst>
      <p:ext uri="{BB962C8B-B14F-4D97-AF65-F5344CB8AC3E}">
        <p14:creationId xmlns:p14="http://schemas.microsoft.com/office/powerpoint/2010/main" val="9801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3200400" y="4267200"/>
            <a:ext cx="5181600" cy="685800"/>
          </a:xfrm>
          <a:prstGeom prst="wedgeRectCallout">
            <a:avLst>
              <a:gd name="adj1" fmla="val -67795"/>
              <a:gd name="adj2" fmla="val -441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MPI_Comm_revoke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failed_comm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[return from library call]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513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3276600" y="2971800"/>
            <a:ext cx="5181600" cy="685800"/>
          </a:xfrm>
          <a:prstGeom prst="wedgeRectCallout">
            <a:avLst>
              <a:gd name="adj1" fmla="val -68619"/>
              <a:gd name="adj2" fmla="val -3864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[save recovery data]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[return from library call]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31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1295400" y="2667000"/>
            <a:ext cx="6248400" cy="1752600"/>
          </a:xfrm>
          <a:prstGeom prst="wedgeRectCallout">
            <a:avLst>
              <a:gd name="adj1" fmla="val 5749"/>
              <a:gd name="adj2" fmla="val -7407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MPI_Comm_shrink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failed_comm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, &amp;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new_comm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);</a:t>
            </a:r>
            <a:endParaRPr lang="en-US" dirty="0">
              <a:solidFill>
                <a:schemeClr val="tx1"/>
              </a:solidFill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[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get difference between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failed_comm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 and repaired 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comm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]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MPI_Comm_spawn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num_failed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, …, &amp;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intercomm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MPI_Comm_merge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(&amp;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intercomm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, &amp;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merged_comm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MPI_Comm_split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(…, &amp;</a:t>
            </a:r>
            <a:r>
              <a:rPr lang="en-US" dirty="0" err="1" smtClean="0">
                <a:solidFill>
                  <a:schemeClr val="tx1"/>
                </a:solidFill>
                <a:latin typeface="Calibri" pitchFamily="34" charset="0"/>
              </a:rPr>
              <a:t>repaired_comm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[send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data to new process(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)]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72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762000" y="3352800"/>
            <a:ext cx="4495800" cy="457200"/>
          </a:xfrm>
          <a:prstGeom prst="wedgeRectCallout">
            <a:avLst>
              <a:gd name="adj1" fmla="val 69860"/>
              <a:gd name="adj2" fmla="val -2118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Blacs_repair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repaired_comm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, [topology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info]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79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2895600" y="2743200"/>
            <a:ext cx="2971800" cy="457200"/>
          </a:xfrm>
          <a:prstGeom prst="wedgeRectCallout">
            <a:avLst>
              <a:gd name="adj1" fmla="val 70335"/>
              <a:gd name="adj2" fmla="val 1687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PDGEQRF(…,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recovery_data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500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ScaLAPACK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52400" y="1295400"/>
            <a:ext cx="8763000" cy="4597400"/>
            <a:chOff x="0" y="0"/>
            <a:chExt cx="9536" cy="4368"/>
          </a:xfrm>
        </p:grpSpPr>
        <p:sp>
          <p:nvSpPr>
            <p:cNvPr id="8" name="AutoShape 2"/>
            <p:cNvSpPr>
              <a:spLocks/>
            </p:cNvSpPr>
            <p:nvPr/>
          </p:nvSpPr>
          <p:spPr bwMode="auto">
            <a:xfrm>
              <a:off x="0" y="0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0" y="2972"/>
              <a:ext cx="9536" cy="1396"/>
            </a:xfrm>
            <a:prstGeom prst="roundRect">
              <a:avLst>
                <a:gd name="adj" fmla="val 8597"/>
              </a:avLst>
            </a:prstGeom>
            <a:solidFill>
              <a:srgbClr val="FE93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2" name="AutoShape 16"/>
            <p:cNvSpPr>
              <a:spLocks/>
            </p:cNvSpPr>
            <p:nvPr/>
          </p:nvSpPr>
          <p:spPr bwMode="auto">
            <a:xfrm rot="5400000">
              <a:off x="5518" y="1808"/>
              <a:ext cx="2534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9" name="AutoShape 3"/>
            <p:cNvSpPr>
              <a:spLocks/>
            </p:cNvSpPr>
            <p:nvPr/>
          </p:nvSpPr>
          <p:spPr bwMode="auto">
            <a:xfrm>
              <a:off x="0" y="1486"/>
              <a:ext cx="9536" cy="1395"/>
            </a:xfrm>
            <a:prstGeom prst="roundRect">
              <a:avLst>
                <a:gd name="adj" fmla="val 8597"/>
              </a:avLst>
            </a:prstGeom>
            <a:solidFill>
              <a:srgbClr val="6293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1" name="Rectangle 5"/>
            <p:cNvSpPr>
              <a:spLocks/>
            </p:cNvSpPr>
            <p:nvPr/>
          </p:nvSpPr>
          <p:spPr bwMode="auto">
            <a:xfrm>
              <a:off x="15" y="29"/>
              <a:ext cx="181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Application</a:t>
              </a:r>
            </a:p>
          </p:txBody>
        </p:sp>
        <p:sp>
          <p:nvSpPr>
            <p:cNvPr id="12" name="Rectangle 6"/>
            <p:cNvSpPr>
              <a:spLocks/>
            </p:cNvSpPr>
            <p:nvPr/>
          </p:nvSpPr>
          <p:spPr bwMode="auto">
            <a:xfrm>
              <a:off x="83" y="1515"/>
              <a:ext cx="182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err="1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3" name="Rectangle 7"/>
            <p:cNvSpPr>
              <a:spLocks/>
            </p:cNvSpPr>
            <p:nvPr/>
          </p:nvSpPr>
          <p:spPr bwMode="auto">
            <a:xfrm>
              <a:off x="213" y="3001"/>
              <a:ext cx="142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i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</a:t>
              </a:r>
              <a:endParaRPr lang="en-US" sz="2200" b="1" i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4" name="Rectangle 8"/>
            <p:cNvSpPr>
              <a:spLocks/>
            </p:cNvSpPr>
            <p:nvPr/>
          </p:nvSpPr>
          <p:spPr bwMode="auto">
            <a:xfrm>
              <a:off x="399" y="3485"/>
              <a:ext cx="3913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MPI_ERR_PROC_FAILED</a:t>
              </a:r>
            </a:p>
          </p:txBody>
        </p:sp>
        <p:sp>
          <p:nvSpPr>
            <p:cNvPr id="15" name="Rectangle 9"/>
            <p:cNvSpPr>
              <a:spLocks/>
            </p:cNvSpPr>
            <p:nvPr/>
          </p:nvSpPr>
          <p:spPr bwMode="auto">
            <a:xfrm>
              <a:off x="912" y="2027"/>
              <a:ext cx="236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6" name="Rectangle 10"/>
            <p:cNvSpPr>
              <a:spLocks/>
            </p:cNvSpPr>
            <p:nvPr/>
          </p:nvSpPr>
          <p:spPr bwMode="auto">
            <a:xfrm>
              <a:off x="534" y="513"/>
              <a:ext cx="316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smtClean="0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SCALAPACK_ERROR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 rot="-5400000">
              <a:off x="1619" y="2523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-5400000">
              <a:off x="1619" y="1037"/>
              <a:ext cx="1001" cy="800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7344"/>
                  </a:moveTo>
                  <a:lnTo>
                    <a:pt x="14008" y="7344"/>
                  </a:lnTo>
                  <a:lnTo>
                    <a:pt x="14008" y="0"/>
                  </a:lnTo>
                  <a:lnTo>
                    <a:pt x="21600" y="10800"/>
                  </a:lnTo>
                  <a:lnTo>
                    <a:pt x="14008" y="21600"/>
                  </a:lnTo>
                  <a:lnTo>
                    <a:pt x="14008" y="14256"/>
                  </a:lnTo>
                  <a:lnTo>
                    <a:pt x="0" y="14256"/>
                  </a:lnTo>
                  <a:close/>
                  <a:moveTo>
                    <a:pt x="0" y="7344"/>
                  </a:moveTo>
                </a:path>
              </a:pathLst>
            </a:custGeom>
            <a:solidFill>
              <a:srgbClr val="FF271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19" name="Rectangle 13"/>
            <p:cNvSpPr>
              <a:spLocks/>
            </p:cNvSpPr>
            <p:nvPr/>
          </p:nvSpPr>
          <p:spPr bwMode="auto">
            <a:xfrm>
              <a:off x="6622" y="513"/>
              <a:ext cx="245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</a:p>
          </p:txBody>
        </p:sp>
        <p:sp>
          <p:nvSpPr>
            <p:cNvPr id="20" name="AutoShape 14"/>
            <p:cNvSpPr>
              <a:spLocks/>
            </p:cNvSpPr>
            <p:nvPr/>
          </p:nvSpPr>
          <p:spPr bwMode="auto">
            <a:xfrm rot="5400000">
              <a:off x="7091" y="1037"/>
              <a:ext cx="1001" cy="800"/>
            </a:xfrm>
            <a:prstGeom prst="rightArrow">
              <a:avLst>
                <a:gd name="adj1" fmla="val 32000"/>
                <a:gd name="adj2" fmla="val 43979"/>
              </a:avLst>
            </a:prstGeom>
            <a:solidFill>
              <a:srgbClr val="66B13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1" name="Rectangle 15"/>
            <p:cNvSpPr>
              <a:spLocks/>
            </p:cNvSpPr>
            <p:nvPr/>
          </p:nvSpPr>
          <p:spPr bwMode="auto">
            <a:xfrm>
              <a:off x="5058" y="1999"/>
              <a:ext cx="433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PDGEQRF(..., 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recovery_data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3" name="Rectangle 17"/>
            <p:cNvSpPr>
              <a:spLocks/>
            </p:cNvSpPr>
            <p:nvPr/>
          </p:nvSpPr>
          <p:spPr bwMode="auto">
            <a:xfrm>
              <a:off x="5058" y="3485"/>
              <a:ext cx="4334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blacs_repair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(</a:t>
              </a:r>
              <a:r>
                <a:rPr lang="en-US" sz="2200" b="1" dirty="0" err="1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repaired_comm</a:t>
              </a:r>
              <a:r>
                <a:rPr lang="en-US" sz="2200" b="1" dirty="0">
                  <a:solidFill>
                    <a:srgbClr val="000000"/>
                  </a:solidFill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)</a:t>
              </a:r>
              <a:endParaRPr lang="en-US" sz="2200" b="1" dirty="0">
                <a:solidFill>
                  <a:srgbClr val="000000"/>
                </a:solidFill>
                <a:effectLst/>
                <a:latin typeface="Helvetica" charset="0"/>
                <a:ea typeface="ＭＳ Ｐゴシック" charset="0"/>
                <a:cs typeface="ＭＳ Ｐゴシック" charset="0"/>
                <a:sym typeface="Helvetica" charset="0"/>
              </a:endParaRP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>
              <a:off x="3824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  <p:sp>
          <p:nvSpPr>
            <p:cNvPr id="25" name="Rectangle 19"/>
            <p:cNvSpPr>
              <a:spLocks/>
            </p:cNvSpPr>
            <p:nvPr/>
          </p:nvSpPr>
          <p:spPr bwMode="auto">
            <a:xfrm>
              <a:off x="4513" y="513"/>
              <a:ext cx="1281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2200" b="1">
                  <a:solidFill>
                    <a:srgbClr val="000000"/>
                  </a:solidFill>
                  <a:effectLst/>
                  <a:latin typeface="Helvetica" charset="0"/>
                  <a:ea typeface="ＭＳ Ｐゴシック" charset="0"/>
                  <a:cs typeface="ＭＳ Ｐゴシック" charset="0"/>
                  <a:sym typeface="Helvetica" charset="0"/>
                </a:rPr>
                <a:t>Repair()</a:t>
              </a:r>
            </a:p>
          </p:txBody>
        </p:sp>
        <p:sp>
          <p:nvSpPr>
            <p:cNvPr id="26" name="AutoShape 20"/>
            <p:cNvSpPr>
              <a:spLocks/>
            </p:cNvSpPr>
            <p:nvPr/>
          </p:nvSpPr>
          <p:spPr bwMode="auto">
            <a:xfrm>
              <a:off x="5928" y="555"/>
              <a:ext cx="544" cy="278"/>
            </a:xfrm>
            <a:prstGeom prst="rightArrow">
              <a:avLst>
                <a:gd name="adj1" fmla="val 30907"/>
                <a:gd name="adj2" fmla="val 78600"/>
              </a:avLst>
            </a:prstGeom>
            <a:solidFill>
              <a:srgbClr val="1A1A1A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sz="2200"/>
            </a:p>
          </p:txBody>
        </p:sp>
      </p:grpSp>
      <p:sp>
        <p:nvSpPr>
          <p:cNvPr id="3" name="Rectangular Callout 2"/>
          <p:cNvSpPr/>
          <p:nvPr/>
        </p:nvSpPr>
        <p:spPr bwMode="auto">
          <a:xfrm>
            <a:off x="76200" y="3276600"/>
            <a:ext cx="4114800" cy="762000"/>
          </a:xfrm>
          <a:prstGeom prst="wedgeRectCallout">
            <a:avLst>
              <a:gd name="adj1" fmla="val 70335"/>
              <a:gd name="adj2" fmla="val 1687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[Repair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internal state with recovery data]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solidFill>
                  <a:schemeClr val="tx1"/>
                </a:solidFill>
                <a:latin typeface="Calibri" pitchFamily="34" charset="0"/>
              </a:rPr>
              <a:t>[Continue execution]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94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of Open MPI</a:t>
            </a:r>
          </a:p>
          <a:p>
            <a:pPr lvl="1"/>
            <a:r>
              <a:rPr lang="en-US" dirty="0" smtClean="0"/>
              <a:t>Feature completed, has external users</a:t>
            </a:r>
          </a:p>
          <a:p>
            <a:pPr lvl="1"/>
            <a:r>
              <a:rPr lang="en-US" dirty="0" smtClean="0"/>
              <a:t>Available at </a:t>
            </a:r>
            <a:r>
              <a:rPr lang="en-US" dirty="0" smtClean="0">
                <a:hlinkClick r:id="rId2"/>
              </a:rPr>
              <a:t>http://www.fault-tolerance.org</a:t>
            </a:r>
            <a:endParaRPr lang="en-US" dirty="0" smtClean="0"/>
          </a:p>
          <a:p>
            <a:r>
              <a:rPr lang="en-US" dirty="0" smtClean="0"/>
              <a:t>MPICH implementation</a:t>
            </a:r>
          </a:p>
          <a:p>
            <a:pPr lvl="1"/>
            <a:r>
              <a:rPr lang="en-US" dirty="0" smtClean="0"/>
              <a:t>Started, not completed</a:t>
            </a:r>
          </a:p>
          <a:p>
            <a:pPr lvl="1"/>
            <a:r>
              <a:rPr lang="en-US" dirty="0" smtClean="0"/>
              <a:t>Targeted for end of 2013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8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failures</a:t>
            </a:r>
          </a:p>
          <a:p>
            <a:pPr lvl="1"/>
            <a:r>
              <a:rPr lang="en-US" dirty="0" smtClean="0"/>
              <a:t>Explicitly handle fail-stop failures</a:t>
            </a:r>
          </a:p>
          <a:p>
            <a:pPr lvl="1"/>
            <a:r>
              <a:rPr lang="en-US" dirty="0" smtClean="0"/>
              <a:t>Transient failures are masked as fail-stop</a:t>
            </a:r>
          </a:p>
          <a:p>
            <a:r>
              <a:rPr lang="en-US" dirty="0" smtClean="0"/>
              <a:t>Silent (memory) errors &amp; Byzantine errors are outside of the 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4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Detector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explicit definition of failure detector by design</a:t>
            </a:r>
          </a:p>
          <a:p>
            <a:r>
              <a:rPr lang="en-US" dirty="0" smtClean="0"/>
              <a:t>Failure detectors are very specific to the system they run on</a:t>
            </a:r>
          </a:p>
          <a:p>
            <a:pPr lvl="1"/>
            <a:r>
              <a:rPr lang="en-US" dirty="0" smtClean="0"/>
              <a:t>Some systems may have hardware support for monitoring</a:t>
            </a:r>
          </a:p>
          <a:p>
            <a:pPr lvl="1"/>
            <a:r>
              <a:rPr lang="en-US" dirty="0" smtClean="0"/>
              <a:t>All systems can fall back to arbitrary/configurable timeouts if necessary</a:t>
            </a:r>
          </a:p>
          <a:p>
            <a:r>
              <a:rPr lang="en-US" dirty="0" smtClean="0"/>
              <a:t>This is very much an implementation detail</a:t>
            </a:r>
          </a:p>
          <a:p>
            <a:r>
              <a:rPr lang="en-US" dirty="0" smtClean="0"/>
              <a:t>Only requirement is that failures are eventually reported if they prevent correct completion of an operation.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Set of Tools for 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Failure Notification</a:t>
            </a:r>
          </a:p>
          <a:p>
            <a:r>
              <a:rPr lang="en-US" dirty="0" smtClean="0"/>
              <a:t>Failure Propagation</a:t>
            </a:r>
          </a:p>
          <a:p>
            <a:r>
              <a:rPr lang="en-US" dirty="0" smtClean="0"/>
              <a:t>Failure Recovery</a:t>
            </a:r>
          </a:p>
          <a:p>
            <a:r>
              <a:rPr lang="en-US" dirty="0" smtClean="0"/>
              <a:t>Fault Tolerant Consensus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2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Notification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Local failure notification only</a:t>
            </a:r>
          </a:p>
          <a:p>
            <a:pPr lvl="1"/>
            <a:r>
              <a:rPr lang="en-US" dirty="0" smtClean="0"/>
              <a:t>Global notification can be built on top of these semantics</a:t>
            </a:r>
          </a:p>
          <a:p>
            <a:r>
              <a:rPr lang="en-US" dirty="0" smtClean="0"/>
              <a:t>Return codes indicate process failure</a:t>
            </a:r>
          </a:p>
          <a:p>
            <a:pPr lvl="1"/>
            <a:r>
              <a:rPr lang="en-US" b="1" dirty="0" smtClean="0"/>
              <a:t>MPI_ERR_PROC_FAILED</a:t>
            </a:r>
            <a:endParaRPr lang="en-US" dirty="0" smtClean="0"/>
          </a:p>
          <a:p>
            <a:r>
              <a:rPr lang="en-US" dirty="0" smtClean="0"/>
              <a:t>Errors are only returned if the result of the operation would be impacted by the error</a:t>
            </a:r>
          </a:p>
          <a:p>
            <a:pPr lvl="1"/>
            <a:r>
              <a:rPr lang="en-US" dirty="0" smtClean="0"/>
              <a:t>i.e. </a:t>
            </a:r>
            <a:r>
              <a:rPr lang="en-US" dirty="0"/>
              <a:t>Point-to-point with non-failed processes should work unless routing is </a:t>
            </a:r>
            <a:r>
              <a:rPr lang="en-US" dirty="0" smtClean="0"/>
              <a:t>broken</a:t>
            </a:r>
          </a:p>
          <a:p>
            <a:r>
              <a:rPr lang="en-US" dirty="0" smtClean="0"/>
              <a:t>Some processes in an operation will receive MPI_SUCCESS while others will receive MPI_ERR_PROC_FAILED</a:t>
            </a:r>
          </a:p>
          <a:p>
            <a:pPr lvl="1"/>
            <a:r>
              <a:rPr lang="en-US" dirty="0" smtClean="0"/>
              <a:t>i.e. Collective communication will sometimes work after a failure depending on the communication topology</a:t>
            </a:r>
          </a:p>
          <a:p>
            <a:pPr lvl="2"/>
            <a:r>
              <a:rPr lang="en-US" dirty="0" smtClean="0"/>
              <a:t>Broadcast might succeed for the top of the tree, but fail for some children</a:t>
            </a:r>
          </a:p>
          <a:p>
            <a:pPr lvl="2"/>
            <a:r>
              <a:rPr lang="en-US" dirty="0" err="1" smtClean="0"/>
              <a:t>Allreduce</a:t>
            </a:r>
            <a:r>
              <a:rPr lang="en-US" dirty="0" smtClean="0"/>
              <a:t> would always fail if the error occurred before the start of the operation</a:t>
            </a:r>
          </a:p>
          <a:p>
            <a:r>
              <a:rPr lang="en-US" dirty="0" smtClean="0"/>
              <a:t>Wildcard operations must return an error because the failed process might have been sending the message that would have matched the MPI_ANY_SOURCE.</a:t>
            </a:r>
          </a:p>
          <a:p>
            <a:pPr lvl="1"/>
            <a:r>
              <a:rPr lang="en-US" dirty="0" smtClean="0"/>
              <a:t>Return MPI_ERR_PENDING for </a:t>
            </a:r>
            <a:r>
              <a:rPr lang="en-US" dirty="0" err="1" smtClean="0"/>
              <a:t>Irecv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application determines that it’s ok, the request can be continued after re-enabling wildcards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User Level Failure Mitigation, September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49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Notification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find out which processes have failed, use the two-phase functions:</a:t>
            </a:r>
          </a:p>
          <a:p>
            <a:pPr lvl="1"/>
            <a:r>
              <a:rPr lang="en-US" b="1" dirty="0" smtClean="0"/>
              <a:t>MPI_COMM_FAILURE_ACK(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)</a:t>
            </a:r>
          </a:p>
          <a:p>
            <a:pPr lvl="2"/>
            <a:r>
              <a:rPr lang="en-US" dirty="0"/>
              <a:t>Internally “marks” the group of processes which are currently locally know to have </a:t>
            </a:r>
            <a:r>
              <a:rPr lang="en-US" dirty="0" smtClean="0"/>
              <a:t>failed</a:t>
            </a:r>
          </a:p>
          <a:p>
            <a:pPr lvl="2"/>
            <a:r>
              <a:rPr lang="en-US" dirty="0" smtClean="0"/>
              <a:t>Re-enables wildcard operations on a communicator now that the user knows about the failures</a:t>
            </a:r>
          </a:p>
          <a:p>
            <a:pPr lvl="3"/>
            <a:r>
              <a:rPr lang="en-US" dirty="0" smtClean="0"/>
              <a:t>Could be continuing old wildcard requests or new ones</a:t>
            </a:r>
          </a:p>
          <a:p>
            <a:pPr lvl="1"/>
            <a:r>
              <a:rPr lang="en-US" b="1" dirty="0" smtClean="0"/>
              <a:t>MPI_COMM_FAILURE_GET_ACKED(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, </a:t>
            </a:r>
            <a:r>
              <a:rPr lang="en-US" b="1" dirty="0" err="1" smtClean="0"/>
              <a:t>MPI_Group</a:t>
            </a:r>
            <a:r>
              <a:rPr lang="en-US" b="1" dirty="0" smtClean="0"/>
              <a:t> *</a:t>
            </a:r>
            <a:r>
              <a:rPr lang="en-US" b="1" dirty="0" err="1" smtClean="0"/>
              <a:t>failed_grp</a:t>
            </a:r>
            <a:r>
              <a:rPr lang="en-US" b="1" dirty="0" smtClean="0"/>
              <a:t>)</a:t>
            </a:r>
          </a:p>
          <a:p>
            <a:pPr lvl="2"/>
            <a:r>
              <a:rPr lang="en-US" dirty="0" smtClean="0"/>
              <a:t>Returns an MPI_GROUP with the processes which were marked by the previous call to MPI_COMM_FAILURE_ACK</a:t>
            </a:r>
          </a:p>
          <a:p>
            <a:pPr lvl="2"/>
            <a:r>
              <a:rPr lang="en-US" dirty="0" smtClean="0"/>
              <a:t>Will always return the same set of processes until FAILURE_ACK is called again</a:t>
            </a:r>
          </a:p>
          <a:p>
            <a:r>
              <a:rPr lang="en-US" dirty="0" smtClean="0"/>
              <a:t>Must be careful to check that wildcards should continue before starting/restarting a wildcard operation</a:t>
            </a:r>
          </a:p>
          <a:p>
            <a:pPr lvl="1"/>
            <a:r>
              <a:rPr lang="en-US" dirty="0" smtClean="0"/>
              <a:t>Don’t enter a deadlock because the failed process was supposed to send a message</a:t>
            </a:r>
          </a:p>
          <a:p>
            <a:r>
              <a:rPr lang="en-US" dirty="0" smtClean="0"/>
              <a:t>Future wildcard operations will not return errors unless a new failure occurs.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User Level Failure Mitigation, September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8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 unnecessary</a:t>
            </a:r>
          </a:p>
          <a:p>
            <a:pPr lvl="1"/>
            <a:r>
              <a:rPr lang="en-US" dirty="0" smtClean="0"/>
              <a:t>Let the application discover the error as it impacts correct completion of an operation.</a:t>
            </a:r>
          </a:p>
          <a:p>
            <a:r>
              <a:rPr lang="en-US" dirty="0" smtClean="0"/>
              <a:t>When necessary, manual propagation is available.</a:t>
            </a:r>
          </a:p>
          <a:p>
            <a:pPr lvl="1"/>
            <a:r>
              <a:rPr lang="en-US" b="1" dirty="0" smtClean="0"/>
              <a:t>MPI_COMM_REVOKE(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)</a:t>
            </a:r>
          </a:p>
          <a:p>
            <a:pPr lvl="2"/>
            <a:r>
              <a:rPr lang="en-US" dirty="0" smtClean="0"/>
              <a:t>Interrupts all non-local MPI calls on all processes in comm.</a:t>
            </a:r>
          </a:p>
          <a:p>
            <a:pPr lvl="2"/>
            <a:r>
              <a:rPr lang="en-US" dirty="0" smtClean="0"/>
              <a:t>Once revoked, all non-local MPI calls on all processes in </a:t>
            </a:r>
            <a:r>
              <a:rPr lang="en-US" i="1" dirty="0" err="1" smtClean="0"/>
              <a:t>comm</a:t>
            </a:r>
            <a:r>
              <a:rPr lang="en-US" dirty="0" smtClean="0"/>
              <a:t> will return </a:t>
            </a:r>
            <a:r>
              <a:rPr lang="en-US" b="1" dirty="0" smtClean="0"/>
              <a:t>MPI_ERR_REVOKED.</a:t>
            </a:r>
            <a:endParaRPr lang="en-US" dirty="0" smtClean="0"/>
          </a:p>
          <a:p>
            <a:pPr lvl="3"/>
            <a:r>
              <a:rPr lang="en-US" dirty="0" smtClean="0"/>
              <a:t>Exception is MPI_COMM_SHRINK (later)</a:t>
            </a:r>
          </a:p>
          <a:p>
            <a:pPr lvl="1"/>
            <a:r>
              <a:rPr lang="en-US" dirty="0" smtClean="0"/>
              <a:t>Necessary for deadlock prevention</a:t>
            </a:r>
          </a:p>
          <a:p>
            <a:pPr lvl="2"/>
            <a:r>
              <a:rPr lang="en-US" dirty="0" smtClean="0"/>
              <a:t>Example on right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657600"/>
            <a:ext cx="4111975" cy="23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2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Rationale: </a:t>
            </a:r>
            <a:r>
              <a:rPr lang="en-US" dirty="0" err="1" smtClean="0"/>
              <a:t>MPI_Comm_revoke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revoke the communicator permanently instead of disabling it temporarily?</a:t>
            </a:r>
          </a:p>
          <a:p>
            <a:pPr lvl="1"/>
            <a:r>
              <a:rPr lang="en-US" dirty="0" smtClean="0"/>
              <a:t>Internally tracking </a:t>
            </a:r>
            <a:r>
              <a:rPr lang="en-US" dirty="0" err="1" smtClean="0"/>
              <a:t>MPI_Request</a:t>
            </a:r>
            <a:r>
              <a:rPr lang="en-US" dirty="0" smtClean="0"/>
              <a:t> objects after a failure is challenging.</a:t>
            </a:r>
          </a:p>
          <a:p>
            <a:pPr lvl="2"/>
            <a:r>
              <a:rPr lang="en-US" dirty="0" smtClean="0"/>
              <a:t>Which ones do we need to keep?</a:t>
            </a:r>
          </a:p>
          <a:p>
            <a:pPr lvl="2"/>
            <a:r>
              <a:rPr lang="en-US" dirty="0" smtClean="0"/>
              <a:t>Which ones do we need to destroy?</a:t>
            </a:r>
          </a:p>
          <a:p>
            <a:pPr lvl="1"/>
            <a:r>
              <a:rPr lang="en-US" dirty="0" smtClean="0"/>
              <a:t>How does the application know which requests are still good without checking them?</a:t>
            </a:r>
          </a:p>
          <a:p>
            <a:pPr lvl="1"/>
            <a:r>
              <a:rPr lang="en-US" dirty="0" smtClean="0"/>
              <a:t>This functionality can be added on top of MPI.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User Level Failure Mitigation, September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34D8C-3CB4-402A-BC46-2AB14C0FE9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3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NL Gray 2007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ustom 11">
      <a:dk1>
        <a:srgbClr val="616161"/>
      </a:dk1>
      <a:lt1>
        <a:sysClr val="window" lastClr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4B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ANL Gray 2007.potx</Template>
  <TotalTime>3016</TotalTime>
  <Words>2434</Words>
  <Application>Microsoft Macintosh PowerPoint</Application>
  <PresentationFormat>On-screen Show (4:3)</PresentationFormat>
  <Paragraphs>352</Paragraphs>
  <Slides>27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ANL Gray 2007</vt:lpstr>
      <vt:lpstr>User Level Failure Mitigation</vt:lpstr>
      <vt:lpstr>Motivation (Same as MPI has always been)</vt:lpstr>
      <vt:lpstr>Failure Model</vt:lpstr>
      <vt:lpstr>Failure Detector</vt:lpstr>
      <vt:lpstr>Minimum Set of Tools for FT</vt:lpstr>
      <vt:lpstr>Failure Notification</vt:lpstr>
      <vt:lpstr>Failure Notification (cont.)</vt:lpstr>
      <vt:lpstr>Failure Propagation</vt:lpstr>
      <vt:lpstr>Rationale: MPI_Comm_revoke</vt:lpstr>
      <vt:lpstr>Failure Recovery</vt:lpstr>
      <vt:lpstr>Why not use MPI_COMM_CREATE_GROUP?</vt:lpstr>
      <vt:lpstr>Communicator Creation</vt:lpstr>
      <vt:lpstr>Modified MPI_COMM_FREE semantics</vt:lpstr>
      <vt:lpstr>Fault Tolerant Consensus</vt:lpstr>
      <vt:lpstr>One-sided</vt:lpstr>
      <vt:lpstr>Passive Target Locks</vt:lpstr>
      <vt:lpstr>File I/O</vt:lpstr>
      <vt:lpstr>Minimal Additions to Encourage Libraries</vt:lpstr>
      <vt:lpstr>Library Composition Example</vt:lpstr>
      <vt:lpstr>ScaLAPACK Example</vt:lpstr>
      <vt:lpstr>ScaLAPACK Example</vt:lpstr>
      <vt:lpstr>ScaLAPACK Example</vt:lpstr>
      <vt:lpstr>ScaLAPACK Example</vt:lpstr>
      <vt:lpstr>ScaLAPACK Example</vt:lpstr>
      <vt:lpstr>ScaLAPACK Example</vt:lpstr>
      <vt:lpstr>ScaLAPACK Example</vt:lpstr>
      <vt:lpstr>Implementation Status</vt:lpstr>
    </vt:vector>
  </TitlesOfParts>
  <Company>Argonne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Betty Waterman</dc:creator>
  <cp:lastModifiedBy>Wesley Bland</cp:lastModifiedBy>
  <cp:revision>72</cp:revision>
  <dcterms:created xsi:type="dcterms:W3CDTF">2009-09-22T20:46:34Z</dcterms:created>
  <dcterms:modified xsi:type="dcterms:W3CDTF">2013-09-30T13:56:31Z</dcterms:modified>
</cp:coreProperties>
</file>