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25"/>
  </p:notesMasterIdLst>
  <p:handoutMasterIdLst>
    <p:handoutMasterId r:id="rId26"/>
  </p:handoutMasterIdLst>
  <p:sldIdLst>
    <p:sldId id="256" r:id="rId5"/>
    <p:sldId id="290" r:id="rId6"/>
    <p:sldId id="288" r:id="rId7"/>
    <p:sldId id="289" r:id="rId8"/>
    <p:sldId id="296" r:id="rId9"/>
    <p:sldId id="263" r:id="rId10"/>
    <p:sldId id="264" r:id="rId11"/>
    <p:sldId id="298" r:id="rId12"/>
    <p:sldId id="265" r:id="rId13"/>
    <p:sldId id="266" r:id="rId14"/>
    <p:sldId id="267" r:id="rId15"/>
    <p:sldId id="281" r:id="rId16"/>
    <p:sldId id="294" r:id="rId17"/>
    <p:sldId id="295" r:id="rId18"/>
    <p:sldId id="291" r:id="rId19"/>
    <p:sldId id="292" r:id="rId20"/>
    <p:sldId id="293" r:id="rId21"/>
    <p:sldId id="287" r:id="rId22"/>
    <p:sldId id="259" r:id="rId23"/>
    <p:sldId id="260" r:id="rId24"/>
  </p:sldIdLst>
  <p:sldSz cx="9144000" cy="6858000" type="screen4x3"/>
  <p:notesSz cx="6858000" cy="9144000"/>
  <p:custShowLst>
    <p:custShow name="Optimization Notice" id="0">
      <p:sldLst>
        <p:sld r:id="rId23"/>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A8AE"/>
    <a:srgbClr val="F2C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04" autoAdjust="0"/>
    <p:restoredTop sz="95714" autoAdjust="0"/>
  </p:normalViewPr>
  <p:slideViewPr>
    <p:cSldViewPr snapToObjects="1" showGuides="1">
      <p:cViewPr varScale="1">
        <p:scale>
          <a:sx n="146" d="100"/>
          <a:sy n="146" d="100"/>
        </p:scale>
        <p:origin x="-648" y="-104"/>
      </p:cViewPr>
      <p:guideLst>
        <p:guide orient="horz" pos="2160"/>
        <p:guide orient="horz" pos="3744"/>
        <p:guide pos="2064"/>
        <p:guide pos="413"/>
        <p:guide pos="5472"/>
      </p:guideLst>
    </p:cSldViewPr>
  </p:slideViewPr>
  <p:outlineViewPr>
    <p:cViewPr>
      <p:scale>
        <a:sx n="33" d="100"/>
        <a:sy n="33" d="100"/>
      </p:scale>
      <p:origin x="0" y="1722"/>
    </p:cViewPr>
  </p:outlineViewPr>
  <p:notesTextViewPr>
    <p:cViewPr>
      <p:scale>
        <a:sx n="100" d="100"/>
        <a:sy n="100" d="100"/>
      </p:scale>
      <p:origin x="0" y="0"/>
    </p:cViewPr>
  </p:notesTextViewPr>
  <p:sorterViewPr>
    <p:cViewPr>
      <p:scale>
        <a:sx n="120" d="100"/>
        <a:sy n="120" d="100"/>
      </p:scale>
      <p:origin x="0" y="272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692AA3-094E-404B-9AEB-C0137EF3B8B3}" type="datetimeFigureOut">
              <a:rPr lang="en-US" smtClean="0"/>
              <a:t>6/4/14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4C4774-D1D5-9743-9383-82BB1132A7BE}" type="slidenum">
              <a:rPr lang="en-US" smtClean="0"/>
              <a:t>‹#›</a:t>
            </a:fld>
            <a:endParaRPr lang="en-US"/>
          </a:p>
        </p:txBody>
      </p:sp>
    </p:spTree>
    <p:extLst>
      <p:ext uri="{BB962C8B-B14F-4D97-AF65-F5344CB8AC3E}">
        <p14:creationId xmlns:p14="http://schemas.microsoft.com/office/powerpoint/2010/main" val="6043184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1FB95-A9B9-4B18-9622-01AF6211B2AD}" type="datetimeFigureOut">
              <a:rPr lang="en-US" smtClean="0"/>
              <a:t>6/4/14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41364-15E5-4D19-9F44-7E52E8E6B660}" type="slidenum">
              <a:rPr lang="en-US" smtClean="0"/>
              <a:t>‹#›</a:t>
            </a:fld>
            <a:endParaRPr lang="en-US"/>
          </a:p>
        </p:txBody>
      </p:sp>
    </p:spTree>
    <p:extLst>
      <p:ext uri="{BB962C8B-B14F-4D97-AF65-F5344CB8AC3E}">
        <p14:creationId xmlns:p14="http://schemas.microsoft.com/office/powerpoint/2010/main" val="16954084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Background IP</a:t>
            </a:r>
            <a:endParaRPr lang="en-US" dirty="0"/>
          </a:p>
        </p:txBody>
      </p:sp>
    </p:spTree>
    <p:extLst>
      <p:ext uri="{BB962C8B-B14F-4D97-AF65-F5344CB8AC3E}">
        <p14:creationId xmlns:p14="http://schemas.microsoft.com/office/powerpoint/2010/main" val="1063548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Background IP</a:t>
            </a:r>
            <a:endParaRPr lang="en-US" dirty="0"/>
          </a:p>
        </p:txBody>
      </p:sp>
    </p:spTree>
    <p:extLst>
      <p:ext uri="{BB962C8B-B14F-4D97-AF65-F5344CB8AC3E}">
        <p14:creationId xmlns:p14="http://schemas.microsoft.com/office/powerpoint/2010/main" val="194055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Background IP</a:t>
            </a:r>
            <a:endParaRPr lang="en-US" dirty="0"/>
          </a:p>
        </p:txBody>
      </p:sp>
    </p:spTree>
    <p:extLst>
      <p:ext uri="{BB962C8B-B14F-4D97-AF65-F5344CB8AC3E}">
        <p14:creationId xmlns:p14="http://schemas.microsoft.com/office/powerpoint/2010/main" val="194055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haven’t found an</a:t>
            </a:r>
            <a:r>
              <a:rPr lang="en-US" baseline="0" dirty="0" smtClean="0"/>
              <a:t> optimal </a:t>
            </a:r>
            <a:r>
              <a:rPr lang="en-US" dirty="0" smtClean="0"/>
              <a:t>way of explaining endpoints.  This is an alternate explanation,</a:t>
            </a:r>
            <a:r>
              <a:rPr lang="en-US" baseline="0" dirty="0" smtClean="0"/>
              <a:t> that seems to be helpful.</a:t>
            </a:r>
          </a:p>
          <a:p>
            <a:r>
              <a:rPr lang="en-US" dirty="0" smtClean="0"/>
              <a:t>When we create endpoints, we effectively “fork” a process in the parent communicator.</a:t>
            </a:r>
            <a:endParaRPr lang="en-US" dirty="0"/>
          </a:p>
        </p:txBody>
      </p:sp>
    </p:spTree>
    <p:extLst>
      <p:ext uri="{BB962C8B-B14F-4D97-AF65-F5344CB8AC3E}">
        <p14:creationId xmlns:p14="http://schemas.microsoft.com/office/powerpoint/2010/main" val="2340838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3059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Background IP</a:t>
            </a:r>
            <a:endParaRPr lang="en-US" dirty="0"/>
          </a:p>
        </p:txBody>
      </p:sp>
      <p:sp>
        <p:nvSpPr>
          <p:cNvPr id="4" name="Footer Placeholder 3"/>
          <p:cNvSpPr>
            <a:spLocks noGrp="1"/>
          </p:cNvSpPr>
          <p:nvPr>
            <p:ph type="ftr" sz="quarter" idx="10"/>
          </p:nvPr>
        </p:nvSpPr>
        <p:spPr>
          <a:xfrm>
            <a:off x="0" y="8685213"/>
            <a:ext cx="2971800" cy="457200"/>
          </a:xfrm>
          <a:prstGeom prst="rect">
            <a:avLst/>
          </a:prstGeom>
        </p:spPr>
        <p:txBody>
          <a:bodyPr/>
          <a:lstStyle/>
          <a:p>
            <a:r>
              <a:rPr lang="en-US" smtClean="0"/>
              <a:t>Go to ”Insert (View) | Header and Footer" to add your organization, sponsor, meeting name here; then, click "Apply to All"</a:t>
            </a:r>
            <a:endParaRPr lang="en-US"/>
          </a:p>
        </p:txBody>
      </p:sp>
      <p:sp>
        <p:nvSpPr>
          <p:cNvPr id="5" name="Slide Number Placeholder 4"/>
          <p:cNvSpPr>
            <a:spLocks noGrp="1"/>
          </p:cNvSpPr>
          <p:nvPr>
            <p:ph type="sldNum" sz="quarter" idx="11"/>
          </p:nvPr>
        </p:nvSpPr>
        <p:spPr>
          <a:xfrm>
            <a:off x="3884613" y="8685213"/>
            <a:ext cx="2971800" cy="457200"/>
          </a:xfrm>
          <a:prstGeom prst="rect">
            <a:avLst/>
          </a:prstGeom>
        </p:spPr>
        <p:txBody>
          <a:bodyPr/>
          <a:lstStyle/>
          <a:p>
            <a:fld id="{BB1A7F71-A600-874B-8C52-75C3F91F2DFD}" type="slidenum">
              <a:rPr lang="en-US" smtClean="0"/>
              <a:pPr/>
              <a:t>11</a:t>
            </a:fld>
            <a:endParaRPr lang="en-US"/>
          </a:p>
        </p:txBody>
      </p:sp>
    </p:spTree>
    <p:extLst>
      <p:ext uri="{BB962C8B-B14F-4D97-AF65-F5344CB8AC3E}">
        <p14:creationId xmlns:p14="http://schemas.microsoft.com/office/powerpoint/2010/main" val="4243364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Option 1">
    <p:spTree>
      <p:nvGrpSpPr>
        <p:cNvPr id="1" name=""/>
        <p:cNvGrpSpPr/>
        <p:nvPr/>
      </p:nvGrpSpPr>
      <p:grpSpPr>
        <a:xfrm>
          <a:off x="0" y="0"/>
          <a:ext cx="0" cy="0"/>
          <a:chOff x="0" y="0"/>
          <a:chExt cx="0" cy="0"/>
        </a:xfrm>
      </p:grpSpPr>
      <p:pic>
        <p:nvPicPr>
          <p:cNvPr id="6" name="Picture 5" descr="PPTCovers-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78707"/>
            <a:ext cx="8269500" cy="3822320"/>
          </a:xfrm>
          <a:prstGeom prst="rect">
            <a:avLst/>
          </a:prstGeom>
        </p:spPr>
      </p:pic>
      <p:sp>
        <p:nvSpPr>
          <p:cNvPr id="48131" name="Rectangle 3"/>
          <p:cNvSpPr>
            <a:spLocks noGrp="1" noChangeArrowheads="1"/>
          </p:cNvSpPr>
          <p:nvPr>
            <p:ph type="ctrTitle"/>
          </p:nvPr>
        </p:nvSpPr>
        <p:spPr>
          <a:xfrm>
            <a:off x="457201" y="2624998"/>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48132" name="Rectangle 4"/>
          <p:cNvSpPr>
            <a:spLocks noGrp="1" noChangeArrowheads="1"/>
          </p:cNvSpPr>
          <p:nvPr>
            <p:ph type="subTitle" idx="1" hasCustomPrompt="1"/>
          </p:nvPr>
        </p:nvSpPr>
        <p:spPr>
          <a:xfrm>
            <a:off x="2334696" y="4451359"/>
            <a:ext cx="4466738" cy="933589"/>
          </a:xfrm>
          <a:prstGeom prst="rect">
            <a:avLst/>
          </a:prstGeom>
        </p:spPr>
        <p:txBody>
          <a:bodyPr wrap="square">
            <a:spAutoFit/>
          </a:bodyPr>
          <a:lstStyle>
            <a:lvl1pPr marL="0" indent="0" algn="l">
              <a:lnSpc>
                <a:spcPts val="2400"/>
              </a:lnSpc>
              <a:spcBef>
                <a:spcPts val="0"/>
              </a:spcBef>
              <a:spcAft>
                <a:spcPts val="1200"/>
              </a:spcAft>
              <a:defRPr sz="2000" b="0" i="0">
                <a:solidFill>
                  <a:schemeClr val="bg1"/>
                </a:solidFill>
                <a:latin typeface="+mn-lt"/>
                <a:cs typeface="Neo Sans Intel"/>
              </a:defRPr>
            </a:lvl1pPr>
          </a:lstStyle>
          <a:p>
            <a:pPr>
              <a:lnSpc>
                <a:spcPct val="80000"/>
              </a:lnSpc>
              <a:spcAft>
                <a:spcPts val="800"/>
              </a:spcAft>
            </a:pPr>
            <a:r>
              <a:rPr lang="en-US" dirty="0" smtClean="0">
                <a:latin typeface="Verdana" charset="0"/>
              </a:rPr>
              <a:t>Subtitle</a:t>
            </a:r>
          </a:p>
          <a:p>
            <a:pPr>
              <a:lnSpc>
                <a:spcPts val="2160"/>
              </a:lnSpc>
              <a:spcAft>
                <a:spcPts val="0"/>
              </a:spcAft>
            </a:pPr>
            <a:r>
              <a:rPr lang="en-US" sz="1600" dirty="0" smtClean="0">
                <a:latin typeface="Verdana" charset="0"/>
              </a:rPr>
              <a:t>Additional Info</a:t>
            </a:r>
            <a:endParaRPr lang="en-US" dirty="0" smtClean="0">
              <a:latin typeface="Verdana" charset="0"/>
            </a:endParaRPr>
          </a:p>
          <a:p>
            <a:endParaRPr lang="en-US" dirty="0"/>
          </a:p>
        </p:txBody>
      </p:sp>
      <p:pic>
        <p:nvPicPr>
          <p:cNvPr id="14" name="Picture 13" descr="intel_rgb_3000.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4399" y="301372"/>
            <a:ext cx="865548" cy="570685"/>
          </a:xfrm>
          <a:prstGeom prst="rect">
            <a:avLst/>
          </a:prstGeom>
        </p:spPr>
      </p:pic>
      <p:sp>
        <p:nvSpPr>
          <p:cNvPr id="7" name="Slide Number Placeholder 3"/>
          <p:cNvSpPr>
            <a:spLocks noGrp="1"/>
          </p:cNvSpPr>
          <p:nvPr>
            <p:ph type="sldNum" sz="quarter" idx="11"/>
          </p:nvPr>
        </p:nvSpPr>
        <p:spPr>
          <a:xfrm>
            <a:off x="90397" y="6378200"/>
            <a:ext cx="501650" cy="258763"/>
          </a:xfrm>
        </p:spPr>
        <p:txBody>
          <a:bodyPr/>
          <a:lstStyle>
            <a:lvl1pPr>
              <a:defRPr sz="900">
                <a:solidFill>
                  <a:schemeClr val="accent1"/>
                </a:solidFill>
              </a:defRPr>
            </a:lvl1pPr>
          </a:lstStyle>
          <a:p>
            <a:pPr>
              <a:defRPr/>
            </a:pPr>
            <a:fld id="{152014F4-1B9C-487C-9C92-261A63D4DBD6}" type="slidenum">
              <a:rPr lang="en-US" smtClean="0"/>
              <a:pPr>
                <a:defRPr/>
              </a:pPr>
              <a:t>‹#›</a:t>
            </a:fld>
            <a:endParaRPr lang="en-US" dirty="0"/>
          </a:p>
        </p:txBody>
      </p:sp>
      <p:sp>
        <p:nvSpPr>
          <p:cNvPr id="8" name="Footer Placeholder 2"/>
          <p:cNvSpPr>
            <a:spLocks noGrp="1"/>
          </p:cNvSpPr>
          <p:nvPr>
            <p:ph type="ftr" sz="quarter" idx="10"/>
          </p:nvPr>
        </p:nvSpPr>
        <p:spPr>
          <a:xfrm>
            <a:off x="2928875" y="6377424"/>
            <a:ext cx="3271837" cy="210289"/>
          </a:xfrm>
        </p:spPr>
        <p:txBody>
          <a:bodyPr/>
          <a:lstStyle>
            <a:lvl1pPr>
              <a:defRPr sz="900">
                <a:solidFill>
                  <a:schemeClr val="accent1"/>
                </a:solidFill>
              </a:defRPr>
            </a:lvl1pPr>
          </a:lstStyle>
          <a:p>
            <a:pPr>
              <a:defRPr/>
            </a:pPr>
            <a:r>
              <a:rPr lang="en-US" smtClean="0"/>
              <a:t>Intel Confidential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8" name="Slide Number Placeholder 3"/>
          <p:cNvSpPr>
            <a:spLocks noGrp="1"/>
          </p:cNvSpPr>
          <p:nvPr>
            <p:ph type="sldNum" sz="quarter" idx="11"/>
          </p:nvPr>
        </p:nvSpPr>
        <p:spPr>
          <a:xfrm>
            <a:off x="90397" y="6378200"/>
            <a:ext cx="501650" cy="258763"/>
          </a:xfrm>
        </p:spPr>
        <p:txBody>
          <a:bodyPr/>
          <a:lstStyle>
            <a:lvl1pPr>
              <a:defRPr sz="900"/>
            </a:lvl1pPr>
          </a:lstStyle>
          <a:p>
            <a:pPr>
              <a:defRPr/>
            </a:pPr>
            <a:fld id="{152014F4-1B9C-487C-9C92-261A63D4DBD6}" type="slidenum">
              <a:rPr lang="en-US" smtClean="0"/>
              <a:pPr>
                <a:defRPr/>
              </a:pPr>
              <a:t>‹#›</a:t>
            </a:fld>
            <a:endParaRPr lang="en-US" dirty="0"/>
          </a:p>
        </p:txBody>
      </p:sp>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4000" b="0" i="0" cap="none">
                <a:solidFill>
                  <a:srgbClr val="FFFFFF"/>
                </a:solidFill>
                <a:latin typeface="+mn-lt"/>
                <a:cs typeface="Neo Sans Intel"/>
              </a:defRPr>
            </a:lvl1pPr>
          </a:lstStyle>
          <a:p>
            <a:r>
              <a:rPr lang="en-US" dirty="0" smtClean="0"/>
              <a:t>Thank You</a:t>
            </a:r>
            <a:endParaRPr lang="en-US" dirty="0"/>
          </a:p>
        </p:txBody>
      </p:sp>
      <p:pic>
        <p:nvPicPr>
          <p:cNvPr id="5" name="Picture 4" descr="Intel_logo_white.png"/>
          <p:cNvPicPr>
            <a:picLocks noChangeAspect="1"/>
          </p:cNvPicPr>
          <p:nvPr userDrawn="1"/>
        </p:nvPicPr>
        <p:blipFill>
          <a:blip r:embed="rId2" cstate="print"/>
          <a:stretch>
            <a:fillRect/>
          </a:stretch>
        </p:blipFill>
        <p:spPr>
          <a:xfrm>
            <a:off x="7970663" y="301373"/>
            <a:ext cx="869284" cy="573176"/>
          </a:xfrm>
          <a:prstGeom prst="rect">
            <a:avLst/>
          </a:prstGeom>
        </p:spPr>
      </p:pic>
      <p:sp>
        <p:nvSpPr>
          <p:cNvPr id="10" name="Footer Placeholder 2"/>
          <p:cNvSpPr>
            <a:spLocks noGrp="1"/>
          </p:cNvSpPr>
          <p:nvPr>
            <p:ph type="ftr" sz="quarter" idx="10"/>
          </p:nvPr>
        </p:nvSpPr>
        <p:spPr>
          <a:xfrm>
            <a:off x="2928875" y="6377424"/>
            <a:ext cx="3271837" cy="210289"/>
          </a:xfrm>
        </p:spPr>
        <p:txBody>
          <a:bodyPr/>
          <a:lstStyle>
            <a:lvl1pPr>
              <a:defRPr sz="900"/>
            </a:lvl1pPr>
          </a:lstStyle>
          <a:p>
            <a:pPr>
              <a:defRPr/>
            </a:pPr>
            <a:r>
              <a:rPr lang="en-US" smtClean="0"/>
              <a:t>Intel Confidential</a:t>
            </a:r>
            <a:endParaRPr lang="en-US" dirty="0"/>
          </a:p>
        </p:txBody>
      </p:sp>
    </p:spTree>
    <p:extLst>
      <p:ext uri="{BB962C8B-B14F-4D97-AF65-F5344CB8AC3E}">
        <p14:creationId xmlns:p14="http://schemas.microsoft.com/office/powerpoint/2010/main" val="39400994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gal disclaimer and optimization notice">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3455" y="6592378"/>
            <a:ext cx="460655" cy="219456"/>
          </a:xfrm>
          <a:prstGeom prst="rect">
            <a:avLst/>
          </a:prstGeom>
        </p:spPr>
        <p:txBody>
          <a:bodyPr/>
          <a:lstStyle/>
          <a:p>
            <a:fld id="{F10CCBB2-23CF-43DD-999B-A7E7F6652AA9}" type="slidenum">
              <a:rPr lang="en-US" smtClean="0"/>
              <a:pPr/>
              <a:t>‹#›</a:t>
            </a:fld>
            <a:endParaRPr lang="en-US" dirty="0"/>
          </a:p>
        </p:txBody>
      </p:sp>
      <p:sp>
        <p:nvSpPr>
          <p:cNvPr id="2" name="Rectangle 1"/>
          <p:cNvSpPr/>
          <p:nvPr userDrawn="1"/>
        </p:nvSpPr>
        <p:spPr>
          <a:xfrm>
            <a:off x="638174" y="1295400"/>
            <a:ext cx="8048625" cy="3046988"/>
          </a:xfrm>
          <a:prstGeom prst="rect">
            <a:avLst/>
          </a:prstGeom>
        </p:spPr>
        <p:txBody>
          <a:bodyPr wrap="square">
            <a:spAutoFit/>
          </a:bodyPr>
          <a:lstStyle/>
          <a:p>
            <a:r>
              <a:rPr lang="en-US" sz="1200" dirty="0" smtClean="0"/>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endParaRPr lang="en-US" sz="1200" dirty="0" smtClean="0"/>
          </a:p>
          <a:p>
            <a:r>
              <a:rPr lang="en-US" sz="1200" dirty="0" smtClean="0"/>
              <a:t>Software and workloads used in performance tests may have been optimized for performance only on Intel microprocessors.  Performance tests, such as </a:t>
            </a:r>
            <a:r>
              <a:rPr lang="en-US" sz="1200" dirty="0" err="1" smtClean="0"/>
              <a:t>SYSmark</a:t>
            </a:r>
            <a:r>
              <a:rPr lang="en-US" sz="1200" dirty="0" smtClean="0"/>
              <a:t> and </a:t>
            </a:r>
            <a:r>
              <a:rPr lang="en-US" sz="1200" dirty="0" err="1" smtClean="0"/>
              <a:t>MobileMark</a:t>
            </a:r>
            <a:r>
              <a:rPr lang="en-US" sz="1200" dirty="0" smtClean="0"/>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endParaRPr lang="en-US" sz="1200" dirty="0" smtClean="0"/>
          </a:p>
          <a:p>
            <a:r>
              <a:rPr lang="en-US" sz="1200" dirty="0" smtClean="0"/>
              <a:t>Copyright © , Intel Corporation. All rights reserved. Intel, the Intel logo, Xeon, </a:t>
            </a:r>
            <a:r>
              <a:rPr lang="en-US" sz="1200" smtClean="0"/>
              <a:t>Xeon</a:t>
            </a:r>
            <a:r>
              <a:rPr lang="en-US" sz="1200" baseline="0" smtClean="0"/>
              <a:t> Phi, </a:t>
            </a:r>
            <a:r>
              <a:rPr lang="en-US" sz="1200" smtClean="0"/>
              <a:t>Core</a:t>
            </a:r>
            <a:r>
              <a:rPr lang="en-US" sz="1200" dirty="0" smtClean="0"/>
              <a:t>, VTune, and Cilk are trademarks of Intel Corporation in the U.S. and other countries. </a:t>
            </a:r>
            <a:endParaRPr lang="en-US" sz="1200" dirty="0"/>
          </a:p>
        </p:txBody>
      </p:sp>
      <p:graphicFrame>
        <p:nvGraphicFramePr>
          <p:cNvPr id="6" name="Table 5"/>
          <p:cNvGraphicFramePr>
            <a:graphicFrameLocks noGrp="1"/>
          </p:cNvGraphicFramePr>
          <p:nvPr userDrawn="1">
            <p:extLst>
              <p:ext uri="{D42A27DB-BD31-4B8C-83A1-F6EECF244321}">
                <p14:modId xmlns:p14="http://schemas.microsoft.com/office/powerpoint/2010/main" val="3669721138"/>
              </p:ext>
            </p:extLst>
          </p:nvPr>
        </p:nvGraphicFramePr>
        <p:xfrm>
          <a:off x="836611" y="4649461"/>
          <a:ext cx="7651750" cy="1610491"/>
        </p:xfrm>
        <a:graphic>
          <a:graphicData uri="http://schemas.openxmlformats.org/drawingml/2006/table">
            <a:tbl>
              <a:tblPr/>
              <a:tblGrid>
                <a:gridCol w="7651750"/>
              </a:tblGrid>
              <a:tr h="2259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FFFFFF"/>
                          </a:solidFill>
                          <a:effectLst/>
                          <a:latin typeface="Verdana" pitchFamily="34" charset="0"/>
                          <a:ea typeface="MS PGothic" pitchFamily="34" charset="-128"/>
                        </a:rPr>
                        <a:t>Optimization Notice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3514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Verdana" pitchFamily="34" charset="0"/>
                          <a:ea typeface="MS PGothic" pitchFamily="34" charset="-128"/>
                        </a:rPr>
                        <a:t>Intel</a:t>
                      </a:r>
                      <a:r>
                        <a:rPr kumimoji="0" lang="en-US" altLang="en-US" sz="1000" b="0" i="0" u="none" strike="noStrike" cap="none" normalizeH="0" baseline="0" dirty="0" smtClean="0">
                          <a:ln>
                            <a:noFill/>
                          </a:ln>
                          <a:solidFill>
                            <a:srgbClr val="000000"/>
                          </a:solidFill>
                          <a:effectLst/>
                          <a:latin typeface="Verdana" pitchFamily="34" charset="0"/>
                          <a:ea typeface="MS PGothic" pitchFamily="34" charset="-128"/>
                        </a:rPr>
                        <a:t>’</a:t>
                      </a:r>
                      <a:r>
                        <a:rPr kumimoji="0" lang="en-US" sz="1000" b="0" i="0" u="none" strike="noStrike" cap="none" normalizeH="0" baseline="0" dirty="0" smtClean="0">
                          <a:ln>
                            <a:noFill/>
                          </a:ln>
                          <a:solidFill>
                            <a:srgbClr val="000000"/>
                          </a:solidFill>
                          <a:effectLst/>
                          <a:latin typeface="Verdana" pitchFamily="34" charset="0"/>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Verdana" pitchFamily="34" charset="0"/>
                          <a:ea typeface="MS PGothic" pitchFamily="34" charset="-128"/>
                        </a:rPr>
                        <a:t>Notice revision #20110804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8" name="Title 6"/>
          <p:cNvSpPr txBox="1">
            <a:spLocks/>
          </p:cNvSpPr>
          <p:nvPr userDrawn="1"/>
        </p:nvSpPr>
        <p:spPr>
          <a:xfrm>
            <a:off x="457199" y="409575"/>
            <a:ext cx="8229600" cy="885826"/>
          </a:xfrm>
          <a:prstGeom prst="rect">
            <a:avLst/>
          </a:prstGeom>
        </p:spPr>
        <p:txBody>
          <a:bodyPr vert="horz" lIns="0" tIns="0" rIns="0" bIns="0" rtlCol="0" anchor="t" anchorCtr="0">
            <a:noAutofit/>
          </a:bodyPr>
          <a:lstStyle>
            <a:lvl1pPr algn="l" defTabSz="914400" rtl="0" eaLnBrk="1" latinLnBrk="0" hangingPunct="1">
              <a:lnSpc>
                <a:spcPts val="2600"/>
              </a:lnSpc>
              <a:spcBef>
                <a:spcPct val="0"/>
              </a:spcBef>
              <a:buNone/>
              <a:defRPr lang="en-US" altLang="ja-JP" sz="2800" b="1" i="0" kern="1200" dirty="0" smtClean="0">
                <a:solidFill>
                  <a:schemeClr val="accent1"/>
                </a:solidFill>
                <a:latin typeface="+mj-lt"/>
                <a:ea typeface="+mj-ea"/>
                <a:cs typeface="+mj-cs"/>
              </a:defRPr>
            </a:lvl1pPr>
          </a:lstStyle>
          <a:p>
            <a:r>
              <a:rPr lang="de-DE" dirty="0" smtClean="0"/>
              <a:t>Legal Disclaimer &amp; Optimization Notice</a:t>
            </a:r>
            <a:endParaRPr lang="de-DE" dirty="0"/>
          </a:p>
        </p:txBody>
      </p:sp>
      <p:pic>
        <p:nvPicPr>
          <p:cNvPr id="11" name="Picture 10" descr="Intel_footer_121410.png"/>
          <p:cNvPicPr>
            <a:picLocks noChangeAspect="1"/>
          </p:cNvPicPr>
          <p:nvPr userDrawn="1"/>
        </p:nvPicPr>
        <p:blipFill>
          <a:blip r:embed="rId2" cstate="print"/>
          <a:stretch>
            <a:fillRect/>
          </a:stretch>
        </p:blipFill>
        <p:spPr>
          <a:xfrm>
            <a:off x="0" y="6362701"/>
            <a:ext cx="9144000" cy="495300"/>
          </a:xfrm>
          <a:prstGeom prst="rect">
            <a:avLst/>
          </a:prstGeom>
        </p:spPr>
      </p:pic>
      <p:sp>
        <p:nvSpPr>
          <p:cNvPr id="12" name="Rectangle 11"/>
          <p:cNvSpPr/>
          <p:nvPr userDrawn="1"/>
        </p:nvSpPr>
        <p:spPr>
          <a:xfrm>
            <a:off x="2871788" y="6600640"/>
            <a:ext cx="3400425" cy="261938"/>
          </a:xfrm>
          <a:prstGeom prst="rect">
            <a:avLst/>
          </a:prstGeom>
        </p:spPr>
        <p:txBody>
          <a:bodyPr>
            <a:spAutoFit/>
          </a:bodyPr>
          <a:lstStyle/>
          <a:p>
            <a:pPr algn="ctr">
              <a:spcBef>
                <a:spcPct val="50000"/>
              </a:spcBef>
              <a:defRPr/>
            </a:pPr>
            <a:r>
              <a:rPr lang="en-US" sz="550" b="1" dirty="0">
                <a:solidFill>
                  <a:srgbClr val="FFFFFF"/>
                </a:solidFill>
              </a:rPr>
              <a:t>Copyright© </a:t>
            </a:r>
            <a:r>
              <a:rPr lang="en-US" sz="550" b="1" dirty="0" smtClean="0">
                <a:solidFill>
                  <a:srgbClr val="FFFFFF"/>
                </a:solidFill>
              </a:rPr>
              <a:t>2014, </a:t>
            </a:r>
            <a:r>
              <a:rPr lang="en-US" sz="550" b="1" dirty="0">
                <a:solidFill>
                  <a:srgbClr val="FFFFFF"/>
                </a:solidFill>
              </a:rPr>
              <a:t>Intel Corporation. All rights reserved. </a:t>
            </a:r>
            <a:br>
              <a:rPr lang="en-US" sz="550" b="1" dirty="0">
                <a:solidFill>
                  <a:srgbClr val="FFFFFF"/>
                </a:solidFill>
              </a:rPr>
            </a:br>
            <a:r>
              <a:rPr lang="en-US" sz="550" b="1" dirty="0">
                <a:solidFill>
                  <a:srgbClr val="FFFFFF"/>
                </a:solidFill>
              </a:rPr>
              <a:t>*Other brands and names are the property of their respective owners.</a:t>
            </a:r>
            <a:endParaRPr lang="en-US" sz="550" b="1" dirty="0">
              <a:solidFill>
                <a:srgbClr val="000000"/>
              </a:solidFill>
            </a:endParaRPr>
          </a:p>
        </p:txBody>
      </p:sp>
      <p:sp>
        <p:nvSpPr>
          <p:cNvPr id="9" name="Footer Placeholder 2"/>
          <p:cNvSpPr>
            <a:spLocks noGrp="1"/>
          </p:cNvSpPr>
          <p:nvPr>
            <p:ph type="ftr" sz="quarter" idx="11"/>
          </p:nvPr>
        </p:nvSpPr>
        <p:spPr>
          <a:xfrm>
            <a:off x="2931743" y="6371666"/>
            <a:ext cx="3271837" cy="210289"/>
          </a:xfrm>
        </p:spPr>
        <p:txBody>
          <a:bodyPr/>
          <a:lstStyle>
            <a:lvl1pPr>
              <a:defRPr sz="900"/>
            </a:lvl1pPr>
          </a:lstStyle>
          <a:p>
            <a:pPr>
              <a:defRPr/>
            </a:pPr>
            <a:r>
              <a:rPr lang="en-US" smtClean="0"/>
              <a:t>Intel Confidential</a:t>
            </a:r>
            <a:endParaRPr lang="en-US" dirty="0"/>
          </a:p>
        </p:txBody>
      </p:sp>
      <p:sp>
        <p:nvSpPr>
          <p:cNvPr id="10" name="Slide Number Placeholder 3"/>
          <p:cNvSpPr txBox="1">
            <a:spLocks/>
          </p:cNvSpPr>
          <p:nvPr userDrawn="1"/>
        </p:nvSpPr>
        <p:spPr>
          <a:xfrm>
            <a:off x="90397" y="6378200"/>
            <a:ext cx="501650" cy="258763"/>
          </a:xfrm>
          <a:prstGeom prst="rect">
            <a:avLst/>
          </a:prstGeom>
        </p:spPr>
        <p:txBody>
          <a:bodyPr/>
          <a:lstStyle>
            <a:defPPr>
              <a:defRPr lang="en-US"/>
            </a:defPPr>
            <a:lvl1pPr marL="0" algn="l"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52014F4-1B9C-487C-9C92-261A63D4DBD6}" type="slidenum">
              <a:rPr lang="en-US" smtClean="0"/>
              <a:pPr>
                <a:defRPr/>
              </a:pPr>
              <a:t>‹#›</a:t>
            </a:fld>
            <a:endParaRPr lang="en-US" dirty="0"/>
          </a:p>
        </p:txBody>
      </p:sp>
      <p:sp>
        <p:nvSpPr>
          <p:cNvPr id="14" name="Date Placeholder 4"/>
          <p:cNvSpPr>
            <a:spLocks noGrp="1"/>
          </p:cNvSpPr>
          <p:nvPr>
            <p:ph type="dt" sz="half" idx="12"/>
          </p:nvPr>
        </p:nvSpPr>
        <p:spPr>
          <a:xfrm>
            <a:off x="90397" y="6537049"/>
            <a:ext cx="1095555" cy="375259"/>
          </a:xfrm>
        </p:spPr>
        <p:txBody>
          <a:bodyPr/>
          <a:lstStyle/>
          <a:p>
            <a:fld id="{EC13422E-7D3A-3047-A11F-381761DB1D9A}" type="datetime1">
              <a:rPr lang="en-US" smtClean="0"/>
              <a:t>6/4/14</a:t>
            </a:fld>
            <a:endParaRPr lang="en-US"/>
          </a:p>
        </p:txBody>
      </p:sp>
    </p:spTree>
    <p:extLst>
      <p:ext uri="{BB962C8B-B14F-4D97-AF65-F5344CB8AC3E}">
        <p14:creationId xmlns:p14="http://schemas.microsoft.com/office/powerpoint/2010/main" val="27325173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Slide with White Logo">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4" name="Picture 3" descr="intel_wht_rgb_3000.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22676" y="2473413"/>
            <a:ext cx="2898648" cy="1911175"/>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inal Slide with Blue Logo">
    <p:spTree>
      <p:nvGrpSpPr>
        <p:cNvPr id="1" name=""/>
        <p:cNvGrpSpPr/>
        <p:nvPr/>
      </p:nvGrpSpPr>
      <p:grpSpPr>
        <a:xfrm>
          <a:off x="0" y="0"/>
          <a:ext cx="0" cy="0"/>
          <a:chOff x="0" y="0"/>
          <a:chExt cx="0" cy="0"/>
        </a:xfrm>
      </p:grpSpPr>
      <p:pic>
        <p:nvPicPr>
          <p:cNvPr id="5" name="Picture 4" descr="intel_rgb_3000.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22676" y="2473413"/>
            <a:ext cx="2898648" cy="1911175"/>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pic>
        <p:nvPicPr>
          <p:cNvPr id="3" name="Picture 2" descr="PPTCovers-0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25600"/>
            <a:ext cx="8257308" cy="4102745"/>
          </a:xfrm>
          <a:prstGeom prst="rect">
            <a:avLst/>
          </a:prstGeom>
        </p:spPr>
      </p:pic>
      <p:pic>
        <p:nvPicPr>
          <p:cNvPr id="9" name="Picture 8" descr="intel_rgb_3000.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4399" y="301372"/>
            <a:ext cx="865548" cy="570685"/>
          </a:xfrm>
          <a:prstGeom prst="rect">
            <a:avLst/>
          </a:prstGeom>
        </p:spPr>
      </p:pic>
      <p:sp>
        <p:nvSpPr>
          <p:cNvPr id="8" name="Rectangle 3"/>
          <p:cNvSpPr>
            <a:spLocks noGrp="1" noChangeArrowheads="1"/>
          </p:cNvSpPr>
          <p:nvPr>
            <p:ph type="ctrTitle"/>
          </p:nvPr>
        </p:nvSpPr>
        <p:spPr>
          <a:xfrm>
            <a:off x="457201" y="2363972"/>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dirty="0" smtClean="0"/>
              <a:t>Click to edit Master title style</a:t>
            </a:r>
            <a:endParaRPr lang="en-US" altLang="ja-JP" dirty="0"/>
          </a:p>
        </p:txBody>
      </p:sp>
      <p:sp>
        <p:nvSpPr>
          <p:cNvPr id="10" name="Rectangle 4"/>
          <p:cNvSpPr>
            <a:spLocks noGrp="1" noChangeArrowheads="1"/>
          </p:cNvSpPr>
          <p:nvPr>
            <p:ph type="subTitle" idx="1" hasCustomPrompt="1"/>
          </p:nvPr>
        </p:nvSpPr>
        <p:spPr>
          <a:xfrm>
            <a:off x="460188" y="3264183"/>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
        <p:nvSpPr>
          <p:cNvPr id="6" name="Slide Number Placeholder 3"/>
          <p:cNvSpPr>
            <a:spLocks noGrp="1"/>
          </p:cNvSpPr>
          <p:nvPr>
            <p:ph type="sldNum" sz="quarter" idx="11"/>
          </p:nvPr>
        </p:nvSpPr>
        <p:spPr>
          <a:xfrm>
            <a:off x="90397" y="6378200"/>
            <a:ext cx="501650" cy="258763"/>
          </a:xfrm>
        </p:spPr>
        <p:txBody>
          <a:bodyPr/>
          <a:lstStyle>
            <a:lvl1pPr>
              <a:defRPr sz="900">
                <a:solidFill>
                  <a:schemeClr val="accent1"/>
                </a:solidFill>
              </a:defRPr>
            </a:lvl1pPr>
          </a:lstStyle>
          <a:p>
            <a:pPr>
              <a:defRPr/>
            </a:pPr>
            <a:fld id="{152014F4-1B9C-487C-9C92-261A63D4DBD6}" type="slidenum">
              <a:rPr lang="en-US" smtClean="0"/>
              <a:pPr>
                <a:defRPr/>
              </a:pPr>
              <a:t>‹#›</a:t>
            </a:fld>
            <a:endParaRPr lang="en-US" dirty="0"/>
          </a:p>
        </p:txBody>
      </p:sp>
      <p:sp>
        <p:nvSpPr>
          <p:cNvPr id="7" name="Footer Placeholder 2"/>
          <p:cNvSpPr>
            <a:spLocks noGrp="1"/>
          </p:cNvSpPr>
          <p:nvPr>
            <p:ph type="ftr" sz="quarter" idx="10"/>
          </p:nvPr>
        </p:nvSpPr>
        <p:spPr>
          <a:xfrm>
            <a:off x="2928875" y="6377424"/>
            <a:ext cx="3271837" cy="210289"/>
          </a:xfrm>
        </p:spPr>
        <p:txBody>
          <a:bodyPr/>
          <a:lstStyle>
            <a:lvl1pPr>
              <a:defRPr sz="900">
                <a:solidFill>
                  <a:schemeClr val="accent1"/>
                </a:solidFill>
              </a:defRPr>
            </a:lvl1pPr>
          </a:lstStyle>
          <a:p>
            <a:pPr>
              <a:defRPr/>
            </a:pPr>
            <a:r>
              <a:rPr lang="en-US" smtClean="0"/>
              <a:t>Intel Confidential</a:t>
            </a:r>
            <a:endParaRPr lang="en-US" dirty="0"/>
          </a:p>
        </p:txBody>
      </p:sp>
    </p:spTree>
    <p:extLst>
      <p:ext uri="{BB962C8B-B14F-4D97-AF65-F5344CB8AC3E}">
        <p14:creationId xmlns:p14="http://schemas.microsoft.com/office/powerpoint/2010/main" val="27436388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8229600"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8" name="Slide Number Placeholder 3"/>
          <p:cNvSpPr>
            <a:spLocks noGrp="1"/>
          </p:cNvSpPr>
          <p:nvPr>
            <p:ph type="sldNum" sz="quarter" idx="11"/>
          </p:nvPr>
        </p:nvSpPr>
        <p:spPr>
          <a:xfrm>
            <a:off x="90397" y="6378200"/>
            <a:ext cx="501650" cy="258763"/>
          </a:xfrm>
        </p:spPr>
        <p:txBody>
          <a:bodyPr/>
          <a:lstStyle>
            <a:lvl1pPr>
              <a:defRPr sz="900"/>
            </a:lvl1pPr>
          </a:lstStyle>
          <a:p>
            <a:pPr>
              <a:defRPr/>
            </a:pPr>
            <a:fld id="{152014F4-1B9C-487C-9C92-261A63D4DBD6}" type="slidenum">
              <a:rPr lang="en-US" smtClean="0"/>
              <a:pPr>
                <a:defRPr/>
              </a:pPr>
              <a:t>‹#›</a:t>
            </a:fld>
            <a:endParaRPr lang="en-US" dirty="0"/>
          </a:p>
        </p:txBody>
      </p:sp>
      <p:sp>
        <p:nvSpPr>
          <p:cNvPr id="9" name="Footer Placeholder 2"/>
          <p:cNvSpPr>
            <a:spLocks noGrp="1"/>
          </p:cNvSpPr>
          <p:nvPr>
            <p:ph type="ftr" sz="quarter" idx="10"/>
          </p:nvPr>
        </p:nvSpPr>
        <p:spPr>
          <a:xfrm>
            <a:off x="2928875" y="6377424"/>
            <a:ext cx="3271837" cy="210289"/>
          </a:xfrm>
        </p:spPr>
        <p:txBody>
          <a:bodyPr/>
          <a:lstStyle>
            <a:lvl1pPr>
              <a:defRPr sz="900"/>
            </a:lvl1pPr>
          </a:lstStyle>
          <a:p>
            <a:pPr>
              <a:defRPr/>
            </a:pPr>
            <a:r>
              <a:rPr lang="en-US" smtClean="0"/>
              <a:t>Intel Confidential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Divider-option 2">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4627756"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8" name="Picture Placeholder 7"/>
          <p:cNvSpPr>
            <a:spLocks noGrp="1"/>
          </p:cNvSpPr>
          <p:nvPr>
            <p:ph type="pic" sz="quarter" idx="10" hasCustomPrompt="1"/>
          </p:nvPr>
        </p:nvSpPr>
        <p:spPr>
          <a:xfrm>
            <a:off x="5353050" y="0"/>
            <a:ext cx="3790950" cy="6858000"/>
          </a:xfrm>
          <a:prstGeom prst="rect">
            <a:avLst/>
          </a:prstGeom>
          <a:solidFill>
            <a:schemeClr val="tx2"/>
          </a:solidFill>
        </p:spPr>
        <p:txBody>
          <a:bodyPr anchor="ctr" anchorCtr="0"/>
          <a:lstStyle>
            <a:lvl1pPr algn="ctr">
              <a:defRPr lang="en-US" sz="1600" b="0" i="0" baseline="0" smtClean="0">
                <a:latin typeface="+mn-lt"/>
              </a:defRPr>
            </a:lvl1pPr>
          </a:lstStyle>
          <a:p>
            <a:r>
              <a:rPr lang="en-US" dirty="0" smtClean="0"/>
              <a:t>Photo goes here </a:t>
            </a:r>
            <a:endParaRPr lang="en-US" dirty="0"/>
          </a:p>
        </p:txBody>
      </p:sp>
      <p:sp>
        <p:nvSpPr>
          <p:cNvPr id="10" name="Slide Number Placeholder 3"/>
          <p:cNvSpPr>
            <a:spLocks noGrp="1"/>
          </p:cNvSpPr>
          <p:nvPr>
            <p:ph type="sldNum" sz="quarter" idx="11"/>
          </p:nvPr>
        </p:nvSpPr>
        <p:spPr>
          <a:xfrm>
            <a:off x="90397" y="6378200"/>
            <a:ext cx="501650" cy="258763"/>
          </a:xfrm>
        </p:spPr>
        <p:txBody>
          <a:bodyPr/>
          <a:lstStyle>
            <a:lvl1pPr>
              <a:defRPr sz="900"/>
            </a:lvl1pPr>
          </a:lstStyle>
          <a:p>
            <a:pPr>
              <a:defRPr/>
            </a:pPr>
            <a:fld id="{152014F4-1B9C-487C-9C92-261A63D4DBD6}" type="slidenum">
              <a:rPr lang="en-US" smtClean="0"/>
              <a:pPr>
                <a:defRPr/>
              </a:pPr>
              <a:t>‹#›</a:t>
            </a:fld>
            <a:endParaRPr lang="en-US" dirty="0"/>
          </a:p>
        </p:txBody>
      </p:sp>
      <p:sp>
        <p:nvSpPr>
          <p:cNvPr id="11" name="Footer Placeholder 2"/>
          <p:cNvSpPr>
            <a:spLocks noGrp="1"/>
          </p:cNvSpPr>
          <p:nvPr>
            <p:ph type="ftr" sz="quarter" idx="12"/>
          </p:nvPr>
        </p:nvSpPr>
        <p:spPr>
          <a:xfrm>
            <a:off x="2928875" y="6377424"/>
            <a:ext cx="3271837" cy="210289"/>
          </a:xfrm>
        </p:spPr>
        <p:txBody>
          <a:bodyPr/>
          <a:lstStyle>
            <a:lvl1pPr>
              <a:defRPr sz="900"/>
            </a:lvl1pPr>
          </a:lstStyle>
          <a:p>
            <a:pPr>
              <a:defRPr/>
            </a:pPr>
            <a:r>
              <a:rPr lang="en-US" smtClean="0"/>
              <a:t>Intel Confidential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Divider-option 3">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14" name="Text Box 5"/>
          <p:cNvSpPr txBox="1">
            <a:spLocks noChangeArrowheads="1"/>
          </p:cNvSpPr>
          <p:nvPr userDrawn="1"/>
        </p:nvSpPr>
        <p:spPr bwMode="auto">
          <a:xfrm>
            <a:off x="524794" y="6644046"/>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b="0" i="0" dirty="0" smtClean="0">
                <a:solidFill>
                  <a:schemeClr val="bg1"/>
                </a:solidFill>
                <a:latin typeface="Neo Sans Intel"/>
                <a:cs typeface="Neo Sans Intel"/>
              </a:rPr>
              <a:t>INTEL CONFIDENTIAL</a:t>
            </a:r>
            <a:endParaRPr lang="en-US" sz="800" b="0" i="0" dirty="0">
              <a:solidFill>
                <a:schemeClr val="bg1"/>
              </a:solidFill>
              <a:latin typeface="Neo Sans Intel"/>
              <a:cs typeface="Neo Sans Intel"/>
            </a:endParaRPr>
          </a:p>
        </p:txBody>
      </p:sp>
      <p:sp>
        <p:nvSpPr>
          <p:cNvPr id="15" name="Rectangle 4"/>
          <p:cNvSpPr>
            <a:spLocks noGrp="1" noChangeArrowheads="1"/>
          </p:cNvSpPr>
          <p:nvPr>
            <p:ph type="sldNum" sz="quarter" idx="4"/>
          </p:nvPr>
        </p:nvSpPr>
        <p:spPr bwMode="auto">
          <a:xfrm>
            <a:off x="76202" y="6553200"/>
            <a:ext cx="41592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800" b="0">
                <a:solidFill>
                  <a:schemeClr val="bg1"/>
                </a:solidFill>
                <a:latin typeface="Neo Sans Intel Light" pitchFamily="34" charset="0"/>
                <a:ea typeface="MS PGothic" pitchFamily="34" charset="-128"/>
                <a:cs typeface="Arial" pitchFamily="34" charset="0"/>
              </a:defRPr>
            </a:lvl1pPr>
          </a:lstStyle>
          <a:p>
            <a:pPr>
              <a:defRPr/>
            </a:pPr>
            <a:fld id="{B44C7BE5-B578-44C2-B697-AD60B2F34A37}" type="slidenum">
              <a:rPr lang="ja-JP" altLang="en-US" smtClean="0"/>
              <a:pPr>
                <a:defRPr/>
              </a:pPr>
              <a:t>‹#›</a:t>
            </a:fld>
            <a:endParaRPr lang="en-US" altLang="ja-JP" dirty="0"/>
          </a:p>
        </p:txBody>
      </p:sp>
      <p:sp>
        <p:nvSpPr>
          <p:cNvPr id="8" name="Picture Placeholder 7"/>
          <p:cNvSpPr>
            <a:spLocks noGrp="1"/>
          </p:cNvSpPr>
          <p:nvPr>
            <p:ph type="pic" sz="quarter" idx="10" hasCustomPrompt="1"/>
          </p:nvPr>
        </p:nvSpPr>
        <p:spPr>
          <a:xfrm>
            <a:off x="0" y="0"/>
            <a:ext cx="9144000" cy="6858000"/>
          </a:xfrm>
          <a:prstGeom prst="rect">
            <a:avLst/>
          </a:prstGeom>
          <a:solidFill>
            <a:schemeClr val="tx2"/>
          </a:solidFill>
        </p:spPr>
        <p:txBody>
          <a:bodyPr anchor="ctr" anchorCtr="0"/>
          <a:lstStyle>
            <a:lvl1pPr marL="0" marR="0" indent="0" algn="ctr" defTabSz="914400" rtl="0" eaLnBrk="1" fontAlgn="base" latinLnBrk="0" hangingPunct="1">
              <a:lnSpc>
                <a:spcPct val="100000"/>
              </a:lnSpc>
              <a:spcBef>
                <a:spcPct val="75000"/>
              </a:spcBef>
              <a:spcAft>
                <a:spcPct val="0"/>
              </a:spcAft>
              <a:buClrTx/>
              <a:buSzTx/>
              <a:buFontTx/>
              <a:buNone/>
              <a:tabLst/>
              <a:defRPr/>
            </a:lvl1pPr>
          </a:lstStyle>
          <a:p>
            <a:r>
              <a:rPr lang="en-US" dirty="0" smtClean="0"/>
              <a:t>Photo goes here</a:t>
            </a:r>
          </a:p>
          <a:p>
            <a:endParaRPr lang="en-US" dirty="0"/>
          </a:p>
        </p:txBody>
      </p:sp>
      <p:sp>
        <p:nvSpPr>
          <p:cNvPr id="9" name="Title 1"/>
          <p:cNvSpPr>
            <a:spLocks noGrp="1" noChangeAspect="1"/>
          </p:cNvSpPr>
          <p:nvPr>
            <p:ph type="title" hasCustomPrompt="1"/>
          </p:nvPr>
        </p:nvSpPr>
        <p:spPr>
          <a:xfrm>
            <a:off x="0" y="409575"/>
            <a:ext cx="4937760" cy="1618488"/>
          </a:xfrm>
          <a:prstGeom prst="rect">
            <a:avLst/>
          </a:prstGeom>
          <a:blipFill>
            <a:blip r:embed="rId2" cstate="print"/>
            <a:stretch>
              <a:fillRect/>
            </a:stretch>
          </a:blipFill>
        </p:spPr>
        <p:txBody>
          <a:bodyPr anchor="ctr" anchorCtr="0"/>
          <a:lstStyle>
            <a:lvl1pPr marL="285750" indent="0" algn="l">
              <a:lnSpc>
                <a:spcPct val="100000"/>
              </a:lnSpc>
              <a:defRPr sz="36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11" name="Slide Number Placeholder 3"/>
          <p:cNvSpPr txBox="1">
            <a:spLocks/>
          </p:cNvSpPr>
          <p:nvPr userDrawn="1"/>
        </p:nvSpPr>
        <p:spPr>
          <a:xfrm>
            <a:off x="90397" y="6378200"/>
            <a:ext cx="501650" cy="258763"/>
          </a:xfrm>
          <a:prstGeom prst="rect">
            <a:avLst/>
          </a:prstGeom>
        </p:spPr>
        <p:txBody>
          <a:bodyPr/>
          <a:lstStyle>
            <a:defPPr>
              <a:defRPr lang="en-US"/>
            </a:defPPr>
            <a:lvl1pPr marL="0" algn="l"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52014F4-1B9C-487C-9C92-261A63D4DBD6}" type="slidenum">
              <a:rPr lang="en-US" smtClean="0"/>
              <a:pPr>
                <a:defRPr/>
              </a:pPr>
              <a:t>‹#›</a:t>
            </a:fld>
            <a:endParaRPr lang="en-US" dirty="0"/>
          </a:p>
        </p:txBody>
      </p:sp>
      <p:sp>
        <p:nvSpPr>
          <p:cNvPr id="12" name="Footer Placeholder 2"/>
          <p:cNvSpPr>
            <a:spLocks noGrp="1"/>
          </p:cNvSpPr>
          <p:nvPr>
            <p:ph type="ftr" sz="quarter" idx="11"/>
          </p:nvPr>
        </p:nvSpPr>
        <p:spPr>
          <a:xfrm>
            <a:off x="2928875" y="6377424"/>
            <a:ext cx="3271837" cy="210289"/>
          </a:xfrm>
        </p:spPr>
        <p:txBody>
          <a:bodyPr/>
          <a:lstStyle>
            <a:lvl1pPr>
              <a:defRPr sz="900"/>
            </a:lvl1pPr>
          </a:lstStyle>
          <a:p>
            <a:pPr>
              <a:defRPr/>
            </a:pPr>
            <a:r>
              <a:rPr lang="en-US" smtClean="0"/>
              <a:t>Intel Confidential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409575"/>
            <a:ext cx="8229600" cy="885826"/>
          </a:xfrm>
          <a:prstGeom prst="rect">
            <a:avLst/>
          </a:prstGeom>
        </p:spPr>
        <p:txBody>
          <a:bodyPr/>
          <a:lstStyle/>
          <a:p>
            <a:r>
              <a:rPr lang="en-US" smtClean="0"/>
              <a:t>Click to edit Master title style</a:t>
            </a:r>
            <a:endParaRPr lang="en-US" dirty="0"/>
          </a:p>
        </p:txBody>
      </p:sp>
      <p:sp>
        <p:nvSpPr>
          <p:cNvPr id="9" name="Text Placeholder 8"/>
          <p:cNvSpPr>
            <a:spLocks noGrp="1"/>
          </p:cNvSpPr>
          <p:nvPr>
            <p:ph type="body" sz="quarter" idx="11"/>
          </p:nvPr>
        </p:nvSpPr>
        <p:spPr>
          <a:xfrm>
            <a:off x="457200" y="1371600"/>
            <a:ext cx="8229600" cy="4572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2"/>
          <p:cNvSpPr>
            <a:spLocks noGrp="1"/>
          </p:cNvSpPr>
          <p:nvPr>
            <p:ph type="ftr" sz="quarter" idx="10"/>
          </p:nvPr>
        </p:nvSpPr>
        <p:spPr>
          <a:xfrm>
            <a:off x="2931743" y="6371666"/>
            <a:ext cx="3271837" cy="210289"/>
          </a:xfrm>
        </p:spPr>
        <p:txBody>
          <a:bodyPr/>
          <a:lstStyle>
            <a:lvl1pPr>
              <a:defRPr sz="900"/>
            </a:lvl1pPr>
          </a:lstStyle>
          <a:p>
            <a:pPr>
              <a:defRPr/>
            </a:pPr>
            <a:r>
              <a:rPr lang="en-US" smtClean="0"/>
              <a:t>Intel Confidential</a:t>
            </a:r>
            <a:endParaRPr lang="en-US" dirty="0"/>
          </a:p>
        </p:txBody>
      </p:sp>
      <p:sp>
        <p:nvSpPr>
          <p:cNvPr id="10" name="Slide Number Placeholder 3"/>
          <p:cNvSpPr>
            <a:spLocks noGrp="1"/>
          </p:cNvSpPr>
          <p:nvPr>
            <p:ph type="sldNum" sz="quarter" idx="12"/>
          </p:nvPr>
        </p:nvSpPr>
        <p:spPr>
          <a:xfrm>
            <a:off x="90397" y="6378200"/>
            <a:ext cx="501650" cy="258763"/>
          </a:xfrm>
        </p:spPr>
        <p:txBody>
          <a:bodyPr/>
          <a:lstStyle>
            <a:lvl1pPr>
              <a:defRPr sz="900"/>
            </a:lvl1pPr>
          </a:lstStyle>
          <a:p>
            <a:pPr>
              <a:defRPr/>
            </a:pPr>
            <a:fld id="{152014F4-1B9C-487C-9C92-261A63D4DBD6}" type="slidenum">
              <a:rPr lang="en-US" smtClean="0"/>
              <a:pPr>
                <a:defRPr/>
              </a:pPr>
              <a:t>‹#›</a:t>
            </a:fld>
            <a:endParaRPr lang="en-US" dirty="0"/>
          </a:p>
        </p:txBody>
      </p:sp>
      <p:sp>
        <p:nvSpPr>
          <p:cNvPr id="11" name="Date Placeholder 4"/>
          <p:cNvSpPr>
            <a:spLocks noGrp="1"/>
          </p:cNvSpPr>
          <p:nvPr>
            <p:ph type="dt" sz="half" idx="13"/>
          </p:nvPr>
        </p:nvSpPr>
        <p:spPr>
          <a:xfrm>
            <a:off x="90397" y="6537049"/>
            <a:ext cx="1095555" cy="375259"/>
          </a:xfrm>
        </p:spPr>
        <p:txBody>
          <a:bodyPr/>
          <a:lstStyle/>
          <a:p>
            <a:fld id="{FFF76FAB-5046-8948-BAD9-8564228C107B}" type="datetime1">
              <a:rPr lang="en-US" smtClean="0"/>
              <a:t>6/4/14</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379539"/>
            <a:ext cx="4037012"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1379539"/>
            <a:ext cx="4038600"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2"/>
          <p:cNvSpPr>
            <a:spLocks noGrp="1"/>
          </p:cNvSpPr>
          <p:nvPr>
            <p:ph type="ftr" sz="quarter" idx="10"/>
          </p:nvPr>
        </p:nvSpPr>
        <p:spPr>
          <a:xfrm>
            <a:off x="2931743" y="6371666"/>
            <a:ext cx="3271837" cy="210289"/>
          </a:xfrm>
        </p:spPr>
        <p:txBody>
          <a:bodyPr/>
          <a:lstStyle>
            <a:lvl1pPr>
              <a:defRPr sz="900"/>
            </a:lvl1pPr>
          </a:lstStyle>
          <a:p>
            <a:pPr>
              <a:defRPr/>
            </a:pPr>
            <a:r>
              <a:rPr lang="en-US" smtClean="0"/>
              <a:t>Intel Confidential</a:t>
            </a:r>
            <a:endParaRPr lang="en-US" dirty="0"/>
          </a:p>
        </p:txBody>
      </p:sp>
      <p:sp>
        <p:nvSpPr>
          <p:cNvPr id="7" name="Slide Number Placeholder 3"/>
          <p:cNvSpPr>
            <a:spLocks noGrp="1"/>
          </p:cNvSpPr>
          <p:nvPr>
            <p:ph type="sldNum" sz="quarter" idx="11"/>
          </p:nvPr>
        </p:nvSpPr>
        <p:spPr>
          <a:xfrm>
            <a:off x="90397" y="6378200"/>
            <a:ext cx="501650" cy="258763"/>
          </a:xfrm>
        </p:spPr>
        <p:txBody>
          <a:bodyPr/>
          <a:lstStyle>
            <a:lvl1pPr>
              <a:defRPr sz="900"/>
            </a:lvl1pPr>
          </a:lstStyle>
          <a:p>
            <a:pPr>
              <a:defRPr/>
            </a:pPr>
            <a:fld id="{152014F4-1B9C-487C-9C92-261A63D4DBD6}" type="slidenum">
              <a:rPr lang="en-US" smtClean="0"/>
              <a:pPr>
                <a:defRPr/>
              </a:pPr>
              <a:t>‹#›</a:t>
            </a:fld>
            <a:endParaRPr lang="en-US" dirty="0"/>
          </a:p>
        </p:txBody>
      </p:sp>
      <p:sp>
        <p:nvSpPr>
          <p:cNvPr id="8" name="Date Placeholder 4"/>
          <p:cNvSpPr>
            <a:spLocks noGrp="1"/>
          </p:cNvSpPr>
          <p:nvPr>
            <p:ph type="dt" sz="half" idx="12"/>
          </p:nvPr>
        </p:nvSpPr>
        <p:spPr>
          <a:xfrm>
            <a:off x="90397" y="6537049"/>
            <a:ext cx="1095555" cy="375259"/>
          </a:xfrm>
        </p:spPr>
        <p:txBody>
          <a:bodyPr/>
          <a:lstStyle/>
          <a:p>
            <a:fld id="{6598B178-8DE1-164D-A775-5B2F21A0E312}" type="datetime1">
              <a:rPr lang="en-US" smtClean="0"/>
              <a:t>6/4/14</a:t>
            </a:fld>
            <a:endParaRPr lang="en-US"/>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smtClean="0"/>
              <a:t>Click to edit Master title style</a:t>
            </a:r>
            <a:endParaRPr lang="en-US" dirty="0"/>
          </a:p>
        </p:txBody>
      </p:sp>
      <p:sp>
        <p:nvSpPr>
          <p:cNvPr id="4" name="Footer Placeholder 2"/>
          <p:cNvSpPr>
            <a:spLocks noGrp="1"/>
          </p:cNvSpPr>
          <p:nvPr>
            <p:ph type="ftr" sz="quarter" idx="10"/>
          </p:nvPr>
        </p:nvSpPr>
        <p:spPr>
          <a:xfrm>
            <a:off x="2931743" y="6371666"/>
            <a:ext cx="3271837" cy="210289"/>
          </a:xfrm>
        </p:spPr>
        <p:txBody>
          <a:bodyPr/>
          <a:lstStyle>
            <a:lvl1pPr>
              <a:defRPr sz="900"/>
            </a:lvl1pPr>
          </a:lstStyle>
          <a:p>
            <a:pPr>
              <a:defRPr/>
            </a:pPr>
            <a:r>
              <a:rPr lang="en-US" smtClean="0"/>
              <a:t>Intel Confidential</a:t>
            </a:r>
            <a:endParaRPr lang="en-US" dirty="0"/>
          </a:p>
        </p:txBody>
      </p:sp>
      <p:sp>
        <p:nvSpPr>
          <p:cNvPr id="5" name="Slide Number Placeholder 3"/>
          <p:cNvSpPr>
            <a:spLocks noGrp="1"/>
          </p:cNvSpPr>
          <p:nvPr>
            <p:ph type="sldNum" sz="quarter" idx="11"/>
          </p:nvPr>
        </p:nvSpPr>
        <p:spPr>
          <a:xfrm>
            <a:off x="90397" y="6378200"/>
            <a:ext cx="501650" cy="258763"/>
          </a:xfrm>
        </p:spPr>
        <p:txBody>
          <a:bodyPr/>
          <a:lstStyle>
            <a:lvl1pPr>
              <a:defRPr sz="900"/>
            </a:lvl1pPr>
          </a:lstStyle>
          <a:p>
            <a:pPr>
              <a:defRPr/>
            </a:pPr>
            <a:fld id="{152014F4-1B9C-487C-9C92-261A63D4DBD6}" type="slidenum">
              <a:rPr lang="en-US" smtClean="0"/>
              <a:pPr>
                <a:defRPr/>
              </a:pPr>
              <a:t>‹#›</a:t>
            </a:fld>
            <a:endParaRPr lang="en-US" dirty="0"/>
          </a:p>
        </p:txBody>
      </p:sp>
      <p:sp>
        <p:nvSpPr>
          <p:cNvPr id="6" name="Date Placeholder 4"/>
          <p:cNvSpPr>
            <a:spLocks noGrp="1"/>
          </p:cNvSpPr>
          <p:nvPr>
            <p:ph type="dt" sz="half" idx="12"/>
          </p:nvPr>
        </p:nvSpPr>
        <p:spPr>
          <a:xfrm>
            <a:off x="90397" y="6537049"/>
            <a:ext cx="1095555" cy="375259"/>
          </a:xfrm>
        </p:spPr>
        <p:txBody>
          <a:bodyPr/>
          <a:lstStyle/>
          <a:p>
            <a:fld id="{342BCA45-FB3F-AA47-AE5A-B01D3B910393}" type="datetime1">
              <a:rPr lang="en-US" smtClean="0"/>
              <a:t>6/4/14</a:t>
            </a:fld>
            <a:endParaRPr lang="en-US"/>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2931743" y="6371666"/>
            <a:ext cx="3271837" cy="210289"/>
          </a:xfrm>
        </p:spPr>
        <p:txBody>
          <a:bodyPr/>
          <a:lstStyle>
            <a:lvl1pPr>
              <a:defRPr sz="900"/>
            </a:lvl1pPr>
          </a:lstStyle>
          <a:p>
            <a:pPr>
              <a:defRPr/>
            </a:pPr>
            <a:r>
              <a:rPr lang="en-US" smtClean="0"/>
              <a:t>Intel Confidential</a:t>
            </a:r>
            <a:endParaRPr lang="en-US" dirty="0"/>
          </a:p>
        </p:txBody>
      </p:sp>
      <p:sp>
        <p:nvSpPr>
          <p:cNvPr id="4" name="Slide Number Placeholder 3"/>
          <p:cNvSpPr>
            <a:spLocks noGrp="1"/>
          </p:cNvSpPr>
          <p:nvPr>
            <p:ph type="sldNum" sz="quarter" idx="11"/>
          </p:nvPr>
        </p:nvSpPr>
        <p:spPr>
          <a:xfrm>
            <a:off x="90397" y="6378200"/>
            <a:ext cx="501650" cy="258763"/>
          </a:xfrm>
        </p:spPr>
        <p:txBody>
          <a:bodyPr/>
          <a:lstStyle>
            <a:lvl1pPr>
              <a:defRPr sz="900"/>
            </a:lvl1pPr>
          </a:lstStyle>
          <a:p>
            <a:pPr>
              <a:defRPr/>
            </a:pPr>
            <a:fld id="{152014F4-1B9C-487C-9C92-261A63D4DBD6}" type="slidenum">
              <a:rPr lang="en-US" smtClean="0"/>
              <a:pPr>
                <a:defRPr/>
              </a:pPr>
              <a:t>‹#›</a:t>
            </a:fld>
            <a:endParaRPr lang="en-US" dirty="0"/>
          </a:p>
        </p:txBody>
      </p:sp>
      <p:sp>
        <p:nvSpPr>
          <p:cNvPr id="5" name="Date Placeholder 4"/>
          <p:cNvSpPr>
            <a:spLocks noGrp="1"/>
          </p:cNvSpPr>
          <p:nvPr>
            <p:ph type="dt" sz="half" idx="12"/>
          </p:nvPr>
        </p:nvSpPr>
        <p:spPr>
          <a:xfrm>
            <a:off x="90397" y="6537049"/>
            <a:ext cx="1095555" cy="375259"/>
          </a:xfrm>
        </p:spPr>
        <p:txBody>
          <a:bodyPr/>
          <a:lstStyle/>
          <a:p>
            <a:fld id="{865CA912-3037-0343-9B06-C43060D52779}" type="datetime1">
              <a:rPr lang="en-US" smtClean="0"/>
              <a:t>6/4/14</a:t>
            </a:fld>
            <a:endParaRPr lang="en-US"/>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ntel_footer_121410.png"/>
          <p:cNvPicPr>
            <a:picLocks noChangeAspect="1"/>
          </p:cNvPicPr>
          <p:nvPr/>
        </p:nvPicPr>
        <p:blipFill>
          <a:blip r:embed="rId15" cstate="print"/>
          <a:stretch>
            <a:fillRect/>
          </a:stretch>
        </p:blipFill>
        <p:spPr>
          <a:xfrm>
            <a:off x="0" y="6362701"/>
            <a:ext cx="9144000" cy="495300"/>
          </a:xfrm>
          <a:prstGeom prst="rect">
            <a:avLst/>
          </a:prstGeom>
        </p:spPr>
      </p:pic>
      <p:sp>
        <p:nvSpPr>
          <p:cNvPr id="14" name="Title Placeholder 13"/>
          <p:cNvSpPr>
            <a:spLocks noGrp="1"/>
          </p:cNvSpPr>
          <p:nvPr>
            <p:ph type="title"/>
          </p:nvPr>
        </p:nvSpPr>
        <p:spPr>
          <a:xfrm>
            <a:off x="457200" y="409575"/>
            <a:ext cx="8229600" cy="885826"/>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15" name="Text Placeholder 14"/>
          <p:cNvSpPr>
            <a:spLocks noGrp="1"/>
          </p:cNvSpPr>
          <p:nvPr>
            <p:ph type="body" idx="1"/>
          </p:nvPr>
        </p:nvSpPr>
        <p:spPr>
          <a:xfrm>
            <a:off x="457200" y="1371600"/>
            <a:ext cx="8229600" cy="45720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Rectangle 19"/>
          <p:cNvSpPr/>
          <p:nvPr userDrawn="1"/>
        </p:nvSpPr>
        <p:spPr>
          <a:xfrm>
            <a:off x="2871788" y="6600640"/>
            <a:ext cx="3400425" cy="261938"/>
          </a:xfrm>
          <a:prstGeom prst="rect">
            <a:avLst/>
          </a:prstGeom>
        </p:spPr>
        <p:txBody>
          <a:bodyPr>
            <a:spAutoFit/>
          </a:bodyPr>
          <a:lstStyle/>
          <a:p>
            <a:pPr algn="ctr">
              <a:spcBef>
                <a:spcPct val="50000"/>
              </a:spcBef>
              <a:defRPr/>
            </a:pPr>
            <a:r>
              <a:rPr lang="en-US" sz="550" b="1" dirty="0">
                <a:solidFill>
                  <a:srgbClr val="FFFFFF"/>
                </a:solidFill>
              </a:rPr>
              <a:t>Copyright© </a:t>
            </a:r>
            <a:r>
              <a:rPr lang="en-US" sz="550" b="1" dirty="0" smtClean="0">
                <a:solidFill>
                  <a:srgbClr val="FFFFFF"/>
                </a:solidFill>
              </a:rPr>
              <a:t>2014, </a:t>
            </a:r>
            <a:r>
              <a:rPr lang="en-US" sz="550" b="1" dirty="0">
                <a:solidFill>
                  <a:srgbClr val="FFFFFF"/>
                </a:solidFill>
              </a:rPr>
              <a:t>Intel Corporation. All rights reserved. </a:t>
            </a:r>
            <a:br>
              <a:rPr lang="en-US" sz="550" b="1" dirty="0">
                <a:solidFill>
                  <a:srgbClr val="FFFFFF"/>
                </a:solidFill>
              </a:rPr>
            </a:br>
            <a:r>
              <a:rPr lang="en-US" sz="550" b="1" dirty="0">
                <a:solidFill>
                  <a:srgbClr val="FFFFFF"/>
                </a:solidFill>
              </a:rPr>
              <a:t>*Other brands and names are the property of their respective owners.</a:t>
            </a:r>
            <a:endParaRPr lang="en-US" sz="550" b="1" dirty="0">
              <a:solidFill>
                <a:srgbClr val="000000"/>
              </a:solidFill>
            </a:endParaRPr>
          </a:p>
        </p:txBody>
      </p:sp>
      <p:pic>
        <p:nvPicPr>
          <p:cNvPr id="21" name="Picture 25">
            <a:hlinkClick r:id="" action="ppaction://customshow?id=0&amp;return=true"/>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355261" y="6490913"/>
            <a:ext cx="635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ooter Placeholder 11"/>
          <p:cNvSpPr>
            <a:spLocks noGrp="1"/>
          </p:cNvSpPr>
          <p:nvPr>
            <p:ph type="ftr" sz="quarter" idx="3"/>
          </p:nvPr>
        </p:nvSpPr>
        <p:spPr>
          <a:xfrm>
            <a:off x="2931743" y="6371666"/>
            <a:ext cx="3271837" cy="228600"/>
          </a:xfrm>
          <a:prstGeom prst="rect">
            <a:avLst/>
          </a:prstGeom>
        </p:spPr>
        <p:txBody>
          <a:bodyPr/>
          <a:lstStyle>
            <a:lvl1pPr algn="ctr">
              <a:defRPr sz="1000" b="1">
                <a:solidFill>
                  <a:schemeClr val="bg1"/>
                </a:solidFill>
              </a:defRPr>
            </a:lvl1pPr>
          </a:lstStyle>
          <a:p>
            <a:pPr>
              <a:defRPr/>
            </a:pPr>
            <a:r>
              <a:rPr lang="en-US" smtClean="0"/>
              <a:t>Intel Confidential</a:t>
            </a:r>
            <a:endParaRPr lang="en-US" dirty="0"/>
          </a:p>
        </p:txBody>
      </p:sp>
      <p:sp>
        <p:nvSpPr>
          <p:cNvPr id="23" name="Slide Number Placeholder 22"/>
          <p:cNvSpPr>
            <a:spLocks noGrp="1"/>
          </p:cNvSpPr>
          <p:nvPr>
            <p:ph type="sldNum" sz="quarter" idx="4"/>
          </p:nvPr>
        </p:nvSpPr>
        <p:spPr>
          <a:xfrm>
            <a:off x="136525" y="6378200"/>
            <a:ext cx="501650" cy="258763"/>
          </a:xfrm>
          <a:prstGeom prst="rect">
            <a:avLst/>
          </a:prstGeom>
        </p:spPr>
        <p:txBody>
          <a:bodyPr/>
          <a:lstStyle>
            <a:lvl1pPr>
              <a:defRPr sz="1000">
                <a:solidFill>
                  <a:schemeClr val="bg1"/>
                </a:solidFill>
              </a:defRPr>
            </a:lvl1pPr>
          </a:lstStyle>
          <a:p>
            <a:pPr>
              <a:defRPr/>
            </a:pPr>
            <a:fld id="{152014F4-1B9C-487C-9C92-261A63D4DBD6}" type="slidenum">
              <a:rPr lang="en-US"/>
              <a:pPr>
                <a:defRPr/>
              </a:pPr>
              <a:t>‹#›</a:t>
            </a:fld>
            <a:endParaRPr lang="en-US" dirty="0"/>
          </a:p>
        </p:txBody>
      </p:sp>
      <p:sp>
        <p:nvSpPr>
          <p:cNvPr id="2" name="Date Placeholder 1"/>
          <p:cNvSpPr>
            <a:spLocks noGrp="1"/>
          </p:cNvSpPr>
          <p:nvPr>
            <p:ph type="dt" sz="half" idx="2"/>
          </p:nvPr>
        </p:nvSpPr>
        <p:spPr>
          <a:xfrm>
            <a:off x="90397" y="6502545"/>
            <a:ext cx="1095555" cy="375259"/>
          </a:xfrm>
          <a:prstGeom prst="rect">
            <a:avLst/>
          </a:prstGeom>
        </p:spPr>
        <p:txBody>
          <a:bodyPr vert="horz" lIns="91440" tIns="45720" rIns="91440" bIns="45720" rtlCol="0" anchor="ctr"/>
          <a:lstStyle>
            <a:lvl1pPr algn="l">
              <a:defRPr sz="900">
                <a:solidFill>
                  <a:schemeClr val="bg1"/>
                </a:solidFill>
              </a:defRPr>
            </a:lvl1pPr>
          </a:lstStyle>
          <a:p>
            <a:fld id="{A642ABA3-464A-6041-8AC9-BB8761A2E254}" type="datetime1">
              <a:rPr lang="en-US" smtClean="0"/>
              <a:t>6/4/14</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4" r:id="rId3"/>
    <p:sldLayoutId id="2147483665" r:id="rId4"/>
    <p:sldLayoutId id="2147483666" r:id="rId5"/>
    <p:sldLayoutId id="2147483674" r:id="rId6"/>
    <p:sldLayoutId id="2147483675" r:id="rId7"/>
    <p:sldLayoutId id="2147483676" r:id="rId8"/>
    <p:sldLayoutId id="2147483677" r:id="rId9"/>
    <p:sldLayoutId id="2147483671" r:id="rId10"/>
    <p:sldLayoutId id="2147483679" r:id="rId11"/>
    <p:sldLayoutId id="2147483672" r:id="rId12"/>
    <p:sldLayoutId id="2147483673" r:id="rId13"/>
  </p:sldLayoutIdLst>
  <p:hf hdr="0" ftr="0" dt="0"/>
  <p:txStyles>
    <p:titleStyle>
      <a:lvl1pPr algn="l" defTabSz="914400" rtl="0" eaLnBrk="1" latinLnBrk="0" hangingPunct="1">
        <a:lnSpc>
          <a:spcPts val="2600"/>
        </a:lnSpc>
        <a:spcBef>
          <a:spcPct val="0"/>
        </a:spcBef>
        <a:buNone/>
        <a:defRPr lang="en-US" altLang="ja-JP" sz="3000" b="1" i="0" kern="1200" dirty="0" smtClean="0">
          <a:solidFill>
            <a:schemeClr val="accent1"/>
          </a:solidFill>
          <a:latin typeface="+mj-lt"/>
          <a:ea typeface="+mj-ea"/>
          <a:cs typeface="+mj-cs"/>
        </a:defRPr>
      </a:lvl1pPr>
    </p:titleStyle>
    <p:bodyStyle>
      <a:lvl1pPr marL="0" indent="0" algn="l" defTabSz="914400" rtl="0" eaLnBrk="1" latinLnBrk="0" hangingPunct="1">
        <a:spcBef>
          <a:spcPts val="2200"/>
        </a:spcBef>
        <a:buFont typeface="Arial" pitchFamily="34" charset="0"/>
        <a:buNone/>
        <a:defRPr lang="en-US" altLang="ja-JP" sz="2400" b="0" i="0" kern="1200" dirty="0" smtClean="0">
          <a:solidFill>
            <a:schemeClr val="tx1"/>
          </a:solidFill>
          <a:latin typeface="+mn-lt"/>
          <a:ea typeface="+mn-ea"/>
          <a:cs typeface="+mn-cs"/>
        </a:defRPr>
      </a:lvl1pPr>
      <a:lvl2pPr marL="228600" indent="-228600" algn="l" defTabSz="914400" rtl="0" eaLnBrk="1" latinLnBrk="0" hangingPunct="1">
        <a:spcBef>
          <a:spcPts val="900"/>
        </a:spcBef>
        <a:buFont typeface="Arial" pitchFamily="34" charset="0"/>
        <a:buChar char="•"/>
        <a:defRPr lang="en-US" altLang="ja-JP" sz="2200" b="0" i="0" kern="1200" dirty="0" smtClean="0">
          <a:solidFill>
            <a:schemeClr val="tx1"/>
          </a:solidFill>
          <a:latin typeface="+mn-lt"/>
          <a:ea typeface="+mn-ea"/>
          <a:cs typeface="+mn-cs"/>
        </a:defRPr>
      </a:lvl2pPr>
      <a:lvl3pPr marL="457200" indent="-228600" algn="l" defTabSz="914400" rtl="0" eaLnBrk="1" latinLnBrk="0" hangingPunct="1">
        <a:spcBef>
          <a:spcPts val="600"/>
        </a:spcBef>
        <a:buClr>
          <a:schemeClr val="tx2"/>
        </a:buClr>
        <a:buFont typeface="Neo Sans Intel" pitchFamily="34" charset="0"/>
        <a:buChar char="–"/>
        <a:defRPr lang="en-US" altLang="ja-JP" sz="2000" b="0" i="0" kern="1200" dirty="0" smtClean="0">
          <a:solidFill>
            <a:schemeClr val="tx1"/>
          </a:solidFill>
          <a:latin typeface="+mn-lt"/>
          <a:ea typeface="+mn-ea"/>
          <a:cs typeface="+mn-cs"/>
        </a:defRPr>
      </a:lvl3pPr>
      <a:lvl4pPr marL="628650" indent="-171450" algn="l" defTabSz="914400" rtl="0" eaLnBrk="1" latinLnBrk="0" hangingPunct="1">
        <a:spcBef>
          <a:spcPts val="3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4pPr>
      <a:lvl5pPr marL="800100" indent="-171450" algn="l" defTabSz="914400" rtl="0" eaLnBrk="1" latinLnBrk="0" hangingPunct="1">
        <a:spcBef>
          <a:spcPts val="1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svn.mpi-forum.org/trac/mpi-forum-web/ticket/380" TargetMode="External"/><Relationship Id="rId3" Type="http://schemas.openxmlformats.org/officeDocument/2006/relationships/hyperlink" Target="https://svn.mpi-forum.org/trac/mpi-forum-web/wiki/MPI3Hybri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57201" y="2624998"/>
            <a:ext cx="6566351" cy="584775"/>
          </a:xfrm>
        </p:spPr>
        <p:txBody>
          <a:bodyPr/>
          <a:lstStyle/>
          <a:p>
            <a:r>
              <a:rPr lang="en-US" dirty="0" smtClean="0"/>
              <a:t>Endpoints Proposal Update</a:t>
            </a:r>
            <a:endParaRPr lang="en-US" dirty="0"/>
          </a:p>
        </p:txBody>
      </p:sp>
      <p:sp>
        <p:nvSpPr>
          <p:cNvPr id="7" name="Subtitle 6"/>
          <p:cNvSpPr>
            <a:spLocks noGrp="1"/>
          </p:cNvSpPr>
          <p:nvPr>
            <p:ph type="subTitle" idx="1"/>
          </p:nvPr>
        </p:nvSpPr>
        <p:spPr>
          <a:xfrm>
            <a:off x="2334696" y="4451359"/>
            <a:ext cx="4466738" cy="923330"/>
          </a:xfrm>
        </p:spPr>
        <p:txBody>
          <a:bodyPr/>
          <a:lstStyle/>
          <a:p>
            <a:r>
              <a:rPr lang="en-US" dirty="0" smtClean="0"/>
              <a:t>Jim Dinan</a:t>
            </a:r>
            <a:r>
              <a:rPr lang="en-US" dirty="0" smtClean="0"/>
              <a:t/>
            </a:r>
            <a:br>
              <a:rPr lang="en-US" dirty="0" smtClean="0"/>
            </a:br>
            <a:r>
              <a:rPr lang="en-US" dirty="0" smtClean="0"/>
              <a:t>MPI Forum Hybrid Working Group</a:t>
            </a:r>
            <a:br>
              <a:rPr lang="en-US" dirty="0" smtClean="0"/>
            </a:br>
            <a:r>
              <a:rPr lang="en-US" dirty="0" smtClean="0"/>
              <a:t>June, 2014</a:t>
            </a:r>
            <a:endParaRPr lang="en-US" dirty="0"/>
          </a:p>
        </p:txBody>
      </p:sp>
    </p:spTree>
    <p:extLst>
      <p:ext uri="{BB962C8B-B14F-4D97-AF65-F5344CB8AC3E}">
        <p14:creationId xmlns:p14="http://schemas.microsoft.com/office/powerpoint/2010/main" val="1475604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Endpoints Semantics</a:t>
            </a:r>
            <a:endParaRPr lang="en-US" dirty="0"/>
          </a:p>
        </p:txBody>
      </p:sp>
      <p:sp>
        <p:nvSpPr>
          <p:cNvPr id="3" name="Content Placeholder 2"/>
          <p:cNvSpPr>
            <a:spLocks noGrp="1"/>
          </p:cNvSpPr>
          <p:nvPr>
            <p:ph type="body" sz="quarter" idx="11"/>
          </p:nvPr>
        </p:nvSpPr>
        <p:spPr>
          <a:xfrm>
            <a:off x="457200" y="3581400"/>
            <a:ext cx="8229600" cy="2739324"/>
          </a:xfrm>
          <a:prstGeom prst="rect">
            <a:avLst/>
          </a:prstGeom>
        </p:spPr>
        <p:txBody>
          <a:bodyPr lIns="85231" tIns="42616" rIns="85231" bIns="42616">
            <a:normAutofit fontScale="70000" lnSpcReduction="20000"/>
          </a:bodyPr>
          <a:lstStyle/>
          <a:p>
            <a:r>
              <a:rPr lang="en-US" dirty="0" smtClean="0"/>
              <a:t>MPI Process: Set of resources supporting execution of MPI </a:t>
            </a:r>
            <a:r>
              <a:rPr lang="en-US" dirty="0" err="1" smtClean="0"/>
              <a:t>comm.s</a:t>
            </a:r>
            <a:endParaRPr lang="en-US" dirty="0" smtClean="0"/>
          </a:p>
          <a:p>
            <a:pPr lvl="2"/>
            <a:r>
              <a:rPr lang="en-US" dirty="0" smtClean="0"/>
              <a:t>MPI rank and execution resources to drive it when needed</a:t>
            </a:r>
          </a:p>
          <a:p>
            <a:pPr lvl="2"/>
            <a:r>
              <a:rPr lang="en-US" dirty="0" smtClean="0"/>
              <a:t>Endpoints have MPI process semantics (e.g. progress, matching, …)</a:t>
            </a:r>
          </a:p>
          <a:p>
            <a:pPr lvl="3"/>
            <a:r>
              <a:rPr lang="en-US" dirty="0" smtClean="0"/>
              <a:t>Collectives are called concurrently on all endpoints (MPI processes)</a:t>
            </a:r>
          </a:p>
          <a:p>
            <a:r>
              <a:rPr lang="en-US" dirty="0" smtClean="0"/>
              <a:t>Improve programmability of MPI + Threads</a:t>
            </a:r>
          </a:p>
          <a:p>
            <a:pPr lvl="2"/>
            <a:r>
              <a:rPr lang="en-US" dirty="0" smtClean="0"/>
              <a:t>Allow threads to be MPI processes, addressable through MPI</a:t>
            </a:r>
          </a:p>
          <a:p>
            <a:pPr lvl="2"/>
            <a:r>
              <a:rPr lang="en-US" dirty="0" smtClean="0"/>
              <a:t>Make number of VA spaces free parameter for apps</a:t>
            </a:r>
          </a:p>
          <a:p>
            <a:r>
              <a:rPr lang="en-US" dirty="0" smtClean="0"/>
              <a:t>Enable threads to act like processes / have process-like performance</a:t>
            </a:r>
          </a:p>
          <a:p>
            <a:pPr lvl="2"/>
            <a:r>
              <a:rPr lang="en-US" dirty="0" smtClean="0"/>
              <a:t>Per-thread communication state/resources, process-like performance</a:t>
            </a:r>
          </a:p>
        </p:txBody>
      </p:sp>
      <p:sp>
        <p:nvSpPr>
          <p:cNvPr id="4" name="Slide Number Placeholder 3"/>
          <p:cNvSpPr>
            <a:spLocks noGrp="1"/>
          </p:cNvSpPr>
          <p:nvPr>
            <p:ph type="sldNum" sz="quarter" idx="12"/>
          </p:nvPr>
        </p:nvSpPr>
        <p:spPr/>
        <p:txBody>
          <a:bodyPr lIns="85231" tIns="42616" rIns="85231" bIns="42616"/>
          <a:lstStyle/>
          <a:p>
            <a:fld id="{87034D8C-3CB4-402A-BC46-2AB14C0FE90A}" type="slidenum">
              <a:rPr lang="en-US" smtClean="0"/>
              <a:pPr/>
              <a:t>10</a:t>
            </a:fld>
            <a:endParaRPr lang="en-US" dirty="0"/>
          </a:p>
        </p:txBody>
      </p:sp>
      <p:sp>
        <p:nvSpPr>
          <p:cNvPr id="5" name="Rectangle 4"/>
          <p:cNvSpPr/>
          <p:nvPr/>
        </p:nvSpPr>
        <p:spPr bwMode="auto">
          <a:xfrm>
            <a:off x="1231327" y="1022392"/>
            <a:ext cx="7162790" cy="2362200"/>
          </a:xfrm>
          <a:prstGeom prst="rect">
            <a:avLst/>
          </a:prstGeom>
          <a:noFill/>
          <a:ln w="25400" cap="flat" cmpd="sng" algn="ctr">
            <a:solidFill>
              <a:schemeClr val="accent1"/>
            </a:solidFill>
            <a:prstDash val="dash"/>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defTabSz="914360"/>
            <a:endParaRPr lang="en-US">
              <a:latin typeface="Calibri" pitchFamily="34" charset="0"/>
            </a:endParaRPr>
          </a:p>
        </p:txBody>
      </p:sp>
      <p:sp>
        <p:nvSpPr>
          <p:cNvPr id="12" name="TextBox 11"/>
          <p:cNvSpPr txBox="1"/>
          <p:nvPr/>
        </p:nvSpPr>
        <p:spPr>
          <a:xfrm>
            <a:off x="159708" y="914400"/>
            <a:ext cx="934976" cy="646327"/>
          </a:xfrm>
          <a:prstGeom prst="rect">
            <a:avLst/>
          </a:prstGeom>
          <a:noFill/>
        </p:spPr>
        <p:txBody>
          <a:bodyPr wrap="none" lIns="91436" tIns="45718" rIns="91436" bIns="45718" rtlCol="0">
            <a:spAutoFit/>
          </a:bodyPr>
          <a:lstStyle/>
          <a:p>
            <a:pPr algn="ctr"/>
            <a:r>
              <a:rPr lang="en-US" dirty="0" smtClean="0"/>
              <a:t>Parent</a:t>
            </a:r>
            <a:br>
              <a:rPr lang="en-US" dirty="0" smtClean="0"/>
            </a:br>
            <a:r>
              <a:rPr lang="en-US" dirty="0" err="1" smtClean="0"/>
              <a:t>Comm</a:t>
            </a:r>
            <a:endParaRPr lang="en-US" dirty="0"/>
          </a:p>
        </p:txBody>
      </p:sp>
      <p:sp>
        <p:nvSpPr>
          <p:cNvPr id="6" name="Rounded Rectangle 5"/>
          <p:cNvSpPr/>
          <p:nvPr/>
        </p:nvSpPr>
        <p:spPr bwMode="auto">
          <a:xfrm>
            <a:off x="1383729" y="1179938"/>
            <a:ext cx="2057401" cy="20574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5231" tIns="42616" rIns="85231" bIns="42616" numCol="1" rtlCol="0" anchor="t" anchorCtr="0" compatLnSpc="1">
            <a:prstTxWarp prst="textNoShape">
              <a:avLst/>
            </a:prstTxWarp>
          </a:bodyPr>
          <a:lstStyle/>
          <a:p>
            <a:pPr algn="ctr" defTabSz="914360"/>
            <a:endParaRPr lang="en-US" dirty="0">
              <a:latin typeface="Calibri" pitchFamily="34" charset="0"/>
            </a:endParaRPr>
          </a:p>
        </p:txBody>
      </p:sp>
      <p:sp>
        <p:nvSpPr>
          <p:cNvPr id="7" name="Rounded Rectangle 6"/>
          <p:cNvSpPr/>
          <p:nvPr/>
        </p:nvSpPr>
        <p:spPr bwMode="auto">
          <a:xfrm>
            <a:off x="1536128" y="1694951"/>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8" name="Oval 7"/>
          <p:cNvSpPr/>
          <p:nvPr/>
        </p:nvSpPr>
        <p:spPr bwMode="auto">
          <a:xfrm>
            <a:off x="1536128" y="2532966"/>
            <a:ext cx="533400" cy="533400"/>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85231" tIns="42616" rIns="85231" bIns="42616" numCol="1" rtlCol="0" anchor="ctr" anchorCtr="0" compatLnSpc="1">
            <a:prstTxWarp prst="textNoShape">
              <a:avLst/>
            </a:prstTxWarp>
          </a:bodyPr>
          <a:lstStyle/>
          <a:p>
            <a:pPr algn="ctr" defTabSz="914360"/>
            <a:r>
              <a:rPr lang="en-US" dirty="0">
                <a:solidFill>
                  <a:schemeClr val="tx1"/>
                </a:solidFill>
                <a:latin typeface="Calibri" pitchFamily="34" charset="0"/>
              </a:rPr>
              <a:t>P</a:t>
            </a:r>
          </a:p>
        </p:txBody>
      </p:sp>
      <p:sp>
        <p:nvSpPr>
          <p:cNvPr id="10" name="Oval 9"/>
          <p:cNvSpPr/>
          <p:nvPr/>
        </p:nvSpPr>
        <p:spPr bwMode="auto">
          <a:xfrm>
            <a:off x="2145728" y="253296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85231" tIns="42616" rIns="85231" bIns="42616"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11" name="Oval 10"/>
          <p:cNvSpPr/>
          <p:nvPr/>
        </p:nvSpPr>
        <p:spPr bwMode="auto">
          <a:xfrm>
            <a:off x="2755328" y="253296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85231" tIns="42616" rIns="85231" bIns="42616"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13" name="TextBox 12"/>
          <p:cNvSpPr txBox="1"/>
          <p:nvPr/>
        </p:nvSpPr>
        <p:spPr>
          <a:xfrm>
            <a:off x="1435944" y="1237566"/>
            <a:ext cx="2017584" cy="316897"/>
          </a:xfrm>
          <a:prstGeom prst="rect">
            <a:avLst/>
          </a:prstGeom>
          <a:noFill/>
        </p:spPr>
        <p:txBody>
          <a:bodyPr wrap="none" lIns="85231" tIns="42616" rIns="85231" bIns="42616" rtlCol="0">
            <a:spAutoFit/>
          </a:bodyPr>
          <a:lstStyle/>
          <a:p>
            <a:pPr algn="ctr"/>
            <a:r>
              <a:rPr lang="en-US" sz="1500" dirty="0"/>
              <a:t>Parent MPI Process</a:t>
            </a:r>
          </a:p>
        </p:txBody>
      </p:sp>
      <p:cxnSp>
        <p:nvCxnSpPr>
          <p:cNvPr id="15" name="Straight Connector 14"/>
          <p:cNvCxnSpPr/>
          <p:nvPr/>
        </p:nvCxnSpPr>
        <p:spPr bwMode="auto">
          <a:xfrm flipV="1">
            <a:off x="1796513" y="2304550"/>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16" name="Straight Connector 15"/>
          <p:cNvCxnSpPr>
            <a:stCxn id="10" idx="0"/>
            <a:endCxn id="35" idx="2"/>
          </p:cNvCxnSpPr>
          <p:nvPr/>
        </p:nvCxnSpPr>
        <p:spPr bwMode="auto">
          <a:xfrm flipV="1">
            <a:off x="2412428" y="2304550"/>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19" name="Straight Connector 18"/>
          <p:cNvCxnSpPr>
            <a:stCxn id="11" idx="0"/>
            <a:endCxn id="34" idx="2"/>
          </p:cNvCxnSpPr>
          <p:nvPr/>
        </p:nvCxnSpPr>
        <p:spPr bwMode="auto">
          <a:xfrm flipV="1">
            <a:off x="3022028" y="2304550"/>
            <a:ext cx="0" cy="228416"/>
          </a:xfrm>
          <a:prstGeom prst="line">
            <a:avLst/>
          </a:prstGeom>
          <a:noFill/>
          <a:ln w="25400" cap="flat" cmpd="sng" algn="ctr">
            <a:solidFill>
              <a:schemeClr val="tx1"/>
            </a:solidFill>
            <a:prstDash val="sysDash"/>
            <a:round/>
            <a:headEnd type="none" w="med" len="med"/>
            <a:tailEnd type="none" w="med" len="med"/>
          </a:ln>
          <a:effectLst/>
        </p:spPr>
      </p:cxnSp>
      <p:sp>
        <p:nvSpPr>
          <p:cNvPr id="34" name="Rounded Rectangle 33"/>
          <p:cNvSpPr/>
          <p:nvPr/>
        </p:nvSpPr>
        <p:spPr bwMode="auto">
          <a:xfrm>
            <a:off x="2755328" y="1694951"/>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35" name="Rounded Rectangle 34"/>
          <p:cNvSpPr/>
          <p:nvPr/>
        </p:nvSpPr>
        <p:spPr bwMode="auto">
          <a:xfrm>
            <a:off x="2145728" y="1694951"/>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51" name="Rounded Rectangle 50"/>
          <p:cNvSpPr/>
          <p:nvPr/>
        </p:nvSpPr>
        <p:spPr bwMode="auto">
          <a:xfrm>
            <a:off x="3753446" y="1174792"/>
            <a:ext cx="2057400" cy="20574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360"/>
            <a:endParaRPr lang="en-US" dirty="0">
              <a:latin typeface="Calibri" pitchFamily="34" charset="0"/>
            </a:endParaRPr>
          </a:p>
        </p:txBody>
      </p:sp>
      <p:sp>
        <p:nvSpPr>
          <p:cNvPr id="52" name="Rounded Rectangle 51"/>
          <p:cNvSpPr/>
          <p:nvPr/>
        </p:nvSpPr>
        <p:spPr bwMode="auto">
          <a:xfrm>
            <a:off x="3905846" y="169495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53" name="Oval 52"/>
          <p:cNvSpPr/>
          <p:nvPr/>
        </p:nvSpPr>
        <p:spPr bwMode="auto">
          <a:xfrm>
            <a:off x="3905846" y="2532966"/>
            <a:ext cx="533400" cy="533400"/>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P</a:t>
            </a:r>
          </a:p>
        </p:txBody>
      </p:sp>
      <p:sp>
        <p:nvSpPr>
          <p:cNvPr id="54" name="Oval 53"/>
          <p:cNvSpPr/>
          <p:nvPr/>
        </p:nvSpPr>
        <p:spPr bwMode="auto">
          <a:xfrm>
            <a:off x="4515446" y="253296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55" name="Oval 54"/>
          <p:cNvSpPr/>
          <p:nvPr/>
        </p:nvSpPr>
        <p:spPr bwMode="auto">
          <a:xfrm>
            <a:off x="5125046" y="253296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63" name="TextBox 62"/>
          <p:cNvSpPr txBox="1"/>
          <p:nvPr/>
        </p:nvSpPr>
        <p:spPr>
          <a:xfrm>
            <a:off x="3799396" y="1237567"/>
            <a:ext cx="2030115" cy="323161"/>
          </a:xfrm>
          <a:prstGeom prst="rect">
            <a:avLst/>
          </a:prstGeom>
          <a:noFill/>
        </p:spPr>
        <p:txBody>
          <a:bodyPr wrap="none" lIns="91436" tIns="45718" rIns="91436" bIns="45718" rtlCol="0">
            <a:spAutoFit/>
          </a:bodyPr>
          <a:lstStyle/>
          <a:p>
            <a:pPr algn="ctr"/>
            <a:r>
              <a:rPr lang="en-US" sz="1500" dirty="0"/>
              <a:t>Parent MPI Process</a:t>
            </a:r>
          </a:p>
        </p:txBody>
      </p:sp>
      <p:cxnSp>
        <p:nvCxnSpPr>
          <p:cNvPr id="64" name="Straight Connector 63"/>
          <p:cNvCxnSpPr>
            <a:stCxn id="53" idx="0"/>
            <a:endCxn id="52" idx="2"/>
          </p:cNvCxnSpPr>
          <p:nvPr/>
        </p:nvCxnSpPr>
        <p:spPr bwMode="auto">
          <a:xfrm flipV="1">
            <a:off x="4172546" y="2304550"/>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65" name="Straight Connector 64"/>
          <p:cNvCxnSpPr>
            <a:stCxn id="54" idx="0"/>
            <a:endCxn id="68" idx="2"/>
          </p:cNvCxnSpPr>
          <p:nvPr/>
        </p:nvCxnSpPr>
        <p:spPr bwMode="auto">
          <a:xfrm flipV="1">
            <a:off x="4782146" y="2304550"/>
            <a:ext cx="0" cy="228416"/>
          </a:xfrm>
          <a:prstGeom prst="line">
            <a:avLst/>
          </a:prstGeom>
          <a:noFill/>
          <a:ln w="25400" cap="flat" cmpd="sng" algn="ctr">
            <a:solidFill>
              <a:schemeClr val="tx1"/>
            </a:solidFill>
            <a:prstDash val="sysDash"/>
            <a:round/>
            <a:headEnd type="none" w="med" len="med"/>
            <a:tailEnd type="none" w="med" len="med"/>
          </a:ln>
          <a:effectLst/>
        </p:spPr>
      </p:cxnSp>
      <p:sp>
        <p:nvSpPr>
          <p:cNvPr id="68" name="Rounded Rectangle 67"/>
          <p:cNvSpPr/>
          <p:nvPr/>
        </p:nvSpPr>
        <p:spPr bwMode="auto">
          <a:xfrm>
            <a:off x="4515446" y="169495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70" name="Rounded Rectangle 69"/>
          <p:cNvSpPr/>
          <p:nvPr/>
        </p:nvSpPr>
        <p:spPr bwMode="auto">
          <a:xfrm>
            <a:off x="6126942" y="1174792"/>
            <a:ext cx="2057400" cy="20574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360"/>
            <a:endParaRPr lang="en-US" dirty="0">
              <a:latin typeface="Calibri" pitchFamily="34" charset="0"/>
            </a:endParaRPr>
          </a:p>
        </p:txBody>
      </p:sp>
      <p:sp>
        <p:nvSpPr>
          <p:cNvPr id="71" name="Rounded Rectangle 70"/>
          <p:cNvSpPr/>
          <p:nvPr/>
        </p:nvSpPr>
        <p:spPr bwMode="auto">
          <a:xfrm>
            <a:off x="6279342" y="169495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72" name="Oval 71"/>
          <p:cNvSpPr/>
          <p:nvPr/>
        </p:nvSpPr>
        <p:spPr bwMode="auto">
          <a:xfrm>
            <a:off x="6279342" y="2532966"/>
            <a:ext cx="533400" cy="533400"/>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P</a:t>
            </a:r>
          </a:p>
        </p:txBody>
      </p:sp>
      <p:sp>
        <p:nvSpPr>
          <p:cNvPr id="73" name="Oval 72"/>
          <p:cNvSpPr/>
          <p:nvPr/>
        </p:nvSpPr>
        <p:spPr bwMode="auto">
          <a:xfrm>
            <a:off x="6888942" y="253296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74" name="Oval 73"/>
          <p:cNvSpPr/>
          <p:nvPr/>
        </p:nvSpPr>
        <p:spPr bwMode="auto">
          <a:xfrm>
            <a:off x="7498542" y="253296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75" name="TextBox 74"/>
          <p:cNvSpPr txBox="1"/>
          <p:nvPr/>
        </p:nvSpPr>
        <p:spPr>
          <a:xfrm>
            <a:off x="6172891" y="1237567"/>
            <a:ext cx="2030115" cy="323161"/>
          </a:xfrm>
          <a:prstGeom prst="rect">
            <a:avLst/>
          </a:prstGeom>
          <a:noFill/>
        </p:spPr>
        <p:txBody>
          <a:bodyPr wrap="none" lIns="91436" tIns="45718" rIns="91436" bIns="45718" rtlCol="0">
            <a:spAutoFit/>
          </a:bodyPr>
          <a:lstStyle/>
          <a:p>
            <a:pPr algn="ctr"/>
            <a:r>
              <a:rPr lang="en-US" sz="1500" dirty="0"/>
              <a:t>Parent MPI Process</a:t>
            </a:r>
          </a:p>
        </p:txBody>
      </p:sp>
      <p:cxnSp>
        <p:nvCxnSpPr>
          <p:cNvPr id="76" name="Straight Connector 75"/>
          <p:cNvCxnSpPr>
            <a:stCxn id="72" idx="0"/>
            <a:endCxn id="71" idx="2"/>
          </p:cNvCxnSpPr>
          <p:nvPr/>
        </p:nvCxnSpPr>
        <p:spPr bwMode="auto">
          <a:xfrm flipV="1">
            <a:off x="6546042" y="2304550"/>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77" name="Straight Connector 76"/>
          <p:cNvCxnSpPr>
            <a:stCxn id="73" idx="0"/>
            <a:endCxn id="79" idx="2"/>
          </p:cNvCxnSpPr>
          <p:nvPr/>
        </p:nvCxnSpPr>
        <p:spPr bwMode="auto">
          <a:xfrm flipV="1">
            <a:off x="7155642" y="2304550"/>
            <a:ext cx="609600" cy="228416"/>
          </a:xfrm>
          <a:prstGeom prst="line">
            <a:avLst/>
          </a:prstGeom>
          <a:noFill/>
          <a:ln w="25400" cap="flat" cmpd="sng" algn="ctr">
            <a:solidFill>
              <a:schemeClr val="tx1"/>
            </a:solidFill>
            <a:prstDash val="sysDash"/>
            <a:round/>
            <a:headEnd type="none" w="med" len="med"/>
            <a:tailEnd type="none" w="med" len="med"/>
          </a:ln>
          <a:effectLst/>
        </p:spPr>
      </p:cxnSp>
      <p:cxnSp>
        <p:nvCxnSpPr>
          <p:cNvPr id="78" name="Straight Connector 77"/>
          <p:cNvCxnSpPr>
            <a:stCxn id="74" idx="0"/>
            <a:endCxn id="79" idx="2"/>
          </p:cNvCxnSpPr>
          <p:nvPr/>
        </p:nvCxnSpPr>
        <p:spPr bwMode="auto">
          <a:xfrm flipV="1">
            <a:off x="7765242" y="2304550"/>
            <a:ext cx="0" cy="228416"/>
          </a:xfrm>
          <a:prstGeom prst="line">
            <a:avLst/>
          </a:prstGeom>
          <a:noFill/>
          <a:ln w="25400" cap="flat" cmpd="sng" algn="ctr">
            <a:solidFill>
              <a:schemeClr val="tx1"/>
            </a:solidFill>
            <a:prstDash val="sysDash"/>
            <a:round/>
            <a:headEnd type="none" w="med" len="med"/>
            <a:tailEnd type="none" w="med" len="med"/>
          </a:ln>
          <a:effectLst/>
        </p:spPr>
      </p:cxnSp>
      <p:sp>
        <p:nvSpPr>
          <p:cNvPr id="79" name="Rounded Rectangle 78"/>
          <p:cNvSpPr/>
          <p:nvPr/>
        </p:nvSpPr>
        <p:spPr bwMode="auto">
          <a:xfrm>
            <a:off x="7498542" y="169495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39" name="Rectangle 38"/>
          <p:cNvSpPr/>
          <p:nvPr/>
        </p:nvSpPr>
        <p:spPr bwMode="auto">
          <a:xfrm>
            <a:off x="1070325" y="1606899"/>
            <a:ext cx="7495668" cy="782425"/>
          </a:xfrm>
          <a:prstGeom prst="rect">
            <a:avLst/>
          </a:prstGeom>
          <a:noFill/>
          <a:ln w="25400" cap="flat" cmpd="sng" algn="ctr">
            <a:solidFill>
              <a:schemeClr val="accent6">
                <a:lumMod val="75000"/>
              </a:schemeClr>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defTabSz="914360"/>
            <a:endParaRPr lang="en-US">
              <a:latin typeface="Calibri" pitchFamily="34" charset="0"/>
            </a:endParaRPr>
          </a:p>
        </p:txBody>
      </p:sp>
      <p:sp>
        <p:nvSpPr>
          <p:cNvPr id="40" name="TextBox 39"/>
          <p:cNvSpPr txBox="1"/>
          <p:nvPr/>
        </p:nvSpPr>
        <p:spPr>
          <a:xfrm>
            <a:off x="150158" y="1658220"/>
            <a:ext cx="934976" cy="646327"/>
          </a:xfrm>
          <a:prstGeom prst="rect">
            <a:avLst/>
          </a:prstGeom>
          <a:noFill/>
        </p:spPr>
        <p:txBody>
          <a:bodyPr wrap="none" lIns="91436" tIns="45718" rIns="91436" bIns="45718" rtlCol="0">
            <a:spAutoFit/>
          </a:bodyPr>
          <a:lstStyle/>
          <a:p>
            <a:pPr algn="ctr"/>
            <a:r>
              <a:rPr lang="en-US" dirty="0" smtClean="0"/>
              <a:t>E.P.</a:t>
            </a:r>
            <a:br>
              <a:rPr lang="en-US" dirty="0" smtClean="0"/>
            </a:br>
            <a:r>
              <a:rPr lang="en-US" dirty="0" err="1" smtClean="0"/>
              <a:t>Comm</a:t>
            </a:r>
            <a:endParaRPr lang="en-US" dirty="0"/>
          </a:p>
        </p:txBody>
      </p:sp>
    </p:spTree>
    <p:extLst>
      <p:ext uri="{BB962C8B-B14F-4D97-AF65-F5344CB8AC3E}">
        <p14:creationId xmlns:p14="http://schemas.microsoft.com/office/powerpoint/2010/main" val="7429352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4" grpId="0" animBg="1"/>
      <p:bldP spid="35" grpId="0" animBg="1"/>
      <p:bldP spid="52" grpId="0" animBg="1"/>
      <p:bldP spid="68" grpId="0" animBg="1"/>
      <p:bldP spid="71" grpId="0" animBg="1"/>
      <p:bldP spid="79" grpId="0" animBg="1"/>
      <p:bldP spid="39" grpId="0" animBg="1"/>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Endpoints API</a:t>
            </a:r>
            <a:endParaRPr lang="en-US" dirty="0"/>
          </a:p>
        </p:txBody>
      </p:sp>
      <p:sp>
        <p:nvSpPr>
          <p:cNvPr id="3" name="Content Placeholder 2"/>
          <p:cNvSpPr>
            <a:spLocks noGrp="1"/>
          </p:cNvSpPr>
          <p:nvPr>
            <p:ph type="body" sz="quarter" idx="11"/>
          </p:nvPr>
        </p:nvSpPr>
        <p:spPr>
          <a:xfrm>
            <a:off x="341943" y="3565610"/>
            <a:ext cx="8466978" cy="2649785"/>
          </a:xfrm>
          <a:prstGeom prst="rect">
            <a:avLst/>
          </a:prstGeom>
        </p:spPr>
        <p:txBody>
          <a:bodyPr lIns="85231" tIns="42616" rIns="85231" bIns="42616">
            <a:normAutofit fontScale="77500" lnSpcReduction="20000"/>
          </a:bodyPr>
          <a:lstStyle/>
          <a:p>
            <a:r>
              <a:rPr lang="en-US" dirty="0" err="1" smtClean="0">
                <a:latin typeface="Consolas"/>
                <a:cs typeface="Consolas"/>
              </a:rPr>
              <a:t>MPI_Comm_create_endpoints</a:t>
            </a:r>
            <a:r>
              <a:rPr lang="en-US" dirty="0" smtClean="0">
                <a:latin typeface="Consolas"/>
                <a:cs typeface="Consolas"/>
              </a:rPr>
              <a:t>(</a:t>
            </a:r>
            <a:r>
              <a:rPr lang="en-US" dirty="0" err="1" smtClean="0">
                <a:latin typeface="Consolas"/>
                <a:cs typeface="Consolas"/>
              </a:rPr>
              <a:t>MPI_Comm</a:t>
            </a:r>
            <a:r>
              <a:rPr lang="en-US" dirty="0" smtClean="0">
                <a:latin typeface="Consolas"/>
                <a:cs typeface="Consolas"/>
              </a:rPr>
              <a:t> </a:t>
            </a:r>
            <a:r>
              <a:rPr lang="en-US" dirty="0" err="1" smtClean="0">
                <a:latin typeface="Consolas"/>
                <a:cs typeface="Consolas"/>
              </a:rPr>
              <a:t>parent_comm</a:t>
            </a:r>
            <a:r>
              <a:rPr lang="en-US" dirty="0" smtClean="0">
                <a:latin typeface="Consolas"/>
                <a:cs typeface="Consolas"/>
              </a:rPr>
              <a:t>, </a:t>
            </a:r>
            <a:r>
              <a:rPr lang="en-US" dirty="0" err="1" smtClean="0">
                <a:latin typeface="Consolas"/>
                <a:cs typeface="Consolas"/>
              </a:rPr>
              <a:t>int</a:t>
            </a:r>
            <a:r>
              <a:rPr lang="en-US" dirty="0" smtClean="0">
                <a:latin typeface="Consolas"/>
                <a:cs typeface="Consolas"/>
              </a:rPr>
              <a:t> </a:t>
            </a:r>
            <a:r>
              <a:rPr lang="en-US" dirty="0" err="1" smtClean="0">
                <a:latin typeface="Consolas"/>
                <a:cs typeface="Consolas"/>
              </a:rPr>
              <a:t>my_num_ep</a:t>
            </a:r>
            <a:r>
              <a:rPr lang="en-US" dirty="0" smtClean="0">
                <a:latin typeface="Consolas"/>
                <a:cs typeface="Consolas"/>
              </a:rPr>
              <a:t>,</a:t>
            </a:r>
            <a:br>
              <a:rPr lang="en-US" dirty="0" smtClean="0">
                <a:latin typeface="Consolas"/>
                <a:cs typeface="Consolas"/>
              </a:rPr>
            </a:br>
            <a:r>
              <a:rPr lang="en-US" dirty="0" smtClean="0">
                <a:latin typeface="Consolas"/>
                <a:cs typeface="Consolas"/>
              </a:rPr>
              <a:t>	</a:t>
            </a:r>
            <a:r>
              <a:rPr lang="en-US" dirty="0" err="1" smtClean="0">
                <a:latin typeface="Consolas"/>
                <a:cs typeface="Consolas"/>
              </a:rPr>
              <a:t>MPI_Info</a:t>
            </a:r>
            <a:r>
              <a:rPr lang="en-US" dirty="0" smtClean="0">
                <a:latin typeface="Consolas"/>
                <a:cs typeface="Consolas"/>
              </a:rPr>
              <a:t> info, </a:t>
            </a:r>
            <a:r>
              <a:rPr lang="en-US" dirty="0" err="1" smtClean="0">
                <a:latin typeface="Consolas"/>
                <a:cs typeface="Consolas"/>
              </a:rPr>
              <a:t>MPI_Comm</a:t>
            </a:r>
            <a:r>
              <a:rPr lang="en-US" dirty="0" smtClean="0">
                <a:latin typeface="Consolas"/>
                <a:cs typeface="Consolas"/>
              </a:rPr>
              <a:t> </a:t>
            </a:r>
            <a:r>
              <a:rPr lang="en-US" dirty="0" err="1" smtClean="0">
                <a:latin typeface="Consolas"/>
                <a:cs typeface="Consolas"/>
              </a:rPr>
              <a:t>out_comm_handles</a:t>
            </a:r>
            <a:r>
              <a:rPr lang="en-US" dirty="0" smtClean="0">
                <a:latin typeface="Consolas"/>
                <a:cs typeface="Consolas"/>
              </a:rPr>
              <a:t>[]</a:t>
            </a:r>
            <a:r>
              <a:rPr lang="en-US" dirty="0" smtClean="0">
                <a:latin typeface="Consolas"/>
                <a:cs typeface="Consolas"/>
              </a:rPr>
              <a:t>)</a:t>
            </a:r>
            <a:endParaRPr lang="en-US" dirty="0" smtClean="0"/>
          </a:p>
          <a:p>
            <a:r>
              <a:rPr lang="en-US" dirty="0" smtClean="0"/>
              <a:t>Creates new MPI ranks from existing ranks in parent comm.</a:t>
            </a:r>
          </a:p>
          <a:p>
            <a:pPr lvl="2"/>
            <a:r>
              <a:rPr lang="en-US" dirty="0" smtClean="0"/>
              <a:t>Each process in parent comm. requests a number of endpoints</a:t>
            </a:r>
          </a:p>
          <a:p>
            <a:r>
              <a:rPr lang="en-US" dirty="0" smtClean="0"/>
              <a:t>Outputs handles correspond to different ranks in the same comm.</a:t>
            </a:r>
          </a:p>
          <a:p>
            <a:pPr lvl="2"/>
            <a:r>
              <a:rPr lang="en-US" dirty="0" smtClean="0"/>
              <a:t>Takes TLS out of the implementation and off the critical path</a:t>
            </a:r>
          </a:p>
          <a:p>
            <a:r>
              <a:rPr lang="en-US" dirty="0" smtClean="0"/>
              <a:t>Can return MPI_ERR_ENDPOINTS if endpoints could not be created</a:t>
            </a:r>
          </a:p>
        </p:txBody>
      </p:sp>
      <p:sp>
        <p:nvSpPr>
          <p:cNvPr id="4" name="Slide Number Placeholder 3"/>
          <p:cNvSpPr>
            <a:spLocks noGrp="1"/>
          </p:cNvSpPr>
          <p:nvPr>
            <p:ph type="sldNum" sz="quarter" idx="12"/>
          </p:nvPr>
        </p:nvSpPr>
        <p:spPr/>
        <p:txBody>
          <a:bodyPr lIns="85231" tIns="42616" rIns="85231" bIns="42616"/>
          <a:lstStyle/>
          <a:p>
            <a:fld id="{87034D8C-3CB4-402A-BC46-2AB14C0FE90A}" type="slidenum">
              <a:rPr lang="en-US" smtClean="0"/>
              <a:pPr/>
              <a:t>11</a:t>
            </a:fld>
            <a:endParaRPr lang="en-US"/>
          </a:p>
        </p:txBody>
      </p:sp>
      <p:sp>
        <p:nvSpPr>
          <p:cNvPr id="7" name="Rectangle 6"/>
          <p:cNvSpPr/>
          <p:nvPr/>
        </p:nvSpPr>
        <p:spPr bwMode="auto">
          <a:xfrm>
            <a:off x="3303771" y="1598718"/>
            <a:ext cx="2819400" cy="304800"/>
          </a:xfrm>
          <a:prstGeom prst="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sz="1400" b="1" dirty="0">
                <a:solidFill>
                  <a:schemeClr val="tx1"/>
                </a:solidFill>
                <a:latin typeface="Calibri" pitchFamily="34" charset="0"/>
              </a:rPr>
              <a:t>0                   1                 2               3              </a:t>
            </a:r>
          </a:p>
        </p:txBody>
      </p:sp>
      <p:sp>
        <p:nvSpPr>
          <p:cNvPr id="8" name="Rectangle 7"/>
          <p:cNvSpPr/>
          <p:nvPr/>
        </p:nvSpPr>
        <p:spPr bwMode="auto">
          <a:xfrm>
            <a:off x="3303770" y="1141518"/>
            <a:ext cx="1981200" cy="304800"/>
          </a:xfrm>
          <a:prstGeom prst="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sz="1400" b="1" dirty="0">
                <a:solidFill>
                  <a:schemeClr val="tx1"/>
                </a:solidFill>
                <a:latin typeface="Calibri" pitchFamily="34" charset="0"/>
              </a:rPr>
              <a:t>0                                      1</a:t>
            </a:r>
          </a:p>
        </p:txBody>
      </p:sp>
      <p:sp>
        <p:nvSpPr>
          <p:cNvPr id="16" name="TextBox 15"/>
          <p:cNvSpPr txBox="1"/>
          <p:nvPr/>
        </p:nvSpPr>
        <p:spPr>
          <a:xfrm>
            <a:off x="6124447" y="1567529"/>
            <a:ext cx="1462627" cy="307773"/>
          </a:xfrm>
          <a:prstGeom prst="rect">
            <a:avLst/>
          </a:prstGeom>
          <a:noFill/>
        </p:spPr>
        <p:txBody>
          <a:bodyPr wrap="none" lIns="91436" tIns="45718" rIns="91436" bIns="45718" rtlCol="0">
            <a:spAutoFit/>
          </a:bodyPr>
          <a:lstStyle/>
          <a:p>
            <a:r>
              <a:rPr lang="en-US" sz="1400" dirty="0" err="1">
                <a:solidFill>
                  <a:schemeClr val="tx1">
                    <a:lumMod val="50000"/>
                  </a:schemeClr>
                </a:solidFill>
              </a:rPr>
              <a:t>my_ep_comm</a:t>
            </a:r>
            <a:endParaRPr lang="en-US" sz="1400" dirty="0">
              <a:solidFill>
                <a:schemeClr val="tx1">
                  <a:lumMod val="50000"/>
                </a:schemeClr>
              </a:solidFill>
            </a:endParaRPr>
          </a:p>
        </p:txBody>
      </p:sp>
      <p:sp>
        <p:nvSpPr>
          <p:cNvPr id="17" name="TextBox 16"/>
          <p:cNvSpPr txBox="1"/>
          <p:nvPr/>
        </p:nvSpPr>
        <p:spPr>
          <a:xfrm>
            <a:off x="6124446" y="1110330"/>
            <a:ext cx="1550028" cy="307773"/>
          </a:xfrm>
          <a:prstGeom prst="rect">
            <a:avLst/>
          </a:prstGeom>
          <a:noFill/>
        </p:spPr>
        <p:txBody>
          <a:bodyPr wrap="none" lIns="91436" tIns="45718" rIns="91436" bIns="45718" rtlCol="0">
            <a:spAutoFit/>
          </a:bodyPr>
          <a:lstStyle/>
          <a:p>
            <a:r>
              <a:rPr lang="en-US" sz="1400" dirty="0">
                <a:solidFill>
                  <a:schemeClr val="tx1">
                    <a:lumMod val="50000"/>
                  </a:schemeClr>
                </a:solidFill>
              </a:rPr>
              <a:t>COMM_WORLD</a:t>
            </a:r>
          </a:p>
        </p:txBody>
      </p:sp>
      <p:sp>
        <p:nvSpPr>
          <p:cNvPr id="56" name="Rounded Rectangle 55"/>
          <p:cNvSpPr/>
          <p:nvPr/>
        </p:nvSpPr>
        <p:spPr bwMode="auto">
          <a:xfrm>
            <a:off x="3139312" y="2057400"/>
            <a:ext cx="1447800" cy="13716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360"/>
            <a:endParaRPr lang="en-US" sz="1200" dirty="0">
              <a:latin typeface="Calibri" pitchFamily="34" charset="0"/>
            </a:endParaRPr>
          </a:p>
        </p:txBody>
      </p:sp>
      <p:sp>
        <p:nvSpPr>
          <p:cNvPr id="57" name="Rounded Rectangle 56"/>
          <p:cNvSpPr/>
          <p:nvPr/>
        </p:nvSpPr>
        <p:spPr bwMode="auto">
          <a:xfrm>
            <a:off x="3291712" y="2389256"/>
            <a:ext cx="533400" cy="4064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lang="en-US" sz="1400" dirty="0">
                <a:solidFill>
                  <a:schemeClr val="tx1"/>
                </a:solidFill>
              </a:rPr>
              <a:t>Rank</a:t>
            </a:r>
          </a:p>
        </p:txBody>
      </p:sp>
      <p:sp>
        <p:nvSpPr>
          <p:cNvPr id="58" name="Oval 57"/>
          <p:cNvSpPr/>
          <p:nvPr/>
        </p:nvSpPr>
        <p:spPr bwMode="auto">
          <a:xfrm>
            <a:off x="3367912" y="2922655"/>
            <a:ext cx="381000" cy="38404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sz="1400" dirty="0" smtClean="0">
                <a:solidFill>
                  <a:schemeClr val="tx1"/>
                </a:solidFill>
              </a:rPr>
              <a:t>T</a:t>
            </a:r>
            <a:endParaRPr lang="en-US" sz="1400" dirty="0">
              <a:solidFill>
                <a:schemeClr val="tx1"/>
              </a:solidFill>
            </a:endParaRPr>
          </a:p>
        </p:txBody>
      </p:sp>
      <p:sp>
        <p:nvSpPr>
          <p:cNvPr id="59" name="TextBox 58"/>
          <p:cNvSpPr txBox="1"/>
          <p:nvPr/>
        </p:nvSpPr>
        <p:spPr>
          <a:xfrm>
            <a:off x="3259833" y="2054424"/>
            <a:ext cx="1218506" cy="323161"/>
          </a:xfrm>
          <a:prstGeom prst="rect">
            <a:avLst/>
          </a:prstGeom>
          <a:noFill/>
        </p:spPr>
        <p:txBody>
          <a:bodyPr wrap="square" lIns="91436" tIns="45718" rIns="91436" bIns="45718" rtlCol="0">
            <a:spAutoFit/>
          </a:bodyPr>
          <a:lstStyle/>
          <a:p>
            <a:pPr algn="ctr"/>
            <a:r>
              <a:rPr lang="en-US" sz="1500" dirty="0"/>
              <a:t>Process</a:t>
            </a:r>
          </a:p>
        </p:txBody>
      </p:sp>
      <p:cxnSp>
        <p:nvCxnSpPr>
          <p:cNvPr id="60" name="Straight Connector 59"/>
          <p:cNvCxnSpPr>
            <a:stCxn id="58" idx="0"/>
            <a:endCxn id="57" idx="2"/>
          </p:cNvCxnSpPr>
          <p:nvPr/>
        </p:nvCxnSpPr>
        <p:spPr bwMode="auto">
          <a:xfrm flipV="1">
            <a:off x="3558412" y="2795656"/>
            <a:ext cx="0" cy="127000"/>
          </a:xfrm>
          <a:prstGeom prst="line">
            <a:avLst/>
          </a:prstGeom>
          <a:noFill/>
          <a:ln w="25400" cap="flat" cmpd="sng" algn="ctr">
            <a:solidFill>
              <a:schemeClr val="tx1"/>
            </a:solidFill>
            <a:prstDash val="sysDash"/>
            <a:round/>
            <a:headEnd type="none" w="med" len="med"/>
            <a:tailEnd type="none" w="med" len="med"/>
          </a:ln>
          <a:effectLst/>
        </p:spPr>
      </p:cxnSp>
      <p:sp>
        <p:nvSpPr>
          <p:cNvPr id="61" name="Rounded Rectangle 60"/>
          <p:cNvSpPr/>
          <p:nvPr/>
        </p:nvSpPr>
        <p:spPr bwMode="auto">
          <a:xfrm>
            <a:off x="3901312" y="2389256"/>
            <a:ext cx="533400" cy="4064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lang="en-US" sz="1400" dirty="0">
                <a:solidFill>
                  <a:schemeClr val="tx1"/>
                </a:solidFill>
              </a:rPr>
              <a:t>Rank</a:t>
            </a:r>
          </a:p>
        </p:txBody>
      </p:sp>
      <p:sp>
        <p:nvSpPr>
          <p:cNvPr id="62" name="Oval 61"/>
          <p:cNvSpPr/>
          <p:nvPr/>
        </p:nvSpPr>
        <p:spPr bwMode="auto">
          <a:xfrm>
            <a:off x="3977512" y="2922655"/>
            <a:ext cx="381000" cy="38404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sz="1400" dirty="0">
                <a:solidFill>
                  <a:schemeClr val="tx1"/>
                </a:solidFill>
              </a:rPr>
              <a:t>T</a:t>
            </a:r>
          </a:p>
        </p:txBody>
      </p:sp>
      <p:cxnSp>
        <p:nvCxnSpPr>
          <p:cNvPr id="63" name="Straight Connector 62"/>
          <p:cNvCxnSpPr>
            <a:stCxn id="62" idx="0"/>
            <a:endCxn id="61" idx="2"/>
          </p:cNvCxnSpPr>
          <p:nvPr/>
        </p:nvCxnSpPr>
        <p:spPr bwMode="auto">
          <a:xfrm flipV="1">
            <a:off x="4168012" y="2795656"/>
            <a:ext cx="0" cy="127000"/>
          </a:xfrm>
          <a:prstGeom prst="line">
            <a:avLst/>
          </a:prstGeom>
          <a:noFill/>
          <a:ln w="25400" cap="flat" cmpd="sng" algn="ctr">
            <a:solidFill>
              <a:schemeClr val="tx1"/>
            </a:solidFill>
            <a:prstDash val="sysDash"/>
            <a:round/>
            <a:headEnd type="none" w="med" len="med"/>
            <a:tailEnd type="none" w="med" len="med"/>
          </a:ln>
          <a:effectLst/>
        </p:spPr>
      </p:cxnSp>
      <p:sp>
        <p:nvSpPr>
          <p:cNvPr id="64" name="Rounded Rectangle 63"/>
          <p:cNvSpPr/>
          <p:nvPr/>
        </p:nvSpPr>
        <p:spPr bwMode="auto">
          <a:xfrm>
            <a:off x="4813825" y="2054423"/>
            <a:ext cx="1447800" cy="13716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360"/>
            <a:endParaRPr lang="en-US" sz="1200" dirty="0">
              <a:latin typeface="Calibri" pitchFamily="34" charset="0"/>
            </a:endParaRPr>
          </a:p>
        </p:txBody>
      </p:sp>
      <p:sp>
        <p:nvSpPr>
          <p:cNvPr id="65" name="Rounded Rectangle 64"/>
          <p:cNvSpPr/>
          <p:nvPr/>
        </p:nvSpPr>
        <p:spPr bwMode="auto">
          <a:xfrm>
            <a:off x="4966224" y="2386279"/>
            <a:ext cx="533400" cy="4064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lang="en-US" sz="1400" dirty="0">
                <a:solidFill>
                  <a:schemeClr val="tx1"/>
                </a:solidFill>
              </a:rPr>
              <a:t>Rank</a:t>
            </a:r>
          </a:p>
        </p:txBody>
      </p:sp>
      <p:sp>
        <p:nvSpPr>
          <p:cNvPr id="66" name="Oval 65"/>
          <p:cNvSpPr/>
          <p:nvPr/>
        </p:nvSpPr>
        <p:spPr bwMode="auto">
          <a:xfrm>
            <a:off x="5042424" y="2919678"/>
            <a:ext cx="381000" cy="38404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sz="1400" dirty="0">
                <a:solidFill>
                  <a:schemeClr val="tx1"/>
                </a:solidFill>
              </a:rPr>
              <a:t>T</a:t>
            </a:r>
          </a:p>
        </p:txBody>
      </p:sp>
      <p:sp>
        <p:nvSpPr>
          <p:cNvPr id="67" name="TextBox 66"/>
          <p:cNvSpPr txBox="1"/>
          <p:nvPr/>
        </p:nvSpPr>
        <p:spPr>
          <a:xfrm>
            <a:off x="4934346" y="2051447"/>
            <a:ext cx="1218506" cy="323161"/>
          </a:xfrm>
          <a:prstGeom prst="rect">
            <a:avLst/>
          </a:prstGeom>
          <a:noFill/>
        </p:spPr>
        <p:txBody>
          <a:bodyPr wrap="square" lIns="91436" tIns="45718" rIns="91436" bIns="45718" rtlCol="0">
            <a:spAutoFit/>
          </a:bodyPr>
          <a:lstStyle/>
          <a:p>
            <a:pPr algn="ctr"/>
            <a:r>
              <a:rPr lang="en-US" sz="1500" dirty="0"/>
              <a:t>Process</a:t>
            </a:r>
          </a:p>
        </p:txBody>
      </p:sp>
      <p:cxnSp>
        <p:nvCxnSpPr>
          <p:cNvPr id="68" name="Straight Connector 67"/>
          <p:cNvCxnSpPr>
            <a:stCxn id="66" idx="0"/>
            <a:endCxn id="65" idx="2"/>
          </p:cNvCxnSpPr>
          <p:nvPr/>
        </p:nvCxnSpPr>
        <p:spPr bwMode="auto">
          <a:xfrm flipV="1">
            <a:off x="5232924" y="2792679"/>
            <a:ext cx="0" cy="127000"/>
          </a:xfrm>
          <a:prstGeom prst="line">
            <a:avLst/>
          </a:prstGeom>
          <a:noFill/>
          <a:ln w="25400" cap="flat" cmpd="sng" algn="ctr">
            <a:solidFill>
              <a:schemeClr val="tx1"/>
            </a:solidFill>
            <a:prstDash val="sysDash"/>
            <a:round/>
            <a:headEnd type="none" w="med" len="med"/>
            <a:tailEnd type="none" w="med" len="med"/>
          </a:ln>
          <a:effectLst/>
        </p:spPr>
      </p:cxnSp>
      <p:sp>
        <p:nvSpPr>
          <p:cNvPr id="69" name="Rounded Rectangle 68"/>
          <p:cNvSpPr/>
          <p:nvPr/>
        </p:nvSpPr>
        <p:spPr bwMode="auto">
          <a:xfrm>
            <a:off x="5575825" y="2386279"/>
            <a:ext cx="533400" cy="4064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lang="en-US" sz="1400" dirty="0">
                <a:solidFill>
                  <a:schemeClr val="tx1"/>
                </a:solidFill>
              </a:rPr>
              <a:t>Rank</a:t>
            </a:r>
          </a:p>
        </p:txBody>
      </p:sp>
      <p:sp>
        <p:nvSpPr>
          <p:cNvPr id="70" name="Oval 69"/>
          <p:cNvSpPr/>
          <p:nvPr/>
        </p:nvSpPr>
        <p:spPr bwMode="auto">
          <a:xfrm>
            <a:off x="5652025" y="2919678"/>
            <a:ext cx="381000" cy="38404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sz="1400" dirty="0">
                <a:solidFill>
                  <a:schemeClr val="tx1"/>
                </a:solidFill>
              </a:rPr>
              <a:t>T</a:t>
            </a:r>
          </a:p>
        </p:txBody>
      </p:sp>
      <p:cxnSp>
        <p:nvCxnSpPr>
          <p:cNvPr id="71" name="Straight Connector 70"/>
          <p:cNvCxnSpPr>
            <a:stCxn id="70" idx="0"/>
            <a:endCxn id="69" idx="2"/>
          </p:cNvCxnSpPr>
          <p:nvPr/>
        </p:nvCxnSpPr>
        <p:spPr bwMode="auto">
          <a:xfrm flipV="1">
            <a:off x="5842525" y="2792679"/>
            <a:ext cx="0" cy="127000"/>
          </a:xfrm>
          <a:prstGeom prst="line">
            <a:avLst/>
          </a:prstGeom>
          <a:noFill/>
          <a:ln w="25400"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40473704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69312" y="2788488"/>
            <a:ext cx="6172200" cy="747623"/>
          </a:xfrm>
        </p:spPr>
        <p:txBody>
          <a:bodyPr/>
          <a:lstStyle/>
          <a:p>
            <a:r>
              <a:rPr lang="en-US" sz="2800" dirty="0" smtClean="0"/>
              <a:t>Hybrid </a:t>
            </a:r>
            <a:r>
              <a:rPr lang="en-US" sz="2800" dirty="0" err="1" smtClean="0"/>
              <a:t>MPI+OpenMP</a:t>
            </a:r>
            <a:r>
              <a:rPr lang="en-US" sz="2800" dirty="0" smtClean="0"/>
              <a:t> Example</a:t>
            </a:r>
            <a:r>
              <a:rPr lang="en-US" dirty="0" smtClean="0"/>
              <a:t/>
            </a:r>
            <a:br>
              <a:rPr lang="en-US" dirty="0" smtClean="0"/>
            </a:br>
            <a:r>
              <a:rPr lang="en-US" sz="2000" dirty="0" smtClean="0"/>
              <a:t>With Endpoints</a:t>
            </a:r>
            <a:endParaRPr lang="en-US" sz="2000" dirty="0"/>
          </a:p>
        </p:txBody>
      </p:sp>
      <p:sp>
        <p:nvSpPr>
          <p:cNvPr id="4" name="Slide Number Placeholder 3"/>
          <p:cNvSpPr>
            <a:spLocks noGrp="1"/>
          </p:cNvSpPr>
          <p:nvPr>
            <p:ph type="sldNum" sz="quarter" idx="12"/>
          </p:nvPr>
        </p:nvSpPr>
        <p:spPr/>
        <p:txBody>
          <a:bodyPr lIns="85231" tIns="42616" rIns="85231" bIns="42616"/>
          <a:lstStyle/>
          <a:p>
            <a:fld id="{87034D8C-3CB4-402A-BC46-2AB14C0FE90A}" type="slidenum">
              <a:rPr lang="en-US" smtClean="0"/>
              <a:pPr/>
              <a:t>12</a:t>
            </a:fld>
            <a:endParaRPr lang="en-US"/>
          </a:p>
        </p:txBody>
      </p:sp>
      <p:sp>
        <p:nvSpPr>
          <p:cNvPr id="7" name="TextBox 6"/>
          <p:cNvSpPr txBox="1"/>
          <p:nvPr/>
        </p:nvSpPr>
        <p:spPr>
          <a:xfrm>
            <a:off x="1143000" y="457200"/>
            <a:ext cx="7559955" cy="5638244"/>
          </a:xfrm>
          <a:prstGeom prst="rect">
            <a:avLst/>
          </a:prstGeom>
          <a:solidFill>
            <a:schemeClr val="bg1"/>
          </a:solidFill>
          <a:ln w="19050">
            <a:solidFill>
              <a:schemeClr val="tx1"/>
            </a:solidFill>
          </a:ln>
        </p:spPr>
        <p:txBody>
          <a:bodyPr wrap="none" lIns="91440" rtlCol="0">
            <a:noAutofit/>
          </a:bodyPr>
          <a:lstStyle/>
          <a:p>
            <a:r>
              <a:rPr lang="en-US" sz="1400" dirty="0" err="1">
                <a:latin typeface="Consolas"/>
                <a:cs typeface="Consolas"/>
              </a:rPr>
              <a:t>int</a:t>
            </a:r>
            <a:r>
              <a:rPr lang="en-US" sz="1400" dirty="0">
                <a:latin typeface="Consolas"/>
                <a:cs typeface="Consolas"/>
              </a:rPr>
              <a:t> main(</a:t>
            </a:r>
            <a:r>
              <a:rPr lang="en-US" sz="1400" dirty="0" err="1">
                <a:latin typeface="Consolas"/>
                <a:cs typeface="Consolas"/>
              </a:rPr>
              <a:t>int</a:t>
            </a:r>
            <a:r>
              <a:rPr lang="en-US" sz="1400" dirty="0">
                <a:latin typeface="Consolas"/>
                <a:cs typeface="Consolas"/>
              </a:rPr>
              <a:t> </a:t>
            </a:r>
            <a:r>
              <a:rPr lang="en-US" sz="1400" dirty="0" err="1">
                <a:latin typeface="Consolas"/>
                <a:cs typeface="Consolas"/>
              </a:rPr>
              <a:t>argc</a:t>
            </a:r>
            <a:r>
              <a:rPr lang="en-US" sz="1400" dirty="0">
                <a:latin typeface="Consolas"/>
                <a:cs typeface="Consolas"/>
              </a:rPr>
              <a:t>, char **</a:t>
            </a:r>
            <a:r>
              <a:rPr lang="en-US" sz="1400" dirty="0" err="1">
                <a:latin typeface="Consolas"/>
                <a:cs typeface="Consolas"/>
              </a:rPr>
              <a:t>argv</a:t>
            </a:r>
            <a:r>
              <a:rPr lang="en-US" sz="1400" dirty="0">
                <a:latin typeface="Consolas"/>
                <a:cs typeface="Consolas"/>
              </a:rPr>
              <a:t>) {</a:t>
            </a:r>
          </a:p>
          <a:p>
            <a:r>
              <a:rPr lang="en-US" sz="1400" dirty="0" smtClean="0">
                <a:latin typeface="Consolas"/>
                <a:cs typeface="Consolas"/>
              </a:rPr>
              <a:t>  </a:t>
            </a:r>
            <a:r>
              <a:rPr lang="en-US" sz="1400" dirty="0" err="1" smtClean="0">
                <a:latin typeface="Consolas"/>
                <a:cs typeface="Consolas"/>
              </a:rPr>
              <a:t>int</a:t>
            </a:r>
            <a:r>
              <a:rPr lang="en-US" sz="1400" dirty="0" smtClean="0">
                <a:latin typeface="Consolas"/>
                <a:cs typeface="Consolas"/>
              </a:rPr>
              <a:t> </a:t>
            </a:r>
            <a:r>
              <a:rPr lang="en-US" sz="1400" dirty="0" err="1">
                <a:latin typeface="Consolas"/>
                <a:cs typeface="Consolas"/>
              </a:rPr>
              <a:t>world_rank</a:t>
            </a:r>
            <a:r>
              <a:rPr lang="en-US" sz="1400" dirty="0">
                <a:latin typeface="Consolas"/>
                <a:cs typeface="Consolas"/>
              </a:rPr>
              <a:t>, </a:t>
            </a:r>
            <a:r>
              <a:rPr lang="en-US" sz="1400" dirty="0" err="1">
                <a:latin typeface="Consolas"/>
                <a:cs typeface="Consolas"/>
              </a:rPr>
              <a:t>tl</a:t>
            </a:r>
            <a:r>
              <a:rPr lang="en-US" sz="1400" dirty="0">
                <a:latin typeface="Consolas"/>
                <a:cs typeface="Consolas"/>
              </a:rPr>
              <a:t>;</a:t>
            </a:r>
          </a:p>
          <a:p>
            <a:r>
              <a:rPr lang="en-US" sz="1400" dirty="0" smtClean="0">
                <a:latin typeface="Consolas"/>
                <a:cs typeface="Consolas"/>
              </a:rPr>
              <a:t>  </a:t>
            </a:r>
            <a:r>
              <a:rPr lang="en-US" sz="1400" dirty="0" err="1" smtClean="0">
                <a:latin typeface="Consolas"/>
                <a:cs typeface="Consolas"/>
              </a:rPr>
              <a:t>int</a:t>
            </a:r>
            <a:r>
              <a:rPr lang="en-US" sz="1400" dirty="0" smtClean="0">
                <a:latin typeface="Consolas"/>
                <a:cs typeface="Consolas"/>
              </a:rPr>
              <a:t> </a:t>
            </a:r>
            <a:r>
              <a:rPr lang="en-US" sz="1400" dirty="0" err="1">
                <a:latin typeface="Consolas"/>
                <a:cs typeface="Consolas"/>
              </a:rPr>
              <a:t>max_threads</a:t>
            </a:r>
            <a:r>
              <a:rPr lang="en-US" sz="1400" dirty="0">
                <a:latin typeface="Consolas"/>
                <a:cs typeface="Consolas"/>
              </a:rPr>
              <a:t> = </a:t>
            </a:r>
            <a:r>
              <a:rPr lang="en-US" sz="1400" dirty="0" err="1">
                <a:latin typeface="Consolas"/>
                <a:cs typeface="Consolas"/>
              </a:rPr>
              <a:t>omp_get_max_threads</a:t>
            </a:r>
            <a:r>
              <a:rPr lang="en-US" sz="1400" dirty="0">
                <a:latin typeface="Consolas"/>
                <a:cs typeface="Consolas"/>
              </a:rPr>
              <a:t>(</a:t>
            </a:r>
            <a:r>
              <a:rPr lang="en-US" sz="1400" dirty="0" smtClean="0">
                <a:latin typeface="Consolas"/>
                <a:cs typeface="Consolas"/>
              </a:rPr>
              <a:t>);</a:t>
            </a:r>
          </a:p>
          <a:p>
            <a:r>
              <a:rPr lang="en-US" sz="1400" dirty="0">
                <a:latin typeface="Consolas"/>
                <a:cs typeface="Consolas"/>
              </a:rPr>
              <a:t> </a:t>
            </a:r>
            <a:r>
              <a:rPr lang="en-US" sz="1400" dirty="0" smtClean="0">
                <a:latin typeface="Consolas"/>
                <a:cs typeface="Consolas"/>
              </a:rPr>
              <a:t> </a:t>
            </a:r>
            <a:r>
              <a:rPr lang="en-US" sz="1400" dirty="0" err="1">
                <a:latin typeface="Consolas"/>
                <a:cs typeface="Consolas"/>
              </a:rPr>
              <a:t>MPI_Comm</a:t>
            </a:r>
            <a:r>
              <a:rPr lang="en-US" sz="1400" dirty="0">
                <a:latin typeface="Consolas"/>
                <a:cs typeface="Consolas"/>
              </a:rPr>
              <a:t> </a:t>
            </a:r>
            <a:r>
              <a:rPr lang="en-US" sz="1400" dirty="0" err="1">
                <a:latin typeface="Consolas"/>
                <a:cs typeface="Consolas"/>
              </a:rPr>
              <a:t>ep_comm</a:t>
            </a:r>
            <a:r>
              <a:rPr lang="en-US" sz="1400" dirty="0">
                <a:latin typeface="Consolas"/>
                <a:cs typeface="Consolas"/>
              </a:rPr>
              <a:t>[</a:t>
            </a:r>
            <a:r>
              <a:rPr lang="en-US" sz="1400" dirty="0" err="1">
                <a:latin typeface="Consolas"/>
                <a:cs typeface="Consolas"/>
              </a:rPr>
              <a:t>max_threads</a:t>
            </a:r>
            <a:r>
              <a:rPr lang="en-US" sz="1400" dirty="0">
                <a:latin typeface="Consolas"/>
                <a:cs typeface="Consolas"/>
              </a:rPr>
              <a:t>]</a:t>
            </a:r>
            <a:r>
              <a:rPr lang="en-US" sz="1400" dirty="0" smtClean="0">
                <a:latin typeface="Consolas"/>
                <a:cs typeface="Consolas"/>
              </a:rPr>
              <a:t>;</a:t>
            </a:r>
          </a:p>
          <a:p>
            <a:endParaRPr lang="en-US" sz="1400" dirty="0">
              <a:latin typeface="Consolas"/>
              <a:cs typeface="Consolas"/>
            </a:endParaRPr>
          </a:p>
          <a:p>
            <a:r>
              <a:rPr lang="en-US" sz="1400" dirty="0">
                <a:latin typeface="Consolas"/>
                <a:cs typeface="Consolas"/>
              </a:rPr>
              <a:t>  </a:t>
            </a:r>
            <a:r>
              <a:rPr lang="en-US" sz="1400" dirty="0" err="1" smtClean="0">
                <a:latin typeface="Consolas"/>
                <a:cs typeface="Consolas"/>
              </a:rPr>
              <a:t>MPI_Init_thread</a:t>
            </a:r>
            <a:r>
              <a:rPr lang="en-US" sz="1400" dirty="0">
                <a:latin typeface="Consolas"/>
                <a:cs typeface="Consolas"/>
              </a:rPr>
              <a:t>(&amp;</a:t>
            </a:r>
            <a:r>
              <a:rPr lang="en-US" sz="1400" dirty="0" err="1">
                <a:latin typeface="Consolas"/>
                <a:cs typeface="Consolas"/>
              </a:rPr>
              <a:t>argc</a:t>
            </a:r>
            <a:r>
              <a:rPr lang="en-US" sz="1400" dirty="0">
                <a:latin typeface="Consolas"/>
                <a:cs typeface="Consolas"/>
              </a:rPr>
              <a:t>, &amp;</a:t>
            </a:r>
            <a:r>
              <a:rPr lang="en-US" sz="1400" dirty="0" err="1">
                <a:latin typeface="Consolas"/>
                <a:cs typeface="Consolas"/>
              </a:rPr>
              <a:t>argv</a:t>
            </a:r>
            <a:r>
              <a:rPr lang="en-US" sz="1400" dirty="0">
                <a:latin typeface="Consolas"/>
                <a:cs typeface="Consolas"/>
              </a:rPr>
              <a:t>, </a:t>
            </a:r>
            <a:r>
              <a:rPr lang="en-US" sz="1400" dirty="0" smtClean="0">
                <a:latin typeface="Consolas"/>
                <a:cs typeface="Consolas"/>
              </a:rPr>
              <a:t>MPI_THREAD_MULTIPLE</a:t>
            </a:r>
            <a:r>
              <a:rPr lang="en-US" sz="1400" dirty="0">
                <a:latin typeface="Consolas"/>
                <a:cs typeface="Consolas"/>
              </a:rPr>
              <a:t>, &amp;</a:t>
            </a:r>
            <a:r>
              <a:rPr lang="en-US" sz="1400" dirty="0" err="1">
                <a:latin typeface="Consolas"/>
                <a:cs typeface="Consolas"/>
              </a:rPr>
              <a:t>tl</a:t>
            </a:r>
            <a:r>
              <a:rPr lang="en-US" sz="1400" dirty="0">
                <a:latin typeface="Consolas"/>
                <a:cs typeface="Consolas"/>
              </a:rPr>
              <a:t>);</a:t>
            </a:r>
          </a:p>
          <a:p>
            <a:r>
              <a:rPr lang="en-US" sz="1400" dirty="0">
                <a:latin typeface="Consolas"/>
                <a:cs typeface="Consolas"/>
              </a:rPr>
              <a:t>  </a:t>
            </a:r>
            <a:r>
              <a:rPr lang="en-US" sz="1400" dirty="0" err="1" smtClean="0">
                <a:latin typeface="Consolas"/>
                <a:cs typeface="Consolas"/>
              </a:rPr>
              <a:t>MPI_Comm_rank</a:t>
            </a:r>
            <a:r>
              <a:rPr lang="en-US" sz="1400" dirty="0">
                <a:latin typeface="Consolas"/>
                <a:cs typeface="Consolas"/>
              </a:rPr>
              <a:t>(MPI_COMM_WORLD, &amp;</a:t>
            </a:r>
            <a:r>
              <a:rPr lang="en-US" sz="1400" dirty="0" err="1">
                <a:latin typeface="Consolas"/>
                <a:cs typeface="Consolas"/>
              </a:rPr>
              <a:t>world_rank</a:t>
            </a:r>
            <a:r>
              <a:rPr lang="en-US" sz="1400" dirty="0">
                <a:latin typeface="Consolas"/>
                <a:cs typeface="Consolas"/>
              </a:rPr>
              <a:t>)</a:t>
            </a:r>
            <a:r>
              <a:rPr lang="en-US" sz="1400" dirty="0" smtClean="0">
                <a:latin typeface="Consolas"/>
                <a:cs typeface="Consolas"/>
              </a:rPr>
              <a:t>;</a:t>
            </a:r>
          </a:p>
          <a:p>
            <a:r>
              <a:rPr lang="en-US" sz="1400" dirty="0" smtClean="0">
                <a:latin typeface="Consolas"/>
                <a:cs typeface="Consolas"/>
              </a:rPr>
              <a:t>  </a:t>
            </a:r>
          </a:p>
          <a:p>
            <a:r>
              <a:rPr lang="en-US" sz="1400" dirty="0" smtClean="0">
                <a:latin typeface="Consolas"/>
                <a:cs typeface="Consolas"/>
              </a:rPr>
              <a:t>#pragma </a:t>
            </a:r>
            <a:r>
              <a:rPr lang="en-US" sz="1400" dirty="0" err="1" smtClean="0">
                <a:latin typeface="Consolas"/>
                <a:cs typeface="Consolas"/>
              </a:rPr>
              <a:t>omp</a:t>
            </a:r>
            <a:r>
              <a:rPr lang="en-US" sz="1400" dirty="0" smtClean="0">
                <a:latin typeface="Consolas"/>
                <a:cs typeface="Consolas"/>
              </a:rPr>
              <a:t> parallel</a:t>
            </a:r>
          </a:p>
          <a:p>
            <a:r>
              <a:rPr lang="en-US" sz="1400" dirty="0" smtClean="0">
                <a:latin typeface="Consolas"/>
                <a:cs typeface="Consolas"/>
              </a:rPr>
              <a:t>  {</a:t>
            </a:r>
          </a:p>
          <a:p>
            <a:r>
              <a:rPr lang="en-US" sz="1400" dirty="0" smtClean="0">
                <a:latin typeface="Consolas"/>
                <a:cs typeface="Consolas"/>
              </a:rPr>
              <a:t>    </a:t>
            </a:r>
            <a:r>
              <a:rPr lang="en-US" sz="1400" dirty="0" err="1" smtClean="0">
                <a:latin typeface="Consolas"/>
                <a:cs typeface="Consolas"/>
              </a:rPr>
              <a:t>int</a:t>
            </a:r>
            <a:r>
              <a:rPr lang="en-US" sz="1400" dirty="0" smtClean="0">
                <a:latin typeface="Consolas"/>
                <a:cs typeface="Consolas"/>
              </a:rPr>
              <a:t> </a:t>
            </a:r>
            <a:r>
              <a:rPr lang="en-US" sz="1400" dirty="0" err="1">
                <a:latin typeface="Consolas"/>
                <a:cs typeface="Consolas"/>
              </a:rPr>
              <a:t>nt</a:t>
            </a:r>
            <a:r>
              <a:rPr lang="en-US" sz="1400" dirty="0">
                <a:latin typeface="Consolas"/>
                <a:cs typeface="Consolas"/>
              </a:rPr>
              <a:t> = </a:t>
            </a:r>
            <a:r>
              <a:rPr lang="en-US" sz="1400" dirty="0" err="1">
                <a:latin typeface="Consolas"/>
                <a:cs typeface="Consolas"/>
              </a:rPr>
              <a:t>omp_get_num_threads</a:t>
            </a:r>
            <a:r>
              <a:rPr lang="en-US" sz="1400" dirty="0">
                <a:latin typeface="Consolas"/>
                <a:cs typeface="Consolas"/>
              </a:rPr>
              <a:t>()</a:t>
            </a:r>
            <a:r>
              <a:rPr lang="en-US" sz="1400" dirty="0" smtClean="0">
                <a:latin typeface="Consolas"/>
                <a:cs typeface="Consolas"/>
              </a:rPr>
              <a:t>;</a:t>
            </a:r>
          </a:p>
          <a:p>
            <a:r>
              <a:rPr lang="en-US" sz="1400" dirty="0" smtClean="0">
                <a:latin typeface="Consolas"/>
                <a:cs typeface="Consolas"/>
              </a:rPr>
              <a:t>    </a:t>
            </a:r>
            <a:r>
              <a:rPr lang="en-US" sz="1400" dirty="0" err="1" smtClean="0">
                <a:latin typeface="Consolas"/>
                <a:cs typeface="Consolas"/>
              </a:rPr>
              <a:t>int</a:t>
            </a:r>
            <a:r>
              <a:rPr lang="en-US" sz="1400" dirty="0" smtClean="0">
                <a:latin typeface="Consolas"/>
                <a:cs typeface="Consolas"/>
              </a:rPr>
              <a:t> </a:t>
            </a:r>
            <a:r>
              <a:rPr lang="en-US" sz="1400" dirty="0" err="1" smtClean="0">
                <a:latin typeface="Consolas"/>
                <a:cs typeface="Consolas"/>
              </a:rPr>
              <a:t>tn</a:t>
            </a:r>
            <a:r>
              <a:rPr lang="en-US" sz="1400" dirty="0" smtClean="0">
                <a:latin typeface="Consolas"/>
                <a:cs typeface="Consolas"/>
              </a:rPr>
              <a:t> = </a:t>
            </a:r>
            <a:r>
              <a:rPr lang="en-US" sz="1400" dirty="0" err="1" smtClean="0">
                <a:latin typeface="Consolas"/>
                <a:cs typeface="Consolas"/>
              </a:rPr>
              <a:t>omp_get_thread_num</a:t>
            </a:r>
            <a:r>
              <a:rPr lang="en-US" sz="1400" dirty="0" smtClean="0">
                <a:latin typeface="Consolas"/>
                <a:cs typeface="Consolas"/>
              </a:rPr>
              <a:t>();</a:t>
            </a:r>
          </a:p>
          <a:p>
            <a:r>
              <a:rPr lang="en-US" sz="1400" dirty="0" smtClean="0">
                <a:latin typeface="Consolas"/>
                <a:cs typeface="Consolas"/>
              </a:rPr>
              <a:t>    </a:t>
            </a:r>
            <a:r>
              <a:rPr lang="en-US" sz="1400" dirty="0" err="1" smtClean="0">
                <a:latin typeface="Consolas"/>
                <a:cs typeface="Consolas"/>
              </a:rPr>
              <a:t>int</a:t>
            </a:r>
            <a:r>
              <a:rPr lang="en-US" sz="1400" dirty="0" smtClean="0">
                <a:latin typeface="Consolas"/>
                <a:cs typeface="Consolas"/>
              </a:rPr>
              <a:t> </a:t>
            </a:r>
            <a:r>
              <a:rPr lang="en-US" sz="1400" dirty="0" err="1">
                <a:latin typeface="Consolas"/>
                <a:cs typeface="Consolas"/>
              </a:rPr>
              <a:t>ep_rank</a:t>
            </a:r>
            <a:r>
              <a:rPr lang="en-US" sz="1400" dirty="0">
                <a:latin typeface="Consolas"/>
                <a:cs typeface="Consolas"/>
              </a:rPr>
              <a:t>;</a:t>
            </a:r>
          </a:p>
          <a:p>
            <a:r>
              <a:rPr lang="en-US" sz="1400" dirty="0" smtClean="0">
                <a:latin typeface="Consolas"/>
                <a:cs typeface="Consolas"/>
              </a:rPr>
              <a:t>#</a:t>
            </a:r>
            <a:r>
              <a:rPr lang="en-US" sz="1400" dirty="0">
                <a:latin typeface="Consolas"/>
                <a:cs typeface="Consolas"/>
              </a:rPr>
              <a:t>pragma </a:t>
            </a:r>
            <a:r>
              <a:rPr lang="en-US" sz="1400" dirty="0" err="1">
                <a:latin typeface="Consolas"/>
                <a:cs typeface="Consolas"/>
              </a:rPr>
              <a:t>omp</a:t>
            </a:r>
            <a:r>
              <a:rPr lang="en-US" sz="1400" dirty="0">
                <a:latin typeface="Consolas"/>
                <a:cs typeface="Consolas"/>
              </a:rPr>
              <a:t> master</a:t>
            </a:r>
          </a:p>
          <a:p>
            <a:r>
              <a:rPr lang="en-US" sz="1400" dirty="0" smtClean="0">
                <a:latin typeface="Consolas"/>
                <a:cs typeface="Consolas"/>
              </a:rPr>
              <a:t>    {</a:t>
            </a:r>
          </a:p>
          <a:p>
            <a:r>
              <a:rPr lang="en-US" sz="1400" dirty="0" smtClean="0">
                <a:latin typeface="Consolas"/>
                <a:cs typeface="Consolas"/>
              </a:rPr>
              <a:t>      </a:t>
            </a:r>
            <a:r>
              <a:rPr lang="en-US" sz="1400" dirty="0" err="1" smtClean="0">
                <a:latin typeface="Consolas"/>
                <a:cs typeface="Consolas"/>
              </a:rPr>
              <a:t>MPI_Comm_create_endpoints</a:t>
            </a:r>
            <a:r>
              <a:rPr lang="en-US" sz="1400" dirty="0" smtClean="0">
                <a:latin typeface="Consolas"/>
                <a:cs typeface="Consolas"/>
              </a:rPr>
              <a:t>(MPI_COMM_WORLD, </a:t>
            </a:r>
            <a:r>
              <a:rPr lang="en-US" sz="1400" dirty="0" err="1" smtClean="0">
                <a:latin typeface="Consolas"/>
                <a:cs typeface="Consolas"/>
              </a:rPr>
              <a:t>nt</a:t>
            </a:r>
            <a:r>
              <a:rPr lang="en-US" sz="1400" dirty="0" smtClean="0">
                <a:latin typeface="Consolas"/>
                <a:cs typeface="Consolas"/>
              </a:rPr>
              <a:t>, MPI_INFO_NULL, </a:t>
            </a:r>
            <a:r>
              <a:rPr lang="en-US" sz="1400" dirty="0" err="1" smtClean="0">
                <a:latin typeface="Consolas"/>
                <a:cs typeface="Consolas"/>
              </a:rPr>
              <a:t>ep_comm</a:t>
            </a:r>
            <a:r>
              <a:rPr lang="en-US" sz="1400" dirty="0" smtClean="0">
                <a:latin typeface="Consolas"/>
                <a:cs typeface="Consolas"/>
              </a:rPr>
              <a:t>);</a:t>
            </a:r>
          </a:p>
          <a:p>
            <a:r>
              <a:rPr lang="en-US" sz="1400" dirty="0" smtClean="0">
                <a:latin typeface="Consolas"/>
                <a:cs typeface="Consolas"/>
              </a:rPr>
              <a:t>    }</a:t>
            </a:r>
          </a:p>
          <a:p>
            <a:r>
              <a:rPr lang="en-US" sz="1400" dirty="0" smtClean="0">
                <a:latin typeface="Consolas"/>
                <a:cs typeface="Consolas"/>
              </a:rPr>
              <a:t>#pragma </a:t>
            </a:r>
            <a:r>
              <a:rPr lang="en-US" sz="1400" dirty="0" err="1" smtClean="0">
                <a:latin typeface="Consolas"/>
                <a:cs typeface="Consolas"/>
              </a:rPr>
              <a:t>omp</a:t>
            </a:r>
            <a:r>
              <a:rPr lang="en-US" sz="1400" dirty="0" smtClean="0">
                <a:latin typeface="Consolas"/>
                <a:cs typeface="Consolas"/>
              </a:rPr>
              <a:t> </a:t>
            </a:r>
            <a:r>
              <a:rPr lang="en-US" sz="1400" dirty="0">
                <a:latin typeface="Consolas"/>
                <a:cs typeface="Consolas"/>
              </a:rPr>
              <a:t>barrier</a:t>
            </a:r>
          </a:p>
          <a:p>
            <a:r>
              <a:rPr lang="en-US" sz="1400" dirty="0" smtClean="0">
                <a:latin typeface="Consolas"/>
                <a:cs typeface="Consolas"/>
              </a:rPr>
              <a:t>    </a:t>
            </a:r>
            <a:r>
              <a:rPr lang="en-US" sz="1400" dirty="0" err="1" smtClean="0">
                <a:latin typeface="Consolas"/>
                <a:cs typeface="Consolas"/>
              </a:rPr>
              <a:t>MPI_Comm_rank</a:t>
            </a:r>
            <a:r>
              <a:rPr lang="en-US" sz="1400" dirty="0">
                <a:latin typeface="Consolas"/>
                <a:cs typeface="Consolas"/>
              </a:rPr>
              <a:t>(</a:t>
            </a:r>
            <a:r>
              <a:rPr lang="en-US" sz="1400" dirty="0" err="1">
                <a:latin typeface="Consolas"/>
                <a:cs typeface="Consolas"/>
              </a:rPr>
              <a:t>ep_comm</a:t>
            </a:r>
            <a:r>
              <a:rPr lang="en-US" sz="1400" dirty="0">
                <a:latin typeface="Consolas"/>
                <a:cs typeface="Consolas"/>
              </a:rPr>
              <a:t>[</a:t>
            </a:r>
            <a:r>
              <a:rPr lang="en-US" sz="1400" dirty="0" err="1">
                <a:latin typeface="Consolas"/>
                <a:cs typeface="Consolas"/>
              </a:rPr>
              <a:t>tn</a:t>
            </a:r>
            <a:r>
              <a:rPr lang="en-US" sz="1400" dirty="0">
                <a:latin typeface="Consolas"/>
                <a:cs typeface="Consolas"/>
              </a:rPr>
              <a:t>], &amp;</a:t>
            </a:r>
            <a:r>
              <a:rPr lang="en-US" sz="1400" dirty="0" err="1">
                <a:latin typeface="Consolas"/>
                <a:cs typeface="Consolas"/>
              </a:rPr>
              <a:t>ep_rank</a:t>
            </a:r>
            <a:r>
              <a:rPr lang="en-US" sz="1400" dirty="0">
                <a:latin typeface="Consolas"/>
                <a:cs typeface="Consolas"/>
              </a:rPr>
              <a:t>)</a:t>
            </a:r>
            <a:r>
              <a:rPr lang="en-US" sz="1400" dirty="0" smtClean="0">
                <a:latin typeface="Consolas"/>
                <a:cs typeface="Consolas"/>
              </a:rPr>
              <a:t>;</a:t>
            </a:r>
          </a:p>
          <a:p>
            <a:r>
              <a:rPr lang="en-US" sz="1400" dirty="0">
                <a:latin typeface="Consolas"/>
                <a:cs typeface="Consolas"/>
              </a:rPr>
              <a:t> </a:t>
            </a:r>
            <a:r>
              <a:rPr lang="en-US" sz="1400" dirty="0" smtClean="0">
                <a:latin typeface="Consolas"/>
                <a:cs typeface="Consolas"/>
              </a:rPr>
              <a:t>   .</a:t>
            </a:r>
            <a:r>
              <a:rPr lang="en-US" sz="1400" dirty="0">
                <a:latin typeface="Consolas"/>
                <a:cs typeface="Consolas"/>
              </a:rPr>
              <a:t>.. // </a:t>
            </a:r>
            <a:r>
              <a:rPr lang="en-US" sz="1400" dirty="0" smtClean="0">
                <a:latin typeface="Consolas"/>
                <a:cs typeface="Consolas"/>
              </a:rPr>
              <a:t>Do work based </a:t>
            </a:r>
            <a:r>
              <a:rPr lang="en-US" sz="1400" dirty="0">
                <a:latin typeface="Consolas"/>
                <a:cs typeface="Consolas"/>
              </a:rPr>
              <a:t>on </a:t>
            </a:r>
            <a:r>
              <a:rPr lang="en-US" sz="1400" dirty="0" smtClean="0">
                <a:latin typeface="Consolas"/>
                <a:cs typeface="Consolas"/>
              </a:rPr>
              <a:t>‘</a:t>
            </a:r>
            <a:r>
              <a:rPr lang="en-US" sz="1400" dirty="0" err="1" smtClean="0">
                <a:latin typeface="Consolas"/>
                <a:cs typeface="Consolas"/>
              </a:rPr>
              <a:t>ep_rank</a:t>
            </a:r>
            <a:r>
              <a:rPr lang="en-US" sz="1400" dirty="0" smtClean="0">
                <a:latin typeface="Consolas"/>
                <a:cs typeface="Consolas"/>
              </a:rPr>
              <a:t>’</a:t>
            </a:r>
          </a:p>
          <a:p>
            <a:r>
              <a:rPr lang="en-US" sz="1400" dirty="0">
                <a:latin typeface="Consolas"/>
                <a:cs typeface="Consolas"/>
              </a:rPr>
              <a:t> </a:t>
            </a:r>
            <a:r>
              <a:rPr lang="en-US" sz="1400" dirty="0" smtClean="0">
                <a:latin typeface="Consolas"/>
                <a:cs typeface="Consolas"/>
              </a:rPr>
              <a:t>   </a:t>
            </a:r>
            <a:r>
              <a:rPr lang="en-US" sz="1400" dirty="0" err="1" smtClean="0">
                <a:latin typeface="Consolas"/>
                <a:cs typeface="Consolas"/>
              </a:rPr>
              <a:t>MPI_Allreduce</a:t>
            </a:r>
            <a:r>
              <a:rPr lang="en-US" sz="1400" dirty="0">
                <a:latin typeface="Consolas"/>
                <a:cs typeface="Consolas"/>
              </a:rPr>
              <a:t>(..., </a:t>
            </a:r>
            <a:r>
              <a:rPr lang="en-US" sz="1400" dirty="0" err="1">
                <a:latin typeface="Consolas"/>
                <a:cs typeface="Consolas"/>
              </a:rPr>
              <a:t>ep_comm</a:t>
            </a:r>
            <a:r>
              <a:rPr lang="en-US" sz="1400" dirty="0">
                <a:latin typeface="Consolas"/>
                <a:cs typeface="Consolas"/>
              </a:rPr>
              <a:t>[</a:t>
            </a:r>
            <a:r>
              <a:rPr lang="en-US" sz="1400" dirty="0" err="1">
                <a:latin typeface="Consolas"/>
                <a:cs typeface="Consolas"/>
              </a:rPr>
              <a:t>tn</a:t>
            </a:r>
            <a:r>
              <a:rPr lang="en-US" sz="1400" dirty="0">
                <a:latin typeface="Consolas"/>
                <a:cs typeface="Consolas"/>
              </a:rPr>
              <a:t>])</a:t>
            </a:r>
            <a:r>
              <a:rPr lang="en-US" sz="1400" dirty="0" smtClean="0">
                <a:latin typeface="Consolas"/>
                <a:cs typeface="Consolas"/>
              </a:rPr>
              <a:t>;</a:t>
            </a:r>
          </a:p>
          <a:p>
            <a:endParaRPr lang="en-US" sz="1400" dirty="0" smtClean="0">
              <a:latin typeface="Consolas"/>
              <a:cs typeface="Consolas"/>
            </a:endParaRPr>
          </a:p>
          <a:p>
            <a:r>
              <a:rPr lang="en-US" sz="1400" dirty="0" smtClean="0">
                <a:latin typeface="Consolas"/>
                <a:cs typeface="Consolas"/>
              </a:rPr>
              <a:t>    </a:t>
            </a:r>
            <a:r>
              <a:rPr lang="en-US" sz="1400" dirty="0" err="1" smtClean="0">
                <a:latin typeface="Consolas"/>
                <a:cs typeface="Consolas"/>
              </a:rPr>
              <a:t>MPI_Comm_free</a:t>
            </a:r>
            <a:r>
              <a:rPr lang="en-US" sz="1400" dirty="0">
                <a:latin typeface="Consolas"/>
                <a:cs typeface="Consolas"/>
              </a:rPr>
              <a:t>(&amp;</a:t>
            </a:r>
            <a:r>
              <a:rPr lang="en-US" sz="1400" dirty="0" err="1">
                <a:latin typeface="Consolas"/>
                <a:cs typeface="Consolas"/>
              </a:rPr>
              <a:t>ep_comm</a:t>
            </a:r>
            <a:r>
              <a:rPr lang="en-US" sz="1400" dirty="0">
                <a:latin typeface="Consolas"/>
                <a:cs typeface="Consolas"/>
              </a:rPr>
              <a:t>[</a:t>
            </a:r>
            <a:r>
              <a:rPr lang="en-US" sz="1400" dirty="0" err="1">
                <a:latin typeface="Consolas"/>
                <a:cs typeface="Consolas"/>
              </a:rPr>
              <a:t>tn</a:t>
            </a:r>
            <a:r>
              <a:rPr lang="en-US" sz="1400" dirty="0">
                <a:latin typeface="Consolas"/>
                <a:cs typeface="Consolas"/>
              </a:rPr>
              <a:t>])</a:t>
            </a:r>
            <a:r>
              <a:rPr lang="en-US" sz="1400" dirty="0" smtClean="0">
                <a:latin typeface="Consolas"/>
                <a:cs typeface="Consolas"/>
              </a:rPr>
              <a:t>;</a:t>
            </a:r>
          </a:p>
          <a:p>
            <a:r>
              <a:rPr lang="en-US" sz="1400" dirty="0" smtClean="0">
                <a:latin typeface="Consolas"/>
                <a:cs typeface="Consolas"/>
              </a:rPr>
              <a:t>  }</a:t>
            </a:r>
            <a:endParaRPr lang="en-US" sz="1400" dirty="0">
              <a:latin typeface="Consolas"/>
              <a:cs typeface="Consolas"/>
            </a:endParaRPr>
          </a:p>
          <a:p>
            <a:r>
              <a:rPr lang="en-US" sz="1400" dirty="0" smtClean="0">
                <a:latin typeface="Consolas"/>
                <a:cs typeface="Consolas"/>
              </a:rPr>
              <a:t>  </a:t>
            </a:r>
            <a:r>
              <a:rPr lang="en-US" sz="1400" dirty="0" err="1" smtClean="0">
                <a:latin typeface="Consolas"/>
                <a:cs typeface="Consolas"/>
              </a:rPr>
              <a:t>MPI_Finalize</a:t>
            </a:r>
            <a:r>
              <a:rPr lang="en-US" sz="1400" dirty="0">
                <a:latin typeface="Consolas"/>
                <a:cs typeface="Consolas"/>
              </a:rPr>
              <a:t>()</a:t>
            </a:r>
            <a:r>
              <a:rPr lang="en-US" sz="1400" dirty="0" smtClean="0">
                <a:latin typeface="Consolas"/>
                <a:cs typeface="Consolas"/>
              </a:rPr>
              <a:t>;</a:t>
            </a:r>
          </a:p>
          <a:p>
            <a:r>
              <a:rPr lang="en-US" sz="1400" dirty="0">
                <a:latin typeface="Consolas"/>
                <a:cs typeface="Consolas"/>
              </a:rPr>
              <a:t>}</a:t>
            </a:r>
          </a:p>
        </p:txBody>
      </p:sp>
    </p:spTree>
    <p:extLst>
      <p:ext uri="{BB962C8B-B14F-4D97-AF65-F5344CB8AC3E}">
        <p14:creationId xmlns:p14="http://schemas.microsoft.com/office/powerpoint/2010/main" val="26443852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Developments</a:t>
            </a:r>
            <a:endParaRPr lang="en-US" dirty="0"/>
          </a:p>
        </p:txBody>
      </p:sp>
      <p:sp>
        <p:nvSpPr>
          <p:cNvPr id="3" name="Text Placeholder 2"/>
          <p:cNvSpPr>
            <a:spLocks noGrp="1"/>
          </p:cNvSpPr>
          <p:nvPr>
            <p:ph type="body" sz="quarter" idx="11"/>
          </p:nvPr>
        </p:nvSpPr>
        <p:spPr/>
        <p:txBody>
          <a:bodyPr/>
          <a:lstStyle/>
          <a:p>
            <a:pPr marL="457200" indent="-457200">
              <a:buFont typeface="+mj-lt"/>
              <a:buAutoNum type="arabicPeriod"/>
            </a:pPr>
            <a:r>
              <a:rPr lang="en-US" dirty="0" err="1" smtClean="0"/>
              <a:t>MPI_Comm_free</a:t>
            </a:r>
            <a:r>
              <a:rPr lang="en-US" dirty="0" smtClean="0"/>
              <a:t>() semantics</a:t>
            </a:r>
          </a:p>
          <a:p>
            <a:pPr marL="457200" indent="-457200">
              <a:buFont typeface="+mj-lt"/>
              <a:buAutoNum type="arabicPeriod"/>
            </a:pPr>
            <a:r>
              <a:rPr lang="en-US" dirty="0" smtClean="0"/>
              <a:t>Query function</a:t>
            </a:r>
          </a:p>
          <a:p>
            <a:pPr marL="457200" indent="-457200">
              <a:buFont typeface="+mj-lt"/>
              <a:buAutoNum type="arabicPeriod"/>
            </a:pPr>
            <a:r>
              <a:rPr lang="en-US" dirty="0" smtClean="0"/>
              <a:t>Communicator comparison</a:t>
            </a:r>
          </a:p>
          <a:p>
            <a:pPr marL="457200" indent="-457200">
              <a:buFont typeface="+mj-lt"/>
              <a:buAutoNum type="arabicPeriod"/>
            </a:pPr>
            <a:r>
              <a:rPr lang="en-US" dirty="0" smtClean="0"/>
              <a:t>Group comparison</a:t>
            </a:r>
            <a:endParaRPr lang="en-US" dirty="0"/>
          </a:p>
        </p:txBody>
      </p:sp>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13</a:t>
            </a:fld>
            <a:endParaRPr lang="en-US" dirty="0"/>
          </a:p>
        </p:txBody>
      </p:sp>
    </p:spTree>
    <p:extLst>
      <p:ext uri="{BB962C8B-B14F-4D97-AF65-F5344CB8AC3E}">
        <p14:creationId xmlns:p14="http://schemas.microsoft.com/office/powerpoint/2010/main" val="3459684857"/>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MPI_Comm_free</a:t>
            </a:r>
            <a:r>
              <a:rPr lang="en-US" dirty="0" smtClean="0"/>
              <a:t>() with Endpoints</a:t>
            </a:r>
            <a:endParaRPr lang="en-US" dirty="0"/>
          </a:p>
        </p:txBody>
      </p:sp>
      <p:sp>
        <p:nvSpPr>
          <p:cNvPr id="3" name="Text Placeholder 2"/>
          <p:cNvSpPr>
            <a:spLocks noGrp="1"/>
          </p:cNvSpPr>
          <p:nvPr>
            <p:ph type="body" sz="quarter" idx="11"/>
          </p:nvPr>
        </p:nvSpPr>
        <p:spPr/>
        <p:txBody>
          <a:bodyPr>
            <a:normAutofit lnSpcReduction="10000"/>
          </a:bodyPr>
          <a:lstStyle/>
          <a:p>
            <a:r>
              <a:rPr lang="en-US" i="1" dirty="0" smtClean="0"/>
              <a:t>Past</a:t>
            </a:r>
            <a:r>
              <a:rPr lang="en-US" dirty="0" smtClean="0"/>
              <a:t>: </a:t>
            </a:r>
            <a:r>
              <a:rPr lang="en-US" dirty="0" smtClean="0"/>
              <a:t>Called </a:t>
            </a:r>
            <a:r>
              <a:rPr lang="en-US" dirty="0" smtClean="0"/>
              <a:t>in series on endpoints in a hosting MPI_COMM_WORLD process</a:t>
            </a:r>
          </a:p>
          <a:p>
            <a:pPr marL="571500" lvl="1" indent="-342900">
              <a:buFont typeface="Arial"/>
              <a:buChar char="•"/>
            </a:pPr>
            <a:r>
              <a:rPr lang="en-US" dirty="0" smtClean="0"/>
              <a:t>Enable endpoints communicators to be freed when using thread level &lt; MPI_THREAD_MULTIPLE</a:t>
            </a:r>
          </a:p>
          <a:p>
            <a:pPr marL="571500" lvl="1" indent="-342900">
              <a:buFont typeface="Arial"/>
              <a:buChar char="•"/>
            </a:pPr>
            <a:r>
              <a:rPr lang="en-US" dirty="0" smtClean="0"/>
              <a:t>Changes </a:t>
            </a:r>
            <a:r>
              <a:rPr lang="en-US" dirty="0" err="1" smtClean="0"/>
              <a:t>MPI_Comm_free</a:t>
            </a:r>
            <a:r>
              <a:rPr lang="en-US" dirty="0" smtClean="0"/>
              <a:t> semantics, would have to always do a hierarchical free algorithm on endpoints even when using MPI_THREAD_MULTIPLE</a:t>
            </a:r>
          </a:p>
          <a:p>
            <a:pPr marL="571500" lvl="1" indent="-342900">
              <a:buFont typeface="Arial"/>
              <a:buChar char="•"/>
            </a:pPr>
            <a:r>
              <a:rPr lang="en-US" dirty="0" smtClean="0"/>
              <a:t>Breaks collective semantic that is expected by attribute callbacks</a:t>
            </a:r>
          </a:p>
          <a:p>
            <a:r>
              <a:rPr lang="en-US" i="1" dirty="0" smtClean="0"/>
              <a:t>New approach</a:t>
            </a:r>
            <a:r>
              <a:rPr lang="en-US" dirty="0" smtClean="0"/>
              <a:t>: Leave this undefined for now, can define </a:t>
            </a:r>
            <a:r>
              <a:rPr lang="en-US" dirty="0" err="1" smtClean="0"/>
              <a:t>MPI_Comm_free_endpoints</a:t>
            </a:r>
            <a:r>
              <a:rPr lang="en-US" dirty="0" smtClean="0"/>
              <a:t> in future</a:t>
            </a:r>
          </a:p>
          <a:p>
            <a:pPr marL="571500" lvl="1" indent="-342900">
              <a:buFont typeface="Arial"/>
              <a:buChar char="•"/>
            </a:pPr>
            <a:r>
              <a:rPr lang="en-US" dirty="0" smtClean="0"/>
              <a:t>Would need to forbid collective attribute callbacks</a:t>
            </a:r>
          </a:p>
          <a:p>
            <a:endParaRPr lang="en-US" dirty="0"/>
          </a:p>
        </p:txBody>
      </p:sp>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14</a:t>
            </a:fld>
            <a:endParaRPr lang="en-US" dirty="0"/>
          </a:p>
        </p:txBody>
      </p:sp>
    </p:spTree>
    <p:extLst>
      <p:ext uri="{BB962C8B-B14F-4D97-AF65-F5344CB8AC3E}">
        <p14:creationId xmlns:p14="http://schemas.microsoft.com/office/powerpoint/2010/main" val="1997857976"/>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Function: What to query?</a:t>
            </a:r>
            <a:endParaRPr lang="en-US" dirty="0"/>
          </a:p>
        </p:txBody>
      </p:sp>
      <p:sp>
        <p:nvSpPr>
          <p:cNvPr id="3" name="Text Placeholder 2"/>
          <p:cNvSpPr>
            <a:spLocks noGrp="1"/>
          </p:cNvSpPr>
          <p:nvPr>
            <p:ph type="body" sz="quarter" idx="11"/>
          </p:nvPr>
        </p:nvSpPr>
        <p:spPr/>
        <p:txBody>
          <a:bodyPr>
            <a:normAutofit fontScale="92500" lnSpcReduction="20000"/>
          </a:bodyPr>
          <a:lstStyle/>
          <a:p>
            <a:pPr marL="342900" indent="-342900"/>
            <a:r>
              <a:rPr lang="en-US" dirty="0" smtClean="0"/>
              <a:t>Find out if processes share an address space</a:t>
            </a:r>
          </a:p>
          <a:p>
            <a:pPr marL="571500" lvl="1" indent="-342900"/>
            <a:r>
              <a:rPr lang="en-US" dirty="0" smtClean="0"/>
              <a:t>Libraries need to determine whether memory and other resources are private to an MPI rank</a:t>
            </a:r>
          </a:p>
          <a:p>
            <a:pPr marL="571500" lvl="1" indent="-342900"/>
            <a:r>
              <a:rPr lang="en-US" dirty="0" smtClean="0"/>
              <a:t>Existing issue when MPI processes </a:t>
            </a:r>
            <a:r>
              <a:rPr lang="en-US" dirty="0" err="1" smtClean="0"/>
              <a:t>impl</a:t>
            </a:r>
            <a:r>
              <a:rPr lang="en-US" dirty="0" smtClean="0"/>
              <a:t>. as threads</a:t>
            </a:r>
          </a:p>
          <a:p>
            <a:pPr marL="571500" lvl="1" indent="-342900"/>
            <a:r>
              <a:rPr lang="en-US" dirty="0" smtClean="0"/>
              <a:t>Also an issue with MPI endpoints</a:t>
            </a:r>
          </a:p>
          <a:p>
            <a:pPr marL="571500" lvl="1" indent="-342900"/>
            <a:r>
              <a:rPr lang="en-US" dirty="0"/>
              <a:t>Pursuing as a separate ticket (#425</a:t>
            </a:r>
            <a:r>
              <a:rPr lang="en-US" dirty="0" smtClean="0"/>
              <a:t>)</a:t>
            </a:r>
            <a:endParaRPr lang="en-US" dirty="0" smtClean="0"/>
          </a:p>
          <a:p>
            <a:pPr marL="342900" indent="-342900"/>
            <a:r>
              <a:rPr lang="en-US" dirty="0" smtClean="0"/>
              <a:t>Query </a:t>
            </a:r>
            <a:r>
              <a:rPr lang="en-US" dirty="0" smtClean="0"/>
              <a:t>number of endpoints</a:t>
            </a:r>
            <a:r>
              <a:rPr lang="en-US" dirty="0" smtClean="0"/>
              <a:t>:</a:t>
            </a:r>
          </a:p>
          <a:p>
            <a:pPr marL="571500" lvl="1" indent="-342900"/>
            <a:r>
              <a:rPr lang="en-US" dirty="0"/>
              <a:t>Split with MPI_COMM_TYPE_ENDPOINTS</a:t>
            </a:r>
          </a:p>
          <a:p>
            <a:pPr marL="571500" lvl="1" indent="-342900"/>
            <a:r>
              <a:rPr lang="en-US" dirty="0" err="1" smtClean="0"/>
              <a:t>MPI_Comm_num_endpoints</a:t>
            </a:r>
            <a:r>
              <a:rPr lang="en-US" dirty="0" smtClean="0"/>
              <a:t>(</a:t>
            </a:r>
            <a:r>
              <a:rPr lang="en-US" dirty="0" err="1" smtClean="0"/>
              <a:t>MPI_Comm</a:t>
            </a:r>
            <a:r>
              <a:rPr lang="en-US" dirty="0" smtClean="0"/>
              <a:t> </a:t>
            </a:r>
            <a:r>
              <a:rPr lang="en-US" dirty="0" err="1" smtClean="0"/>
              <a:t>comm</a:t>
            </a:r>
            <a:r>
              <a:rPr lang="en-US" dirty="0" smtClean="0"/>
              <a:t>,</a:t>
            </a:r>
            <a:br>
              <a:rPr lang="en-US" dirty="0" smtClean="0"/>
            </a:br>
            <a:r>
              <a:rPr lang="en-US" dirty="0" smtClean="0"/>
              <a:t>				       </a:t>
            </a:r>
            <a:r>
              <a:rPr lang="en-US" dirty="0" err="1" smtClean="0"/>
              <a:t>int</a:t>
            </a:r>
            <a:r>
              <a:rPr lang="en-US" dirty="0" smtClean="0"/>
              <a:t> *</a:t>
            </a:r>
            <a:r>
              <a:rPr lang="en-US" dirty="0" err="1" smtClean="0"/>
              <a:t>num_ep</a:t>
            </a:r>
            <a:r>
              <a:rPr lang="en-US" dirty="0" smtClean="0"/>
              <a:t>, </a:t>
            </a:r>
            <a:r>
              <a:rPr lang="en-US" dirty="0" err="1" smtClean="0"/>
              <a:t>int</a:t>
            </a:r>
            <a:r>
              <a:rPr lang="en-US" dirty="0" smtClean="0"/>
              <a:t> *</a:t>
            </a:r>
            <a:r>
              <a:rPr lang="en-US" dirty="0" err="1" smtClean="0"/>
              <a:t>ep_id</a:t>
            </a:r>
            <a:r>
              <a:rPr lang="en-US" dirty="0" smtClean="0"/>
              <a:t>)</a:t>
            </a:r>
            <a:endParaRPr lang="en-US" dirty="0" smtClean="0"/>
          </a:p>
          <a:p>
            <a:r>
              <a:rPr lang="en-US" dirty="0" smtClean="0"/>
              <a:t>Query </a:t>
            </a:r>
            <a:r>
              <a:rPr lang="en-US" dirty="0" smtClean="0"/>
              <a:t>if any processes in comm. are in same VA space:</a:t>
            </a:r>
          </a:p>
          <a:p>
            <a:pPr marL="571500" lvl="1" indent="-342900">
              <a:buFont typeface="Arial"/>
              <a:buChar char="•"/>
            </a:pPr>
            <a:r>
              <a:rPr lang="en-US" dirty="0" smtClean="0"/>
              <a:t>MPI_[</a:t>
            </a:r>
            <a:r>
              <a:rPr lang="en-US" dirty="0" err="1" smtClean="0"/>
              <a:t>Comm,Group,Win,File</a:t>
            </a:r>
            <a:r>
              <a:rPr lang="en-US" dirty="0" smtClean="0"/>
              <a:t>, ]_</a:t>
            </a:r>
            <a:r>
              <a:rPr lang="en-US" dirty="0" err="1" smtClean="0"/>
              <a:t>has_sharing</a:t>
            </a:r>
            <a:r>
              <a:rPr lang="en-US" dirty="0" smtClean="0"/>
              <a:t>(…, </a:t>
            </a:r>
            <a:r>
              <a:rPr lang="en-US" dirty="0" err="1" smtClean="0"/>
              <a:t>int</a:t>
            </a:r>
            <a:r>
              <a:rPr lang="en-US" dirty="0" smtClean="0"/>
              <a:t> *flag)</a:t>
            </a:r>
          </a:p>
        </p:txBody>
      </p:sp>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15</a:t>
            </a:fld>
            <a:endParaRPr lang="en-US" dirty="0"/>
          </a:p>
        </p:txBody>
      </p:sp>
    </p:spTree>
    <p:extLst>
      <p:ext uri="{BB962C8B-B14F-4D97-AF65-F5344CB8AC3E}">
        <p14:creationId xmlns:p14="http://schemas.microsoft.com/office/powerpoint/2010/main" val="1598810273"/>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Communicator Comparison</a:t>
            </a:r>
            <a:endParaRPr lang="en-US" dirty="0"/>
          </a:p>
        </p:txBody>
      </p:sp>
      <p:sp>
        <p:nvSpPr>
          <p:cNvPr id="3" name="Text Placeholder 2"/>
          <p:cNvSpPr>
            <a:spLocks noGrp="1"/>
          </p:cNvSpPr>
          <p:nvPr>
            <p:ph type="body" sz="quarter" idx="11"/>
          </p:nvPr>
        </p:nvSpPr>
        <p:spPr/>
        <p:txBody>
          <a:bodyPr/>
          <a:lstStyle/>
          <a:p>
            <a:r>
              <a:rPr lang="en-US" dirty="0" smtClean="0"/>
              <a:t>When MPI processes share a VA space, it becomes possible for a process to see multiple handles to different ranks in the same communicator</a:t>
            </a:r>
          </a:p>
          <a:p>
            <a:r>
              <a:rPr lang="en-US" dirty="0" smtClean="0"/>
              <a:t>Currently </a:t>
            </a:r>
            <a:r>
              <a:rPr lang="en-US" dirty="0" smtClean="0"/>
              <a:t>comm. comparison </a:t>
            </a:r>
            <a:r>
              <a:rPr lang="en-US" dirty="0" smtClean="0"/>
              <a:t>can result in: MPI_IDENT, MPI_CONGRUENT, MPI_UNEQUAL</a:t>
            </a:r>
          </a:p>
          <a:p>
            <a:r>
              <a:rPr lang="en-US" dirty="0" smtClean="0"/>
              <a:t>Past: </a:t>
            </a:r>
            <a:r>
              <a:rPr lang="en-US" dirty="0"/>
              <a:t>R</a:t>
            </a:r>
            <a:r>
              <a:rPr lang="en-US" dirty="0" smtClean="0"/>
              <a:t>eturn MPI_IDENT, then check ranks to see if they differ.</a:t>
            </a:r>
          </a:p>
          <a:p>
            <a:r>
              <a:rPr lang="en-US" dirty="0" smtClean="0"/>
              <a:t>New proposal: Return MPI_ALIASED to indicate same object, different ranks</a:t>
            </a:r>
          </a:p>
        </p:txBody>
      </p:sp>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16</a:t>
            </a:fld>
            <a:endParaRPr lang="en-US" dirty="0"/>
          </a:p>
        </p:txBody>
      </p:sp>
    </p:spTree>
    <p:extLst>
      <p:ext uri="{BB962C8B-B14F-4D97-AF65-F5344CB8AC3E}">
        <p14:creationId xmlns:p14="http://schemas.microsoft.com/office/powerpoint/2010/main" val="3482452057"/>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Comparison</a:t>
            </a:r>
            <a:endParaRPr lang="en-US" dirty="0"/>
          </a:p>
        </p:txBody>
      </p:sp>
      <p:sp>
        <p:nvSpPr>
          <p:cNvPr id="3" name="Text Placeholder 2"/>
          <p:cNvSpPr>
            <a:spLocks noGrp="1"/>
          </p:cNvSpPr>
          <p:nvPr>
            <p:ph type="body" sz="quarter" idx="11"/>
          </p:nvPr>
        </p:nvSpPr>
        <p:spPr/>
        <p:txBody>
          <a:bodyPr>
            <a:normAutofit/>
          </a:bodyPr>
          <a:lstStyle/>
          <a:p>
            <a:r>
              <a:rPr lang="en-US" dirty="0" err="1" smtClean="0">
                <a:latin typeface="Consolas"/>
                <a:cs typeface="Consolas"/>
              </a:rPr>
              <a:t>out_comm_handles</a:t>
            </a:r>
            <a:r>
              <a:rPr lang="en-US" dirty="0" smtClean="0">
                <a:latin typeface="Consolas"/>
                <a:cs typeface="Consolas"/>
              </a:rPr>
              <a:t>[0]</a:t>
            </a:r>
            <a:r>
              <a:rPr lang="en-US" dirty="0" smtClean="0"/>
              <a:t> </a:t>
            </a:r>
            <a:r>
              <a:rPr lang="en-US" dirty="0" smtClean="0"/>
              <a:t>corresponds to calling process’ rank in parent communicator</a:t>
            </a:r>
          </a:p>
          <a:p>
            <a:r>
              <a:rPr lang="en-US" dirty="0" smtClean="0"/>
              <a:t>All other output ranks are new ranks that don’t appear in any other group</a:t>
            </a:r>
          </a:p>
          <a:p>
            <a:r>
              <a:rPr lang="en-US" dirty="0" smtClean="0"/>
              <a:t>Needed for group operations to make sense</a:t>
            </a:r>
          </a:p>
          <a:p>
            <a:pPr marL="571500" lvl="1" indent="-342900">
              <a:buFont typeface="Arial"/>
              <a:buChar char="•"/>
            </a:pPr>
            <a:r>
              <a:rPr lang="en-US" dirty="0"/>
              <a:t>C</a:t>
            </a:r>
            <a:r>
              <a:rPr lang="en-US" dirty="0" smtClean="0"/>
              <a:t>onsider </a:t>
            </a:r>
            <a:r>
              <a:rPr lang="en-US" dirty="0" err="1" smtClean="0"/>
              <a:t>my_num_ep</a:t>
            </a:r>
            <a:r>
              <a:rPr lang="en-US" dirty="0" smtClean="0"/>
              <a:t> == 1 at all processes</a:t>
            </a:r>
          </a:p>
          <a:p>
            <a:pPr marL="571500" lvl="1" indent="-342900">
              <a:buFont typeface="Arial"/>
              <a:buChar char="•"/>
            </a:pPr>
            <a:r>
              <a:rPr lang="en-US" dirty="0"/>
              <a:t>C</a:t>
            </a:r>
            <a:r>
              <a:rPr lang="en-US" dirty="0" smtClean="0"/>
              <a:t>omparison with parent group should be CONGRUENT</a:t>
            </a:r>
          </a:p>
          <a:p>
            <a:pPr marL="571500" lvl="1" indent="-342900">
              <a:buFont typeface="Arial"/>
              <a:buChar char="•"/>
            </a:pPr>
            <a:r>
              <a:rPr lang="en-US" dirty="0" err="1" smtClean="0"/>
              <a:t>MPI_Group_translate_ranks</a:t>
            </a:r>
            <a:r>
              <a:rPr lang="en-US" dirty="0" smtClean="0"/>
              <a:t> between output and parent communicators should yield same ranks</a:t>
            </a:r>
            <a:endParaRPr lang="en-US" dirty="0"/>
          </a:p>
        </p:txBody>
      </p:sp>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17</a:t>
            </a:fld>
            <a:endParaRPr lang="en-US" dirty="0"/>
          </a:p>
        </p:txBody>
      </p:sp>
    </p:spTree>
    <p:extLst>
      <p:ext uri="{BB962C8B-B14F-4D97-AF65-F5344CB8AC3E}">
        <p14:creationId xmlns:p14="http://schemas.microsoft.com/office/powerpoint/2010/main" val="2760414067"/>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a:t>
            </a:r>
            <a:endParaRPr lang="en-US" dirty="0"/>
          </a:p>
        </p:txBody>
      </p:sp>
      <p:sp>
        <p:nvSpPr>
          <p:cNvPr id="3" name="Text Placeholder 2"/>
          <p:cNvSpPr>
            <a:spLocks noGrp="1"/>
          </p:cNvSpPr>
          <p:nvPr>
            <p:ph type="body" sz="quarter" idx="11"/>
          </p:nvPr>
        </p:nvSpPr>
        <p:spPr/>
        <p:txBody>
          <a:bodyPr/>
          <a:lstStyle/>
          <a:p>
            <a:r>
              <a:rPr lang="en-US" dirty="0" smtClean="0"/>
              <a:t>Endpoints:</a:t>
            </a:r>
          </a:p>
          <a:p>
            <a:pPr lvl="2"/>
            <a:r>
              <a:rPr lang="en-US" dirty="0">
                <a:hlinkClick r:id="rId2"/>
              </a:rPr>
              <a:t>https://svn.mpi-forum.org/trac/mpi-forum-web/ticket/</a:t>
            </a:r>
            <a:r>
              <a:rPr lang="en-US" dirty="0" smtClean="0">
                <a:hlinkClick r:id="rId2"/>
              </a:rPr>
              <a:t>380</a:t>
            </a:r>
            <a:endParaRPr lang="en-US" dirty="0" smtClean="0"/>
          </a:p>
          <a:p>
            <a:r>
              <a:rPr lang="en-US" dirty="0" smtClean="0"/>
              <a:t>Hybrid </a:t>
            </a:r>
            <a:r>
              <a:rPr lang="en-US" dirty="0" smtClean="0"/>
              <a:t>Working Group:</a:t>
            </a:r>
          </a:p>
          <a:p>
            <a:pPr lvl="2"/>
            <a:r>
              <a:rPr lang="en-US" dirty="0">
                <a:hlinkClick r:id="rId3"/>
              </a:rPr>
              <a:t>https://svn.mpi-forum.org/trac/mpi-forum-web/wiki/</a:t>
            </a:r>
            <a:r>
              <a:rPr lang="en-US" dirty="0" smtClean="0">
                <a:hlinkClick r:id="rId3"/>
              </a:rPr>
              <a:t>MPI3Hybrid</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18</a:t>
            </a:fld>
            <a:endParaRPr lang="en-US" dirty="0"/>
          </a:p>
        </p:txBody>
      </p:sp>
    </p:spTree>
    <p:extLst>
      <p:ext uri="{BB962C8B-B14F-4D97-AF65-F5344CB8AC3E}">
        <p14:creationId xmlns:p14="http://schemas.microsoft.com/office/powerpoint/2010/main" val="13282861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7670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Outline</a:t>
            </a:r>
            <a:endParaRPr lang="en-US" dirty="0"/>
          </a:p>
        </p:txBody>
      </p:sp>
      <p:sp>
        <p:nvSpPr>
          <p:cNvPr id="6" name="Text Placeholder 5"/>
          <p:cNvSpPr>
            <a:spLocks noGrp="1"/>
          </p:cNvSpPr>
          <p:nvPr>
            <p:ph type="body" sz="quarter" idx="11"/>
          </p:nvPr>
        </p:nvSpPr>
        <p:spPr/>
        <p:txBody>
          <a:bodyPr>
            <a:normAutofit fontScale="92500" lnSpcReduction="10000"/>
          </a:bodyPr>
          <a:lstStyle/>
          <a:p>
            <a:pPr marL="457200" indent="-457200">
              <a:buFont typeface="+mj-lt"/>
              <a:buAutoNum type="arabicPeriod"/>
            </a:pPr>
            <a:r>
              <a:rPr lang="en-US" dirty="0" smtClean="0"/>
              <a:t>Big picture, performance perspective</a:t>
            </a:r>
          </a:p>
          <a:p>
            <a:pPr marL="457200" indent="-457200">
              <a:buFont typeface="+mj-lt"/>
              <a:buAutoNum type="arabicPeriod"/>
            </a:pPr>
            <a:r>
              <a:rPr lang="en-US" dirty="0" smtClean="0"/>
              <a:t>New performance studies</a:t>
            </a:r>
          </a:p>
          <a:p>
            <a:pPr marL="685800" lvl="1" indent="-457200">
              <a:buFont typeface="Arial"/>
              <a:buChar char="•"/>
            </a:pPr>
            <a:r>
              <a:rPr lang="en-US" dirty="0" smtClean="0"/>
              <a:t>Extended journal version of </a:t>
            </a:r>
            <a:r>
              <a:rPr lang="en-US" dirty="0" err="1" smtClean="0"/>
              <a:t>EuroMPI</a:t>
            </a:r>
            <a:r>
              <a:rPr lang="en-US" dirty="0" smtClean="0"/>
              <a:t> paper</a:t>
            </a:r>
          </a:p>
          <a:p>
            <a:pPr marL="914400" lvl="2" indent="-457200">
              <a:buFont typeface="Arial"/>
              <a:buChar char="•"/>
            </a:pPr>
            <a:r>
              <a:rPr lang="en-US" dirty="0" smtClean="0"/>
              <a:t>Measure process/thread performance tradeoffs</a:t>
            </a:r>
            <a:endParaRPr lang="en-US" dirty="0" smtClean="0"/>
          </a:p>
          <a:p>
            <a:pPr marL="685800" lvl="1" indent="-457200">
              <a:buFont typeface="Arial"/>
              <a:buChar char="•"/>
            </a:pPr>
            <a:r>
              <a:rPr lang="en-US" dirty="0" smtClean="0">
                <a:solidFill>
                  <a:schemeClr val="bg2"/>
                </a:solidFill>
              </a:rPr>
              <a:t>Implementation paper submitted to SC</a:t>
            </a:r>
          </a:p>
          <a:p>
            <a:pPr marL="914400" lvl="2" indent="-457200">
              <a:buFont typeface="Arial"/>
              <a:buChar char="•"/>
            </a:pPr>
            <a:r>
              <a:rPr lang="en-US" dirty="0" smtClean="0">
                <a:solidFill>
                  <a:schemeClr val="bg2"/>
                </a:solidFill>
              </a:rPr>
              <a:t>Results consistent with claims, will present in Japan</a:t>
            </a:r>
          </a:p>
          <a:p>
            <a:pPr marL="457200" indent="-457200">
              <a:buFont typeface="+mj-lt"/>
              <a:buAutoNum type="arabicPeriod"/>
            </a:pPr>
            <a:r>
              <a:rPr lang="en-US" dirty="0" smtClean="0"/>
              <a:t>Endpoints interface review</a:t>
            </a:r>
          </a:p>
          <a:p>
            <a:pPr marL="457200" indent="-457200">
              <a:buFont typeface="+mj-lt"/>
              <a:buAutoNum type="arabicPeriod"/>
            </a:pPr>
            <a:r>
              <a:rPr lang="en-US" dirty="0" smtClean="0"/>
              <a:t>Recent developments in the proposal</a:t>
            </a:r>
          </a:p>
          <a:p>
            <a:pPr marL="685800" lvl="1" indent="-457200">
              <a:buFont typeface="Arial"/>
              <a:buChar char="•"/>
            </a:pPr>
            <a:r>
              <a:rPr lang="en-US" dirty="0" smtClean="0"/>
              <a:t>Primarily address gaps that arise when MPI processes share a virtual address space</a:t>
            </a:r>
          </a:p>
          <a:p>
            <a:pPr marL="685800" lvl="1" indent="-457200">
              <a:buFont typeface="Arial"/>
              <a:buChar char="•"/>
            </a:pPr>
            <a:r>
              <a:rPr lang="en-US" dirty="0" smtClean="0"/>
              <a:t>Query function, communicator/group comparisons</a:t>
            </a:r>
          </a:p>
        </p:txBody>
      </p:sp>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2</a:t>
            </a:fld>
            <a:endParaRPr lang="en-US" dirty="0"/>
          </a:p>
        </p:txBody>
      </p:sp>
    </p:spTree>
    <p:extLst>
      <p:ext uri="{BB962C8B-B14F-4D97-AF65-F5344CB8AC3E}">
        <p14:creationId xmlns:p14="http://schemas.microsoft.com/office/powerpoint/2010/main" val="389527088"/>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338422"/>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 Threads/Processes Tradeoff</a:t>
            </a:r>
            <a:endParaRPr lang="en-US" dirty="0"/>
          </a:p>
        </p:txBody>
      </p:sp>
      <p:sp>
        <p:nvSpPr>
          <p:cNvPr id="11" name="Content Placeholder 10"/>
          <p:cNvSpPr>
            <a:spLocks noGrp="1"/>
          </p:cNvSpPr>
          <p:nvPr>
            <p:ph type="body" sz="quarter" idx="11"/>
          </p:nvPr>
        </p:nvSpPr>
        <p:spPr>
          <a:xfrm>
            <a:off x="457200" y="4800600"/>
            <a:ext cx="8229600" cy="1295400"/>
          </a:xfrm>
          <a:prstGeom prst="rect">
            <a:avLst/>
          </a:prstGeom>
        </p:spPr>
        <p:txBody>
          <a:bodyPr>
            <a:normAutofit fontScale="92500"/>
          </a:bodyPr>
          <a:lstStyle/>
          <a:p>
            <a:r>
              <a:rPr lang="en-US" dirty="0" smtClean="0"/>
              <a:t>Threads/proc. are entangled, users must make tradeoff</a:t>
            </a:r>
          </a:p>
          <a:p>
            <a:pPr lvl="1"/>
            <a:r>
              <a:rPr lang="en-US" dirty="0"/>
              <a:t>B</a:t>
            </a:r>
            <a:r>
              <a:rPr lang="en-US" dirty="0" smtClean="0"/>
              <a:t>enefits of threads to node-level performance/resources</a:t>
            </a:r>
          </a:p>
          <a:p>
            <a:pPr lvl="1"/>
            <a:r>
              <a:rPr lang="en-US" dirty="0" smtClean="0"/>
              <a:t>Versus benefits of processes to communication throughput</a:t>
            </a:r>
            <a:endParaRPr lang="en-US" dirty="0"/>
          </a:p>
        </p:txBody>
      </p:sp>
      <p:sp>
        <p:nvSpPr>
          <p:cNvPr id="4" name="Slide Number Placeholder 3"/>
          <p:cNvSpPr>
            <a:spLocks noGrp="1"/>
          </p:cNvSpPr>
          <p:nvPr>
            <p:ph type="sldNum" sz="quarter" idx="12"/>
          </p:nvPr>
        </p:nvSpPr>
        <p:spPr>
          <a:prstGeom prst="rect">
            <a:avLst/>
          </a:prstGeom>
        </p:spPr>
        <p:txBody>
          <a:bodyPr/>
          <a:lstStyle/>
          <a:p>
            <a:fld id="{5543EAF8-EB60-41D6-A997-82C9D236977A}" type="slidenum">
              <a:rPr lang="en-US" smtClean="0"/>
              <a:pPr/>
              <a:t>3</a:t>
            </a:fld>
            <a:endParaRPr lang="en-US" dirty="0"/>
          </a:p>
        </p:txBody>
      </p:sp>
      <p:sp>
        <p:nvSpPr>
          <p:cNvPr id="5" name="Left Arrow 4"/>
          <p:cNvSpPr/>
          <p:nvPr/>
        </p:nvSpPr>
        <p:spPr bwMode="auto">
          <a:xfrm>
            <a:off x="1322649" y="2872021"/>
            <a:ext cx="2910877" cy="1393763"/>
          </a:xfrm>
          <a:prstGeom prst="leftArrow">
            <a:avLst/>
          </a:prstGeom>
          <a:solidFill>
            <a:srgbClr val="EAA8AE"/>
          </a:solidFill>
          <a:ln>
            <a:solidFill>
              <a:srgbClr val="80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43622" tIns="43622" rIns="43622" bIns="43622" numCol="1" rtlCol="0" anchor="ctr" anchorCtr="0" compatLnSpc="1">
            <a:prstTxWarp prst="textNoShape">
              <a:avLst/>
            </a:prstTxWarp>
          </a:bodyPr>
          <a:lstStyle/>
          <a:p>
            <a:pPr algn="ctr" defTabSz="852312" eaLnBrk="0" fontAlgn="base" hangingPunct="0">
              <a:spcBef>
                <a:spcPct val="0"/>
              </a:spcBef>
              <a:spcAft>
                <a:spcPct val="0"/>
              </a:spcAft>
            </a:pPr>
            <a:r>
              <a:rPr lang="en-US" sz="1700" dirty="0" smtClean="0">
                <a:solidFill>
                  <a:schemeClr val="tx1"/>
                </a:solidFill>
                <a:latin typeface="Verdana" pitchFamily="34" charset="0"/>
              </a:rPr>
              <a:t>More Processes</a:t>
            </a:r>
            <a:endParaRPr lang="en-US" sz="1700" dirty="0">
              <a:solidFill>
                <a:schemeClr val="tx1"/>
              </a:solidFill>
              <a:latin typeface="Verdana" pitchFamily="34" charset="0"/>
            </a:endParaRPr>
          </a:p>
        </p:txBody>
      </p:sp>
      <p:sp>
        <p:nvSpPr>
          <p:cNvPr id="7" name="TextBox 6"/>
          <p:cNvSpPr txBox="1"/>
          <p:nvPr/>
        </p:nvSpPr>
        <p:spPr>
          <a:xfrm>
            <a:off x="685800" y="1942846"/>
            <a:ext cx="3547727" cy="363063"/>
          </a:xfrm>
          <a:prstGeom prst="rect">
            <a:avLst/>
          </a:prstGeom>
          <a:noFill/>
        </p:spPr>
        <p:txBody>
          <a:bodyPr wrap="square" lIns="85231" tIns="42616" rIns="85231" bIns="42616" rtlCol="0">
            <a:spAutoFit/>
          </a:bodyPr>
          <a:lstStyle/>
          <a:p>
            <a:pPr algn="r"/>
            <a:r>
              <a:rPr lang="en-US" dirty="0" smtClean="0">
                <a:solidFill>
                  <a:srgbClr val="800000"/>
                </a:solidFill>
              </a:rPr>
              <a:t>Communication throughput</a:t>
            </a:r>
          </a:p>
        </p:txBody>
      </p:sp>
      <p:sp>
        <p:nvSpPr>
          <p:cNvPr id="8" name="TextBox 7"/>
          <p:cNvSpPr txBox="1"/>
          <p:nvPr/>
        </p:nvSpPr>
        <p:spPr>
          <a:xfrm>
            <a:off x="4910474" y="1876477"/>
            <a:ext cx="3585826" cy="640062"/>
          </a:xfrm>
          <a:prstGeom prst="rect">
            <a:avLst/>
          </a:prstGeom>
          <a:noFill/>
        </p:spPr>
        <p:txBody>
          <a:bodyPr wrap="square" lIns="85231" tIns="42616" rIns="85231" bIns="42616" rtlCol="0">
            <a:spAutoFit/>
          </a:bodyPr>
          <a:lstStyle/>
          <a:p>
            <a:r>
              <a:rPr lang="en-US" dirty="0" smtClean="0">
                <a:solidFill>
                  <a:srgbClr val="008000"/>
                </a:solidFill>
              </a:rPr>
              <a:t>Reduce memory pressure</a:t>
            </a:r>
          </a:p>
          <a:p>
            <a:r>
              <a:rPr lang="en-US" dirty="0" smtClean="0">
                <a:solidFill>
                  <a:srgbClr val="008000"/>
                </a:solidFill>
              </a:rPr>
              <a:t>Improve compute </a:t>
            </a:r>
            <a:r>
              <a:rPr lang="en-US" dirty="0" err="1" smtClean="0">
                <a:solidFill>
                  <a:srgbClr val="008000"/>
                </a:solidFill>
              </a:rPr>
              <a:t>perf</a:t>
            </a:r>
            <a:r>
              <a:rPr lang="en-US" dirty="0" smtClean="0">
                <a:solidFill>
                  <a:srgbClr val="008000"/>
                </a:solidFill>
              </a:rPr>
              <a:t>.</a:t>
            </a:r>
          </a:p>
        </p:txBody>
      </p:sp>
      <p:sp>
        <p:nvSpPr>
          <p:cNvPr id="9" name="Right Arrow 8"/>
          <p:cNvSpPr/>
          <p:nvPr/>
        </p:nvSpPr>
        <p:spPr bwMode="auto">
          <a:xfrm>
            <a:off x="4910473" y="2872021"/>
            <a:ext cx="2910877" cy="1393763"/>
          </a:xfrm>
          <a:prstGeom prs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43622" tIns="43622" rIns="43622" bIns="43622" numCol="1" rtlCol="0" anchor="ctr" anchorCtr="0" compatLnSpc="1">
            <a:prstTxWarp prst="textNoShape">
              <a:avLst/>
            </a:prstTxWarp>
          </a:bodyPr>
          <a:lstStyle/>
          <a:p>
            <a:pPr algn="ctr" defTabSz="852312" eaLnBrk="0" fontAlgn="base" hangingPunct="0">
              <a:spcBef>
                <a:spcPct val="0"/>
              </a:spcBef>
              <a:spcAft>
                <a:spcPct val="0"/>
              </a:spcAft>
            </a:pPr>
            <a:r>
              <a:rPr lang="en-US" sz="1700" dirty="0">
                <a:solidFill>
                  <a:schemeClr val="tx1"/>
                </a:solidFill>
                <a:latin typeface="Verdana" pitchFamily="34" charset="0"/>
              </a:rPr>
              <a:t>More Threads</a:t>
            </a:r>
          </a:p>
        </p:txBody>
      </p:sp>
    </p:spTree>
    <p:extLst>
      <p:ext uri="{BB962C8B-B14F-4D97-AF65-F5344CB8AC3E}">
        <p14:creationId xmlns:p14="http://schemas.microsoft.com/office/powerpoint/2010/main" val="365500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MPI Endpoints</a:t>
            </a:r>
            <a:endParaRPr lang="en-US" dirty="0"/>
          </a:p>
        </p:txBody>
      </p:sp>
      <p:sp>
        <p:nvSpPr>
          <p:cNvPr id="11" name="Content Placeholder 10"/>
          <p:cNvSpPr>
            <a:spLocks noGrp="1"/>
          </p:cNvSpPr>
          <p:nvPr>
            <p:ph type="body" sz="quarter" idx="11"/>
          </p:nvPr>
        </p:nvSpPr>
        <p:spPr>
          <a:xfrm>
            <a:off x="457200" y="4876800"/>
            <a:ext cx="8229600" cy="1219200"/>
          </a:xfrm>
          <a:prstGeom prst="rect">
            <a:avLst/>
          </a:prstGeom>
        </p:spPr>
        <p:txBody>
          <a:bodyPr>
            <a:normAutofit fontScale="77500" lnSpcReduction="20000"/>
          </a:bodyPr>
          <a:lstStyle/>
          <a:p>
            <a:r>
              <a:rPr lang="en-US" dirty="0" smtClean="0"/>
              <a:t>Enable threads to achieve process-like communication </a:t>
            </a:r>
            <a:r>
              <a:rPr lang="en-US" dirty="0" err="1" smtClean="0"/>
              <a:t>perf</a:t>
            </a:r>
            <a:r>
              <a:rPr lang="en-US" dirty="0" smtClean="0"/>
              <a:t>.</a:t>
            </a:r>
          </a:p>
          <a:p>
            <a:pPr lvl="1"/>
            <a:r>
              <a:rPr lang="en-US" dirty="0" smtClean="0"/>
              <a:t>Eliminate negative interference between threads</a:t>
            </a:r>
          </a:p>
          <a:p>
            <a:pPr lvl="2"/>
            <a:r>
              <a:rPr lang="en-US" dirty="0" smtClean="0"/>
              <a:t>Both semantics (ordering) and mechanics (implementation issues)</a:t>
            </a:r>
          </a:p>
          <a:p>
            <a:pPr lvl="1"/>
            <a:r>
              <a:rPr lang="en-US" dirty="0" smtClean="0"/>
              <a:t>Enable threads to drive independent traffic injection/extraction points</a:t>
            </a:r>
            <a:endParaRPr lang="en-US" dirty="0"/>
          </a:p>
        </p:txBody>
      </p:sp>
      <p:sp>
        <p:nvSpPr>
          <p:cNvPr id="4" name="Slide Number Placeholder 3"/>
          <p:cNvSpPr>
            <a:spLocks noGrp="1"/>
          </p:cNvSpPr>
          <p:nvPr>
            <p:ph type="sldNum" sz="quarter" idx="12"/>
          </p:nvPr>
        </p:nvSpPr>
        <p:spPr>
          <a:prstGeom prst="rect">
            <a:avLst/>
          </a:prstGeom>
        </p:spPr>
        <p:txBody>
          <a:bodyPr/>
          <a:lstStyle/>
          <a:p>
            <a:fld id="{5543EAF8-EB60-41D6-A997-82C9D236977A}" type="slidenum">
              <a:rPr lang="en-US" smtClean="0"/>
              <a:pPr/>
              <a:t>4</a:t>
            </a:fld>
            <a:endParaRPr lang="en-US" dirty="0"/>
          </a:p>
        </p:txBody>
      </p:sp>
      <p:sp>
        <p:nvSpPr>
          <p:cNvPr id="5" name="Left Arrow 4"/>
          <p:cNvSpPr/>
          <p:nvPr/>
        </p:nvSpPr>
        <p:spPr bwMode="auto">
          <a:xfrm>
            <a:off x="2603500" y="2872021"/>
            <a:ext cx="1630026" cy="1393763"/>
          </a:xfrm>
          <a:prstGeom prst="leftArrow">
            <a:avLst/>
          </a:prstGeom>
          <a:solidFill>
            <a:srgbClr val="EAA8AE"/>
          </a:solidFill>
          <a:ln>
            <a:solidFill>
              <a:srgbClr val="8000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43622" tIns="43622" rIns="43622" bIns="43622" numCol="1" rtlCol="0" anchor="ctr" anchorCtr="0" compatLnSpc="1">
            <a:prstTxWarp prst="textNoShape">
              <a:avLst/>
            </a:prstTxWarp>
          </a:bodyPr>
          <a:lstStyle/>
          <a:p>
            <a:pPr algn="ctr" defTabSz="852312" eaLnBrk="0" fontAlgn="base" hangingPunct="0">
              <a:spcBef>
                <a:spcPct val="0"/>
              </a:spcBef>
              <a:spcAft>
                <a:spcPct val="0"/>
              </a:spcAft>
            </a:pPr>
            <a:r>
              <a:rPr lang="en-US" sz="1700" dirty="0" smtClean="0">
                <a:solidFill>
                  <a:schemeClr val="tx1"/>
                </a:solidFill>
                <a:latin typeface="Verdana" pitchFamily="34" charset="0"/>
              </a:rPr>
              <a:t>More Processes</a:t>
            </a:r>
            <a:endParaRPr lang="en-US" sz="1700" dirty="0">
              <a:solidFill>
                <a:schemeClr val="tx1"/>
              </a:solidFill>
              <a:latin typeface="Verdana" pitchFamily="34" charset="0"/>
            </a:endParaRPr>
          </a:p>
        </p:txBody>
      </p:sp>
      <p:sp>
        <p:nvSpPr>
          <p:cNvPr id="7" name="TextBox 6"/>
          <p:cNvSpPr txBox="1"/>
          <p:nvPr/>
        </p:nvSpPr>
        <p:spPr>
          <a:xfrm>
            <a:off x="685800" y="1942846"/>
            <a:ext cx="3547727" cy="363063"/>
          </a:xfrm>
          <a:prstGeom prst="rect">
            <a:avLst/>
          </a:prstGeom>
          <a:noFill/>
        </p:spPr>
        <p:txBody>
          <a:bodyPr wrap="square" lIns="85231" tIns="42616" rIns="85231" bIns="42616" rtlCol="0">
            <a:spAutoFit/>
          </a:bodyPr>
          <a:lstStyle/>
          <a:p>
            <a:pPr algn="r"/>
            <a:r>
              <a:rPr lang="en-US" dirty="0" smtClean="0">
                <a:solidFill>
                  <a:srgbClr val="800000"/>
                </a:solidFill>
              </a:rPr>
              <a:t>Communication throughput</a:t>
            </a:r>
          </a:p>
        </p:txBody>
      </p:sp>
      <p:sp>
        <p:nvSpPr>
          <p:cNvPr id="8" name="TextBox 7"/>
          <p:cNvSpPr txBox="1"/>
          <p:nvPr/>
        </p:nvSpPr>
        <p:spPr>
          <a:xfrm>
            <a:off x="4910474" y="1876477"/>
            <a:ext cx="3585826" cy="640062"/>
          </a:xfrm>
          <a:prstGeom prst="rect">
            <a:avLst/>
          </a:prstGeom>
          <a:noFill/>
        </p:spPr>
        <p:txBody>
          <a:bodyPr wrap="square" lIns="85231" tIns="42616" rIns="85231" bIns="42616" rtlCol="0">
            <a:spAutoFit/>
          </a:bodyPr>
          <a:lstStyle/>
          <a:p>
            <a:r>
              <a:rPr lang="en-US" dirty="0" smtClean="0">
                <a:solidFill>
                  <a:srgbClr val="008000"/>
                </a:solidFill>
              </a:rPr>
              <a:t>Reduce memory pressure</a:t>
            </a:r>
          </a:p>
          <a:p>
            <a:r>
              <a:rPr lang="en-US" dirty="0" smtClean="0">
                <a:solidFill>
                  <a:srgbClr val="008000"/>
                </a:solidFill>
              </a:rPr>
              <a:t>Improve compute </a:t>
            </a:r>
            <a:r>
              <a:rPr lang="en-US" dirty="0" err="1" smtClean="0">
                <a:solidFill>
                  <a:srgbClr val="008000"/>
                </a:solidFill>
              </a:rPr>
              <a:t>perf</a:t>
            </a:r>
            <a:r>
              <a:rPr lang="en-US" dirty="0" smtClean="0">
                <a:solidFill>
                  <a:srgbClr val="008000"/>
                </a:solidFill>
              </a:rPr>
              <a:t>.</a:t>
            </a:r>
          </a:p>
        </p:txBody>
      </p:sp>
      <p:sp>
        <p:nvSpPr>
          <p:cNvPr id="9" name="Right Arrow 8"/>
          <p:cNvSpPr/>
          <p:nvPr/>
        </p:nvSpPr>
        <p:spPr bwMode="auto">
          <a:xfrm>
            <a:off x="4910473" y="2872021"/>
            <a:ext cx="3700127" cy="1393763"/>
          </a:xfrm>
          <a:prstGeom prs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43622" tIns="43622" rIns="43622" bIns="43622" numCol="1" rtlCol="0" anchor="ctr" anchorCtr="0" compatLnSpc="1">
            <a:prstTxWarp prst="textNoShape">
              <a:avLst/>
            </a:prstTxWarp>
          </a:bodyPr>
          <a:lstStyle/>
          <a:p>
            <a:pPr algn="ctr" defTabSz="852312" eaLnBrk="0" fontAlgn="base" hangingPunct="0">
              <a:spcBef>
                <a:spcPct val="0"/>
              </a:spcBef>
              <a:spcAft>
                <a:spcPct val="0"/>
              </a:spcAft>
            </a:pPr>
            <a:r>
              <a:rPr lang="en-US" sz="1700" dirty="0">
                <a:solidFill>
                  <a:schemeClr val="tx1"/>
                </a:solidFill>
                <a:latin typeface="Verdana" pitchFamily="34" charset="0"/>
              </a:rPr>
              <a:t>More Threads</a:t>
            </a:r>
          </a:p>
        </p:txBody>
      </p:sp>
    </p:spTree>
    <p:extLst>
      <p:ext uri="{BB962C8B-B14F-4D97-AF65-F5344CB8AC3E}">
        <p14:creationId xmlns:p14="http://schemas.microsoft.com/office/powerpoint/2010/main" val="556365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Measure Process/Thread Tradeoffs</a:t>
            </a:r>
            <a:endParaRPr lang="en-US" dirty="0"/>
          </a:p>
        </p:txBody>
      </p:sp>
      <p:sp>
        <p:nvSpPr>
          <p:cNvPr id="3" name="Text Placeholder 2"/>
          <p:cNvSpPr>
            <a:spLocks noGrp="1"/>
          </p:cNvSpPr>
          <p:nvPr>
            <p:ph type="body" sz="quarter" idx="11"/>
          </p:nvPr>
        </p:nvSpPr>
        <p:spPr/>
        <p:txBody>
          <a:bodyPr>
            <a:normAutofit fontScale="70000" lnSpcReduction="20000"/>
          </a:bodyPr>
          <a:lstStyle/>
          <a:p>
            <a:r>
              <a:rPr lang="en-US" altLang="ja-JP" dirty="0" smtClean="0"/>
              <a:t>“</a:t>
            </a:r>
            <a:r>
              <a:rPr lang="en-US" altLang="ja-JP" i="1" dirty="0" smtClean="0"/>
              <a:t>Enabling Communication Concurrency through Flexible MPI Endpoints</a:t>
            </a:r>
            <a:r>
              <a:rPr lang="en-US" altLang="ja-JP" dirty="0" smtClean="0"/>
              <a:t>.”  James Dinan, Ryan E. Grant, </a:t>
            </a:r>
            <a:r>
              <a:rPr lang="en-US" altLang="ja-JP" dirty="0" err="1" smtClean="0"/>
              <a:t>Pavan</a:t>
            </a:r>
            <a:r>
              <a:rPr lang="en-US" altLang="ja-JP" dirty="0" smtClean="0"/>
              <a:t> </a:t>
            </a:r>
            <a:r>
              <a:rPr lang="en-US" altLang="ja-JP" dirty="0" err="1" smtClean="0"/>
              <a:t>Balaji</a:t>
            </a:r>
            <a:r>
              <a:rPr lang="en-US" altLang="ja-JP" dirty="0" smtClean="0"/>
              <a:t>, David </a:t>
            </a:r>
            <a:r>
              <a:rPr lang="en-US" altLang="ja-JP" dirty="0" err="1" smtClean="0"/>
              <a:t>Goodell</a:t>
            </a:r>
            <a:r>
              <a:rPr lang="en-US" altLang="ja-JP" dirty="0" smtClean="0"/>
              <a:t>, Douglas Miller, Marc </a:t>
            </a:r>
            <a:r>
              <a:rPr lang="en-US" altLang="ja-JP" dirty="0" err="1" smtClean="0"/>
              <a:t>Snir</a:t>
            </a:r>
            <a:r>
              <a:rPr lang="en-US" altLang="ja-JP" dirty="0" smtClean="0"/>
              <a:t>, and Rajeev Thakur.  Submitted to IJHPCA.</a:t>
            </a:r>
            <a:endParaRPr lang="en-US" dirty="0" smtClean="0"/>
          </a:p>
          <a:p>
            <a:r>
              <a:rPr lang="en-US" dirty="0" smtClean="0"/>
              <a:t>Look at communication performance trends in many-core </a:t>
            </a:r>
            <a:r>
              <a:rPr lang="en-US" dirty="0" smtClean="0"/>
              <a:t>system</a:t>
            </a:r>
          </a:p>
          <a:p>
            <a:r>
              <a:rPr lang="en-US" dirty="0" smtClean="0"/>
              <a:t>I</a:t>
            </a:r>
            <a:r>
              <a:rPr lang="en-US" dirty="0" smtClean="0"/>
              <a:t>dentify</a:t>
            </a:r>
            <a:r>
              <a:rPr lang="en-US" dirty="0" smtClean="0"/>
              <a:t>/measure </a:t>
            </a:r>
            <a:r>
              <a:rPr lang="en-US" dirty="0" smtClean="0"/>
              <a:t>opportunities for endpoints to improve performance</a:t>
            </a:r>
            <a:endParaRPr lang="en-US" dirty="0" smtClean="0"/>
          </a:p>
          <a:p>
            <a:r>
              <a:rPr lang="en-US" dirty="0" smtClean="0"/>
              <a:t>System setup:</a:t>
            </a:r>
          </a:p>
          <a:p>
            <a:pPr lvl="1"/>
            <a:r>
              <a:rPr lang="en-US" dirty="0" smtClean="0"/>
              <a:t>Intel® Xeon Phi™ </a:t>
            </a:r>
            <a:r>
              <a:rPr lang="en-US" altLang="ja-JP" dirty="0" smtClean="0"/>
              <a:t>5110P “</a:t>
            </a:r>
            <a:r>
              <a:rPr lang="en-US" dirty="0" smtClean="0"/>
              <a:t>Knight’s Corner” Coprocessors</a:t>
            </a:r>
          </a:p>
          <a:p>
            <a:pPr lvl="2"/>
            <a:r>
              <a:rPr lang="en-US" dirty="0" smtClean="0"/>
              <a:t>60 cores @ 1.053 GHz, 8GB memory, 4-way </a:t>
            </a:r>
            <a:r>
              <a:rPr lang="en-US" dirty="0" err="1" smtClean="0"/>
              <a:t>hyperthreading</a:t>
            </a:r>
            <a:endParaRPr lang="en-US" dirty="0" smtClean="0"/>
          </a:p>
          <a:p>
            <a:pPr lvl="1"/>
            <a:r>
              <a:rPr lang="en-US" dirty="0" smtClean="0"/>
              <a:t>Intel MPI Library v4.1 update 1, Intel C Compiler v13.1.2</a:t>
            </a:r>
          </a:p>
          <a:p>
            <a:pPr lvl="2"/>
            <a:r>
              <a:rPr lang="en-US" dirty="0" smtClean="0"/>
              <a:t>Run in native mode – Phi cores do MPI processing</a:t>
            </a:r>
          </a:p>
          <a:p>
            <a:pPr lvl="1"/>
            <a:r>
              <a:rPr lang="en-US" dirty="0" err="1" smtClean="0"/>
              <a:t>Mellanox</a:t>
            </a:r>
            <a:r>
              <a:rPr lang="en-US" dirty="0" smtClean="0"/>
              <a:t> 4x QDR </a:t>
            </a:r>
            <a:r>
              <a:rPr lang="en-US" dirty="0" err="1" smtClean="0"/>
              <a:t>InfiniBand</a:t>
            </a:r>
            <a:r>
              <a:rPr lang="en-US" dirty="0" smtClean="0"/>
              <a:t>, max bandwidth 32 GB/sec</a:t>
            </a:r>
          </a:p>
          <a:p>
            <a:pPr indent="-228600"/>
            <a:r>
              <a:rPr lang="en-US" dirty="0" smtClean="0"/>
              <a:t>Intended to represent future </a:t>
            </a:r>
            <a:r>
              <a:rPr lang="en-US" dirty="0"/>
              <a:t>systems where network is designed to support traffic from many cores</a:t>
            </a:r>
          </a:p>
          <a:p>
            <a:pPr marL="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152014F4-1B9C-487C-9C92-261A63D4DBD6}" type="slidenum">
              <a:rPr lang="en-US" smtClean="0"/>
              <a:pPr/>
              <a:t>5</a:t>
            </a:fld>
            <a:endParaRPr lang="en-US" dirty="0"/>
          </a:p>
        </p:txBody>
      </p:sp>
    </p:spTree>
    <p:extLst>
      <p:ext uri="{BB962C8B-B14F-4D97-AF65-F5344CB8AC3E}">
        <p14:creationId xmlns:p14="http://schemas.microsoft.com/office/powerpoint/2010/main" val="353568097"/>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Increasing Num. Processes</a:t>
            </a:r>
            <a:endParaRPr lang="en-US" dirty="0"/>
          </a:p>
        </p:txBody>
      </p:sp>
      <p:sp>
        <p:nvSpPr>
          <p:cNvPr id="3" name="Content Placeholder 2"/>
          <p:cNvSpPr>
            <a:spLocks noGrp="1"/>
          </p:cNvSpPr>
          <p:nvPr>
            <p:ph type="body" sz="quarter" idx="11"/>
          </p:nvPr>
        </p:nvSpPr>
        <p:spPr>
          <a:xfrm>
            <a:off x="457200" y="4114800"/>
            <a:ext cx="8229600" cy="2137228"/>
          </a:xfrm>
          <a:prstGeom prst="rect">
            <a:avLst/>
          </a:prstGeom>
        </p:spPr>
        <p:txBody>
          <a:bodyPr lIns="85231" tIns="42616" rIns="85231" bIns="42616">
            <a:normAutofit fontScale="77500" lnSpcReduction="20000"/>
          </a:bodyPr>
          <a:lstStyle/>
          <a:p>
            <a:r>
              <a:rPr lang="en-US" dirty="0" smtClean="0"/>
              <a:t>Measure communication performance between two nodes</a:t>
            </a:r>
          </a:p>
          <a:p>
            <a:pPr lvl="2"/>
            <a:r>
              <a:rPr lang="en-US" dirty="0"/>
              <a:t>OSU benchmark - N senders and N receivers per node</a:t>
            </a:r>
          </a:p>
          <a:p>
            <a:pPr lvl="2"/>
            <a:r>
              <a:rPr lang="en-US" dirty="0" smtClean="0"/>
              <a:t>Performance </a:t>
            </a:r>
            <a:r>
              <a:rPr lang="en-US" dirty="0" smtClean="0"/>
              <a:t>increases with more processes (P) driving </a:t>
            </a:r>
            <a:r>
              <a:rPr lang="en-US" dirty="0" smtClean="0"/>
              <a:t>communication</a:t>
            </a:r>
            <a:endParaRPr lang="en-US" dirty="0"/>
          </a:p>
          <a:p>
            <a:r>
              <a:rPr lang="en-US" dirty="0" smtClean="0"/>
              <a:t>Processes represent “ideal” endpoints</a:t>
            </a:r>
          </a:p>
          <a:p>
            <a:pPr lvl="2"/>
            <a:r>
              <a:rPr lang="en-US" dirty="0" smtClean="0"/>
              <a:t>Private communication state and communication resources</a:t>
            </a:r>
          </a:p>
          <a:p>
            <a:pPr lvl="2"/>
            <a:r>
              <a:rPr lang="en-US" dirty="0" smtClean="0"/>
              <a:t>Represent performance upper bound</a:t>
            </a:r>
          </a:p>
        </p:txBody>
      </p:sp>
      <p:sp>
        <p:nvSpPr>
          <p:cNvPr id="4" name="Slide Number Placeholder 3"/>
          <p:cNvSpPr>
            <a:spLocks noGrp="1"/>
          </p:cNvSpPr>
          <p:nvPr>
            <p:ph type="sldNum" sz="quarter" idx="12"/>
          </p:nvPr>
        </p:nvSpPr>
        <p:spPr/>
        <p:txBody>
          <a:bodyPr lIns="85231" tIns="42616" rIns="85231" bIns="42616"/>
          <a:lstStyle/>
          <a:p>
            <a:pPr>
              <a:defRPr/>
            </a:pPr>
            <a:fld id="{5543EAF8-EB60-41D6-A997-82C9D236977A}" type="slidenum">
              <a:rPr lang="en-US" smtClean="0"/>
              <a:pPr>
                <a:defRPr/>
              </a:pPr>
              <a:t>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27" y="1028064"/>
            <a:ext cx="4175339" cy="2865523"/>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028064"/>
            <a:ext cx="4175339" cy="2865523"/>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35868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Threads/Proc. Tradeoff (Msg. Rate)</a:t>
            </a:r>
            <a:endParaRPr lang="en-US" dirty="0"/>
          </a:p>
        </p:txBody>
      </p:sp>
      <p:sp>
        <p:nvSpPr>
          <p:cNvPr id="3" name="Content Placeholder 2"/>
          <p:cNvSpPr>
            <a:spLocks noGrp="1"/>
          </p:cNvSpPr>
          <p:nvPr>
            <p:ph type="body" sz="quarter" idx="11"/>
          </p:nvPr>
        </p:nvSpPr>
        <p:spPr>
          <a:xfrm>
            <a:off x="457200" y="4267200"/>
            <a:ext cx="8229600" cy="2030738"/>
          </a:xfrm>
          <a:prstGeom prst="rect">
            <a:avLst/>
          </a:prstGeom>
        </p:spPr>
        <p:txBody>
          <a:bodyPr lIns="85231" tIns="42616" rIns="85231" bIns="42616">
            <a:normAutofit fontScale="85000" lnSpcReduction="20000"/>
          </a:bodyPr>
          <a:lstStyle/>
          <a:p>
            <a:r>
              <a:rPr lang="en-US" dirty="0" smtClean="0"/>
              <a:t>“I have N cores, how do I use them?”</a:t>
            </a:r>
          </a:p>
          <a:p>
            <a:pPr lvl="2"/>
            <a:r>
              <a:rPr lang="en-US" dirty="0" smtClean="0"/>
              <a:t>Threads address node level concerns (e.g. memory pressure)</a:t>
            </a:r>
          </a:p>
          <a:p>
            <a:pPr lvl="2"/>
            <a:r>
              <a:rPr lang="en-US" dirty="0" smtClean="0"/>
              <a:t>Processes provide better communication performance</a:t>
            </a:r>
            <a:endParaRPr lang="en-US" dirty="0" smtClean="0"/>
          </a:p>
          <a:p>
            <a:r>
              <a:rPr lang="en-US" dirty="0" smtClean="0"/>
              <a:t>Endpoints </a:t>
            </a:r>
            <a:r>
              <a:rPr lang="en-US" dirty="0" smtClean="0"/>
              <a:t>will </a:t>
            </a:r>
            <a:r>
              <a:rPr lang="en-US" dirty="0" smtClean="0"/>
              <a:t>enable </a:t>
            </a:r>
            <a:r>
              <a:rPr lang="en-US" dirty="0" smtClean="0"/>
              <a:t>threads to </a:t>
            </a:r>
            <a:r>
              <a:rPr lang="en-US" dirty="0" smtClean="0"/>
              <a:t>behave like </a:t>
            </a:r>
            <a:r>
              <a:rPr lang="en-US" dirty="0" smtClean="0"/>
              <a:t>processes</a:t>
            </a:r>
          </a:p>
          <a:p>
            <a:pPr lvl="2"/>
            <a:r>
              <a:rPr lang="en-US" dirty="0" smtClean="0"/>
              <a:t>Decouple threads in </a:t>
            </a:r>
            <a:r>
              <a:rPr lang="en-US" dirty="0" smtClean="0"/>
              <a:t>mechanics </a:t>
            </a:r>
            <a:r>
              <a:rPr lang="en-US" dirty="0" smtClean="0"/>
              <a:t>– private communication state</a:t>
            </a:r>
          </a:p>
          <a:p>
            <a:pPr lvl="2"/>
            <a:r>
              <a:rPr lang="en-US" dirty="0" smtClean="0"/>
              <a:t>Decouple threads in semantics – </a:t>
            </a:r>
            <a:r>
              <a:rPr lang="en-US" dirty="0" smtClean="0"/>
              <a:t>isolate in message ordering</a:t>
            </a:r>
            <a:endParaRPr lang="en-US" dirty="0"/>
          </a:p>
        </p:txBody>
      </p:sp>
      <p:sp>
        <p:nvSpPr>
          <p:cNvPr id="4" name="Slide Number Placeholder 3"/>
          <p:cNvSpPr>
            <a:spLocks noGrp="1"/>
          </p:cNvSpPr>
          <p:nvPr>
            <p:ph type="sldNum" sz="quarter" idx="12"/>
          </p:nvPr>
        </p:nvSpPr>
        <p:spPr/>
        <p:txBody>
          <a:bodyPr lIns="85231" tIns="42616" rIns="85231" bIns="42616"/>
          <a:lstStyle/>
          <a:p>
            <a:pPr>
              <a:defRPr/>
            </a:pPr>
            <a:fld id="{5543EAF8-EB60-41D6-A997-82C9D236977A}" type="slidenum">
              <a:rPr lang="en-US" smtClean="0"/>
              <a:pPr>
                <a:defRPr/>
              </a:pPr>
              <a:t>7</a:t>
            </a:fld>
            <a:endParaRPr lang="en-US" dirty="0"/>
          </a:p>
        </p:txBody>
      </p:sp>
      <p:pic>
        <p:nvPicPr>
          <p:cNvPr id="5" name="Picture 4" descr="perthread_msgrate_c8.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52112"/>
            <a:ext cx="4088674" cy="2862072"/>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pic>
        <p:nvPicPr>
          <p:cNvPr id="8" name="Picture 7" descr="perthread_msgrate_c16.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252728"/>
            <a:ext cx="4088675" cy="2862072"/>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sp>
        <p:nvSpPr>
          <p:cNvPr id="9" name="TextBox 8"/>
          <p:cNvSpPr txBox="1"/>
          <p:nvPr/>
        </p:nvSpPr>
        <p:spPr>
          <a:xfrm>
            <a:off x="1754925" y="849868"/>
            <a:ext cx="1216875" cy="369332"/>
          </a:xfrm>
          <a:prstGeom prst="rect">
            <a:avLst/>
          </a:prstGeom>
          <a:noFill/>
        </p:spPr>
        <p:txBody>
          <a:bodyPr wrap="none" rtlCol="0">
            <a:spAutoFit/>
          </a:bodyPr>
          <a:lstStyle/>
          <a:p>
            <a:r>
              <a:rPr lang="en-US" dirty="0" smtClean="0"/>
              <a:t>16 Cores</a:t>
            </a:r>
            <a:endParaRPr lang="en-US" dirty="0"/>
          </a:p>
        </p:txBody>
      </p:sp>
      <p:sp>
        <p:nvSpPr>
          <p:cNvPr id="10" name="TextBox 9"/>
          <p:cNvSpPr txBox="1"/>
          <p:nvPr/>
        </p:nvSpPr>
        <p:spPr>
          <a:xfrm>
            <a:off x="6092675" y="849868"/>
            <a:ext cx="1070125" cy="369332"/>
          </a:xfrm>
          <a:prstGeom prst="rect">
            <a:avLst/>
          </a:prstGeom>
          <a:noFill/>
        </p:spPr>
        <p:txBody>
          <a:bodyPr wrap="none" rtlCol="0">
            <a:spAutoFit/>
          </a:bodyPr>
          <a:lstStyle/>
          <a:p>
            <a:r>
              <a:rPr lang="en-US" dirty="0"/>
              <a:t>8</a:t>
            </a:r>
            <a:r>
              <a:rPr lang="en-US" dirty="0" smtClean="0"/>
              <a:t> Cores</a:t>
            </a:r>
            <a:endParaRPr lang="en-US" dirty="0"/>
          </a:p>
        </p:txBody>
      </p:sp>
    </p:spTree>
    <p:extLst>
      <p:ext uri="{BB962C8B-B14F-4D97-AF65-F5344CB8AC3E}">
        <p14:creationId xmlns:p14="http://schemas.microsoft.com/office/powerpoint/2010/main" val="16839157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Threads/Proc. Tradeoff </a:t>
            </a:r>
            <a:r>
              <a:rPr lang="en-US" dirty="0" smtClean="0"/>
              <a:t>(BW)</a:t>
            </a:r>
            <a:endParaRPr lang="en-US" dirty="0"/>
          </a:p>
        </p:txBody>
      </p:sp>
      <p:sp>
        <p:nvSpPr>
          <p:cNvPr id="3" name="Content Placeholder 2"/>
          <p:cNvSpPr>
            <a:spLocks noGrp="1"/>
          </p:cNvSpPr>
          <p:nvPr>
            <p:ph type="body" sz="quarter" idx="11"/>
          </p:nvPr>
        </p:nvSpPr>
        <p:spPr>
          <a:xfrm>
            <a:off x="457200" y="4495800"/>
            <a:ext cx="8229600" cy="1649738"/>
          </a:xfrm>
          <a:prstGeom prst="rect">
            <a:avLst/>
          </a:prstGeom>
        </p:spPr>
        <p:txBody>
          <a:bodyPr lIns="85231" tIns="42616" rIns="85231" bIns="42616">
            <a:normAutofit fontScale="85000" lnSpcReduction="10000"/>
          </a:bodyPr>
          <a:lstStyle/>
          <a:p>
            <a:r>
              <a:rPr lang="en-US" dirty="0" smtClean="0"/>
              <a:t>Thread/processes tradeoff impacts bandwidth</a:t>
            </a:r>
          </a:p>
          <a:p>
            <a:r>
              <a:rPr lang="en-US" dirty="0" smtClean="0"/>
              <a:t>Saturate for 32KiB+ messages</a:t>
            </a:r>
          </a:p>
          <a:p>
            <a:r>
              <a:rPr lang="en-US" dirty="0" smtClean="0"/>
              <a:t>More processes = better throughout for smaller messages</a:t>
            </a:r>
            <a:endParaRPr lang="en-US" dirty="0"/>
          </a:p>
        </p:txBody>
      </p:sp>
      <p:sp>
        <p:nvSpPr>
          <p:cNvPr id="4" name="Slide Number Placeholder 3"/>
          <p:cNvSpPr>
            <a:spLocks noGrp="1"/>
          </p:cNvSpPr>
          <p:nvPr>
            <p:ph type="sldNum" sz="quarter" idx="12"/>
          </p:nvPr>
        </p:nvSpPr>
        <p:spPr/>
        <p:txBody>
          <a:bodyPr lIns="85231" tIns="42616" rIns="85231" bIns="42616"/>
          <a:lstStyle/>
          <a:p>
            <a:pPr>
              <a:defRPr/>
            </a:pPr>
            <a:fld id="{5543EAF8-EB60-41D6-A997-82C9D236977A}" type="slidenum">
              <a:rPr lang="en-US" smtClean="0"/>
              <a:pPr>
                <a:defRPr/>
              </a:pPr>
              <a:t>8</a:t>
            </a:fld>
            <a:endParaRPr lang="en-US" dirty="0"/>
          </a:p>
        </p:txBody>
      </p:sp>
      <p:sp>
        <p:nvSpPr>
          <p:cNvPr id="9" name="TextBox 8"/>
          <p:cNvSpPr txBox="1"/>
          <p:nvPr/>
        </p:nvSpPr>
        <p:spPr>
          <a:xfrm>
            <a:off x="1754925" y="849868"/>
            <a:ext cx="1216875" cy="369332"/>
          </a:xfrm>
          <a:prstGeom prst="rect">
            <a:avLst/>
          </a:prstGeom>
          <a:noFill/>
        </p:spPr>
        <p:txBody>
          <a:bodyPr wrap="none" rtlCol="0">
            <a:spAutoFit/>
          </a:bodyPr>
          <a:lstStyle/>
          <a:p>
            <a:r>
              <a:rPr lang="en-US" dirty="0" smtClean="0"/>
              <a:t>16 Cores</a:t>
            </a:r>
            <a:endParaRPr lang="en-US" dirty="0"/>
          </a:p>
        </p:txBody>
      </p:sp>
      <p:sp>
        <p:nvSpPr>
          <p:cNvPr id="10" name="TextBox 9"/>
          <p:cNvSpPr txBox="1"/>
          <p:nvPr/>
        </p:nvSpPr>
        <p:spPr>
          <a:xfrm>
            <a:off x="6092675" y="849868"/>
            <a:ext cx="1070125" cy="369332"/>
          </a:xfrm>
          <a:prstGeom prst="rect">
            <a:avLst/>
          </a:prstGeom>
          <a:noFill/>
        </p:spPr>
        <p:txBody>
          <a:bodyPr wrap="none" rtlCol="0">
            <a:spAutoFit/>
          </a:bodyPr>
          <a:lstStyle/>
          <a:p>
            <a:r>
              <a:rPr lang="en-US" dirty="0"/>
              <a:t>8</a:t>
            </a:r>
            <a:r>
              <a:rPr lang="en-US" dirty="0" smtClean="0"/>
              <a:t> Cores</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52112"/>
            <a:ext cx="4088674" cy="2862071"/>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252728"/>
            <a:ext cx="4088674" cy="2862072"/>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6553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Endpoints</a:t>
            </a:r>
            <a:br>
              <a:rPr lang="en-US" dirty="0" smtClean="0"/>
            </a:br>
            <a:r>
              <a:rPr lang="en-US" sz="2200" b="0" dirty="0"/>
              <a:t>Relax the 1-to-1 mapping of ranks to threads/processes</a:t>
            </a:r>
          </a:p>
        </p:txBody>
      </p:sp>
      <p:sp>
        <p:nvSpPr>
          <p:cNvPr id="4" name="Slide Number Placeholder 3"/>
          <p:cNvSpPr>
            <a:spLocks noGrp="1"/>
          </p:cNvSpPr>
          <p:nvPr>
            <p:ph type="sldNum" sz="quarter" idx="12"/>
          </p:nvPr>
        </p:nvSpPr>
        <p:spPr/>
        <p:txBody>
          <a:bodyPr lIns="85231" tIns="42616" rIns="85231" bIns="42616"/>
          <a:lstStyle/>
          <a:p>
            <a:fld id="{87034D8C-3CB4-402A-BC46-2AB14C0FE90A}" type="slidenum">
              <a:rPr lang="en-US" smtClean="0"/>
              <a:pPr/>
              <a:t>9</a:t>
            </a:fld>
            <a:endParaRPr lang="en-US" dirty="0"/>
          </a:p>
        </p:txBody>
      </p:sp>
      <p:sp>
        <p:nvSpPr>
          <p:cNvPr id="5" name="Rectangle 4"/>
          <p:cNvSpPr/>
          <p:nvPr/>
        </p:nvSpPr>
        <p:spPr bwMode="auto">
          <a:xfrm>
            <a:off x="1231327" y="1413163"/>
            <a:ext cx="7162790" cy="2362200"/>
          </a:xfrm>
          <a:prstGeom prst="rect">
            <a:avLst/>
          </a:prstGeom>
          <a:noFill/>
          <a:ln w="25400" cap="flat" cmpd="sng" algn="ctr">
            <a:solidFill>
              <a:schemeClr val="accent1"/>
            </a:solidFill>
            <a:prstDash val="dash"/>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defTabSz="914360"/>
            <a:endParaRPr lang="en-US">
              <a:latin typeface="Calibri" pitchFamily="34" charset="0"/>
            </a:endParaRPr>
          </a:p>
        </p:txBody>
      </p:sp>
      <p:sp>
        <p:nvSpPr>
          <p:cNvPr id="12" name="TextBox 11"/>
          <p:cNvSpPr txBox="1"/>
          <p:nvPr/>
        </p:nvSpPr>
        <p:spPr>
          <a:xfrm>
            <a:off x="159708" y="1305171"/>
            <a:ext cx="934976" cy="646327"/>
          </a:xfrm>
          <a:prstGeom prst="rect">
            <a:avLst/>
          </a:prstGeom>
          <a:noFill/>
        </p:spPr>
        <p:txBody>
          <a:bodyPr wrap="none" lIns="91436" tIns="45718" rIns="91436" bIns="45718" rtlCol="0">
            <a:spAutoFit/>
          </a:bodyPr>
          <a:lstStyle/>
          <a:p>
            <a:pPr algn="ctr"/>
            <a:r>
              <a:rPr lang="en-US" dirty="0" smtClean="0"/>
              <a:t>Parent</a:t>
            </a:r>
            <a:br>
              <a:rPr lang="en-US" dirty="0" smtClean="0"/>
            </a:br>
            <a:r>
              <a:rPr lang="en-US" dirty="0" err="1" smtClean="0"/>
              <a:t>Comm</a:t>
            </a:r>
            <a:endParaRPr lang="en-US" dirty="0"/>
          </a:p>
        </p:txBody>
      </p:sp>
      <p:sp>
        <p:nvSpPr>
          <p:cNvPr id="6" name="Rounded Rectangle 5"/>
          <p:cNvSpPr/>
          <p:nvPr/>
        </p:nvSpPr>
        <p:spPr bwMode="auto">
          <a:xfrm>
            <a:off x="1383729" y="1570708"/>
            <a:ext cx="2057401" cy="20574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5231" tIns="42616" rIns="85231" bIns="42616" numCol="1" rtlCol="0" anchor="t" anchorCtr="0" compatLnSpc="1">
            <a:prstTxWarp prst="textNoShape">
              <a:avLst/>
            </a:prstTxWarp>
          </a:bodyPr>
          <a:lstStyle/>
          <a:p>
            <a:pPr algn="ctr" defTabSz="914360"/>
            <a:endParaRPr lang="en-US" dirty="0">
              <a:latin typeface="Calibri" pitchFamily="34" charset="0"/>
            </a:endParaRPr>
          </a:p>
        </p:txBody>
      </p:sp>
      <p:sp>
        <p:nvSpPr>
          <p:cNvPr id="7" name="Rounded Rectangle 6"/>
          <p:cNvSpPr/>
          <p:nvPr/>
        </p:nvSpPr>
        <p:spPr bwMode="auto">
          <a:xfrm>
            <a:off x="1536128" y="2085721"/>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8" name="Oval 7"/>
          <p:cNvSpPr/>
          <p:nvPr/>
        </p:nvSpPr>
        <p:spPr bwMode="auto">
          <a:xfrm>
            <a:off x="1536128" y="2923736"/>
            <a:ext cx="533400" cy="533400"/>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85231" tIns="42616" rIns="85231" bIns="42616" numCol="1" rtlCol="0" anchor="ctr" anchorCtr="0" compatLnSpc="1">
            <a:prstTxWarp prst="textNoShape">
              <a:avLst/>
            </a:prstTxWarp>
          </a:bodyPr>
          <a:lstStyle/>
          <a:p>
            <a:pPr algn="ctr" defTabSz="914360"/>
            <a:r>
              <a:rPr lang="en-US" dirty="0">
                <a:solidFill>
                  <a:schemeClr val="tx1"/>
                </a:solidFill>
                <a:latin typeface="Calibri" pitchFamily="34" charset="0"/>
              </a:rPr>
              <a:t>P</a:t>
            </a:r>
          </a:p>
        </p:txBody>
      </p:sp>
      <p:sp>
        <p:nvSpPr>
          <p:cNvPr id="10" name="Oval 9"/>
          <p:cNvSpPr/>
          <p:nvPr/>
        </p:nvSpPr>
        <p:spPr bwMode="auto">
          <a:xfrm>
            <a:off x="2145728" y="292373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85231" tIns="42616" rIns="85231" bIns="42616"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11" name="Oval 10"/>
          <p:cNvSpPr/>
          <p:nvPr/>
        </p:nvSpPr>
        <p:spPr bwMode="auto">
          <a:xfrm>
            <a:off x="2755328" y="292373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85231" tIns="42616" rIns="85231" bIns="42616"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13" name="TextBox 12"/>
          <p:cNvSpPr txBox="1"/>
          <p:nvPr/>
        </p:nvSpPr>
        <p:spPr>
          <a:xfrm>
            <a:off x="1435944" y="1628336"/>
            <a:ext cx="2017584" cy="316897"/>
          </a:xfrm>
          <a:prstGeom prst="rect">
            <a:avLst/>
          </a:prstGeom>
          <a:noFill/>
        </p:spPr>
        <p:txBody>
          <a:bodyPr wrap="none" lIns="85231" tIns="42616" rIns="85231" bIns="42616" rtlCol="0">
            <a:spAutoFit/>
          </a:bodyPr>
          <a:lstStyle/>
          <a:p>
            <a:pPr algn="ctr"/>
            <a:r>
              <a:rPr lang="en-US" sz="1500" dirty="0"/>
              <a:t>Parent MPI Process</a:t>
            </a:r>
          </a:p>
        </p:txBody>
      </p:sp>
      <p:cxnSp>
        <p:nvCxnSpPr>
          <p:cNvPr id="15" name="Straight Connector 14"/>
          <p:cNvCxnSpPr/>
          <p:nvPr/>
        </p:nvCxnSpPr>
        <p:spPr bwMode="auto">
          <a:xfrm flipV="1">
            <a:off x="1796513" y="2695321"/>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16" name="Straight Connector 15"/>
          <p:cNvCxnSpPr>
            <a:stCxn id="10" idx="0"/>
            <a:endCxn id="35" idx="2"/>
          </p:cNvCxnSpPr>
          <p:nvPr/>
        </p:nvCxnSpPr>
        <p:spPr bwMode="auto">
          <a:xfrm flipV="1">
            <a:off x="2412428" y="2695321"/>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19" name="Straight Connector 18"/>
          <p:cNvCxnSpPr>
            <a:stCxn id="11" idx="0"/>
            <a:endCxn id="34" idx="2"/>
          </p:cNvCxnSpPr>
          <p:nvPr/>
        </p:nvCxnSpPr>
        <p:spPr bwMode="auto">
          <a:xfrm flipV="1">
            <a:off x="3022028" y="2695321"/>
            <a:ext cx="0" cy="228416"/>
          </a:xfrm>
          <a:prstGeom prst="line">
            <a:avLst/>
          </a:prstGeom>
          <a:noFill/>
          <a:ln w="25400" cap="flat" cmpd="sng" algn="ctr">
            <a:solidFill>
              <a:schemeClr val="tx1"/>
            </a:solidFill>
            <a:prstDash val="sysDash"/>
            <a:round/>
            <a:headEnd type="none" w="med" len="med"/>
            <a:tailEnd type="none" w="med" len="med"/>
          </a:ln>
          <a:effectLst/>
        </p:spPr>
      </p:cxnSp>
      <p:sp>
        <p:nvSpPr>
          <p:cNvPr id="34" name="Rounded Rectangle 33"/>
          <p:cNvSpPr/>
          <p:nvPr/>
        </p:nvSpPr>
        <p:spPr bwMode="auto">
          <a:xfrm>
            <a:off x="2755328" y="2085721"/>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35" name="Rounded Rectangle 34"/>
          <p:cNvSpPr/>
          <p:nvPr/>
        </p:nvSpPr>
        <p:spPr bwMode="auto">
          <a:xfrm>
            <a:off x="2145728" y="2085721"/>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51" name="Rounded Rectangle 50"/>
          <p:cNvSpPr/>
          <p:nvPr/>
        </p:nvSpPr>
        <p:spPr bwMode="auto">
          <a:xfrm>
            <a:off x="3753446" y="1565563"/>
            <a:ext cx="2057400" cy="20574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360"/>
            <a:endParaRPr lang="en-US" dirty="0">
              <a:latin typeface="Calibri" pitchFamily="34" charset="0"/>
            </a:endParaRPr>
          </a:p>
        </p:txBody>
      </p:sp>
      <p:sp>
        <p:nvSpPr>
          <p:cNvPr id="52" name="Rounded Rectangle 51"/>
          <p:cNvSpPr/>
          <p:nvPr/>
        </p:nvSpPr>
        <p:spPr bwMode="auto">
          <a:xfrm>
            <a:off x="3905846" y="208572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53" name="Oval 52"/>
          <p:cNvSpPr/>
          <p:nvPr/>
        </p:nvSpPr>
        <p:spPr bwMode="auto">
          <a:xfrm>
            <a:off x="3905846" y="2923736"/>
            <a:ext cx="533400" cy="533400"/>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P</a:t>
            </a:r>
          </a:p>
        </p:txBody>
      </p:sp>
      <p:sp>
        <p:nvSpPr>
          <p:cNvPr id="54" name="Oval 53"/>
          <p:cNvSpPr/>
          <p:nvPr/>
        </p:nvSpPr>
        <p:spPr bwMode="auto">
          <a:xfrm>
            <a:off x="4515446" y="292373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55" name="Oval 54"/>
          <p:cNvSpPr/>
          <p:nvPr/>
        </p:nvSpPr>
        <p:spPr bwMode="auto">
          <a:xfrm>
            <a:off x="5125046" y="292373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63" name="TextBox 62"/>
          <p:cNvSpPr txBox="1"/>
          <p:nvPr/>
        </p:nvSpPr>
        <p:spPr>
          <a:xfrm>
            <a:off x="3799396" y="1628337"/>
            <a:ext cx="2030115" cy="323161"/>
          </a:xfrm>
          <a:prstGeom prst="rect">
            <a:avLst/>
          </a:prstGeom>
          <a:noFill/>
        </p:spPr>
        <p:txBody>
          <a:bodyPr wrap="none" lIns="91436" tIns="45718" rIns="91436" bIns="45718" rtlCol="0">
            <a:spAutoFit/>
          </a:bodyPr>
          <a:lstStyle/>
          <a:p>
            <a:pPr algn="ctr"/>
            <a:r>
              <a:rPr lang="en-US" sz="1500" dirty="0"/>
              <a:t>Parent MPI Process</a:t>
            </a:r>
          </a:p>
        </p:txBody>
      </p:sp>
      <p:cxnSp>
        <p:nvCxnSpPr>
          <p:cNvPr id="64" name="Straight Connector 63"/>
          <p:cNvCxnSpPr>
            <a:stCxn id="53" idx="0"/>
            <a:endCxn id="52" idx="2"/>
          </p:cNvCxnSpPr>
          <p:nvPr/>
        </p:nvCxnSpPr>
        <p:spPr bwMode="auto">
          <a:xfrm flipV="1">
            <a:off x="4172546" y="2695321"/>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65" name="Straight Connector 64"/>
          <p:cNvCxnSpPr>
            <a:stCxn id="54" idx="0"/>
            <a:endCxn id="68" idx="2"/>
          </p:cNvCxnSpPr>
          <p:nvPr/>
        </p:nvCxnSpPr>
        <p:spPr bwMode="auto">
          <a:xfrm flipV="1">
            <a:off x="4782146" y="2695321"/>
            <a:ext cx="0" cy="228416"/>
          </a:xfrm>
          <a:prstGeom prst="line">
            <a:avLst/>
          </a:prstGeom>
          <a:noFill/>
          <a:ln w="25400" cap="flat" cmpd="sng" algn="ctr">
            <a:solidFill>
              <a:schemeClr val="tx1"/>
            </a:solidFill>
            <a:prstDash val="sysDash"/>
            <a:round/>
            <a:headEnd type="none" w="med" len="med"/>
            <a:tailEnd type="none" w="med" len="med"/>
          </a:ln>
          <a:effectLst/>
        </p:spPr>
      </p:cxnSp>
      <p:sp>
        <p:nvSpPr>
          <p:cNvPr id="68" name="Rounded Rectangle 67"/>
          <p:cNvSpPr/>
          <p:nvPr/>
        </p:nvSpPr>
        <p:spPr bwMode="auto">
          <a:xfrm>
            <a:off x="4515446" y="208572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70" name="Rounded Rectangle 69"/>
          <p:cNvSpPr/>
          <p:nvPr/>
        </p:nvSpPr>
        <p:spPr bwMode="auto">
          <a:xfrm>
            <a:off x="6126942" y="1565563"/>
            <a:ext cx="2057400" cy="20574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360"/>
            <a:endParaRPr lang="en-US" dirty="0">
              <a:latin typeface="Calibri" pitchFamily="34" charset="0"/>
            </a:endParaRPr>
          </a:p>
        </p:txBody>
      </p:sp>
      <p:sp>
        <p:nvSpPr>
          <p:cNvPr id="71" name="Rounded Rectangle 70"/>
          <p:cNvSpPr/>
          <p:nvPr/>
        </p:nvSpPr>
        <p:spPr bwMode="auto">
          <a:xfrm>
            <a:off x="6279342" y="208572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72" name="Oval 71"/>
          <p:cNvSpPr/>
          <p:nvPr/>
        </p:nvSpPr>
        <p:spPr bwMode="auto">
          <a:xfrm>
            <a:off x="6279342" y="2923736"/>
            <a:ext cx="533400" cy="533400"/>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P</a:t>
            </a:r>
          </a:p>
        </p:txBody>
      </p:sp>
      <p:sp>
        <p:nvSpPr>
          <p:cNvPr id="73" name="Oval 72"/>
          <p:cNvSpPr/>
          <p:nvPr/>
        </p:nvSpPr>
        <p:spPr bwMode="auto">
          <a:xfrm>
            <a:off x="6888942" y="292373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74" name="Oval 73"/>
          <p:cNvSpPr/>
          <p:nvPr/>
        </p:nvSpPr>
        <p:spPr bwMode="auto">
          <a:xfrm>
            <a:off x="7498542" y="292373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75" name="TextBox 74"/>
          <p:cNvSpPr txBox="1"/>
          <p:nvPr/>
        </p:nvSpPr>
        <p:spPr>
          <a:xfrm>
            <a:off x="6172891" y="1628337"/>
            <a:ext cx="2030115" cy="323161"/>
          </a:xfrm>
          <a:prstGeom prst="rect">
            <a:avLst/>
          </a:prstGeom>
          <a:noFill/>
        </p:spPr>
        <p:txBody>
          <a:bodyPr wrap="none" lIns="91436" tIns="45718" rIns="91436" bIns="45718" rtlCol="0">
            <a:spAutoFit/>
          </a:bodyPr>
          <a:lstStyle/>
          <a:p>
            <a:pPr algn="ctr"/>
            <a:r>
              <a:rPr lang="en-US" sz="1500" dirty="0"/>
              <a:t>Parent MPI Process</a:t>
            </a:r>
          </a:p>
        </p:txBody>
      </p:sp>
      <p:cxnSp>
        <p:nvCxnSpPr>
          <p:cNvPr id="76" name="Straight Connector 75"/>
          <p:cNvCxnSpPr>
            <a:stCxn id="72" idx="0"/>
            <a:endCxn id="71" idx="2"/>
          </p:cNvCxnSpPr>
          <p:nvPr/>
        </p:nvCxnSpPr>
        <p:spPr bwMode="auto">
          <a:xfrm flipV="1">
            <a:off x="6546042" y="2695321"/>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77" name="Straight Connector 76"/>
          <p:cNvCxnSpPr>
            <a:stCxn id="73" idx="0"/>
            <a:endCxn id="79" idx="2"/>
          </p:cNvCxnSpPr>
          <p:nvPr/>
        </p:nvCxnSpPr>
        <p:spPr bwMode="auto">
          <a:xfrm flipV="1">
            <a:off x="7155642" y="2695321"/>
            <a:ext cx="609600" cy="228416"/>
          </a:xfrm>
          <a:prstGeom prst="line">
            <a:avLst/>
          </a:prstGeom>
          <a:noFill/>
          <a:ln w="25400" cap="flat" cmpd="sng" algn="ctr">
            <a:solidFill>
              <a:schemeClr val="tx1"/>
            </a:solidFill>
            <a:prstDash val="sysDash"/>
            <a:round/>
            <a:headEnd type="none" w="med" len="med"/>
            <a:tailEnd type="none" w="med" len="med"/>
          </a:ln>
          <a:effectLst/>
        </p:spPr>
      </p:cxnSp>
      <p:cxnSp>
        <p:nvCxnSpPr>
          <p:cNvPr id="78" name="Straight Connector 77"/>
          <p:cNvCxnSpPr>
            <a:stCxn id="74" idx="0"/>
            <a:endCxn id="79" idx="2"/>
          </p:cNvCxnSpPr>
          <p:nvPr/>
        </p:nvCxnSpPr>
        <p:spPr bwMode="auto">
          <a:xfrm flipV="1">
            <a:off x="7765242" y="2695321"/>
            <a:ext cx="0" cy="228416"/>
          </a:xfrm>
          <a:prstGeom prst="line">
            <a:avLst/>
          </a:prstGeom>
          <a:noFill/>
          <a:ln w="25400" cap="flat" cmpd="sng" algn="ctr">
            <a:solidFill>
              <a:schemeClr val="tx1"/>
            </a:solidFill>
            <a:prstDash val="sysDash"/>
            <a:round/>
            <a:headEnd type="none" w="med" len="med"/>
            <a:tailEnd type="none" w="med" len="med"/>
          </a:ln>
          <a:effectLst/>
        </p:spPr>
      </p:cxnSp>
      <p:sp>
        <p:nvSpPr>
          <p:cNvPr id="79" name="Rounded Rectangle 78"/>
          <p:cNvSpPr/>
          <p:nvPr/>
        </p:nvSpPr>
        <p:spPr bwMode="auto">
          <a:xfrm>
            <a:off x="7498542" y="208572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39" name="Rectangle 38"/>
          <p:cNvSpPr/>
          <p:nvPr/>
        </p:nvSpPr>
        <p:spPr bwMode="auto">
          <a:xfrm>
            <a:off x="1070325" y="1997670"/>
            <a:ext cx="7495668" cy="782425"/>
          </a:xfrm>
          <a:prstGeom prst="rect">
            <a:avLst/>
          </a:prstGeom>
          <a:noFill/>
          <a:ln w="25400" cap="flat" cmpd="sng" algn="ctr">
            <a:solidFill>
              <a:schemeClr val="accent6">
                <a:lumMod val="75000"/>
              </a:schemeClr>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defTabSz="914360"/>
            <a:endParaRPr lang="en-US">
              <a:latin typeface="Calibri" pitchFamily="34" charset="0"/>
            </a:endParaRPr>
          </a:p>
        </p:txBody>
      </p:sp>
      <p:sp>
        <p:nvSpPr>
          <p:cNvPr id="40" name="TextBox 39"/>
          <p:cNvSpPr txBox="1"/>
          <p:nvPr/>
        </p:nvSpPr>
        <p:spPr>
          <a:xfrm>
            <a:off x="150158" y="2048990"/>
            <a:ext cx="934976" cy="646327"/>
          </a:xfrm>
          <a:prstGeom prst="rect">
            <a:avLst/>
          </a:prstGeom>
          <a:noFill/>
        </p:spPr>
        <p:txBody>
          <a:bodyPr wrap="none" lIns="91436" tIns="45718" rIns="91436" bIns="45718" rtlCol="0">
            <a:spAutoFit/>
          </a:bodyPr>
          <a:lstStyle/>
          <a:p>
            <a:pPr algn="ctr"/>
            <a:r>
              <a:rPr lang="en-US" dirty="0" smtClean="0"/>
              <a:t>E.P.</a:t>
            </a:r>
            <a:br>
              <a:rPr lang="en-US" dirty="0" smtClean="0"/>
            </a:br>
            <a:r>
              <a:rPr lang="en-US" dirty="0" err="1" smtClean="0"/>
              <a:t>Comm</a:t>
            </a:r>
            <a:endParaRPr lang="en-US" dirty="0"/>
          </a:p>
        </p:txBody>
      </p:sp>
      <p:sp>
        <p:nvSpPr>
          <p:cNvPr id="41" name="Rounded Rectangle 40"/>
          <p:cNvSpPr/>
          <p:nvPr/>
        </p:nvSpPr>
        <p:spPr bwMode="auto">
          <a:xfrm>
            <a:off x="2202681" y="4230581"/>
            <a:ext cx="532970" cy="606817"/>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5231" tIns="42616" rIns="85231" bIns="42616" numCol="1" rtlCol="0" anchor="ctr" anchorCtr="0" compatLnSpc="1">
            <a:prstTxWarp prst="textNoShape">
              <a:avLst/>
            </a:prstTxWarp>
          </a:bodyPr>
          <a:lstStyle/>
          <a:p>
            <a:pPr algn="ctr" defTabSz="914360"/>
            <a:r>
              <a:rPr lang="en-US" dirty="0">
                <a:solidFill>
                  <a:schemeClr val="tx1"/>
                </a:solidFill>
                <a:latin typeface="Calibri" pitchFamily="34" charset="0"/>
              </a:rPr>
              <a:t>0</a:t>
            </a:r>
          </a:p>
        </p:txBody>
      </p:sp>
      <p:sp>
        <p:nvSpPr>
          <p:cNvPr id="42" name="Rounded Rectangle 41"/>
          <p:cNvSpPr/>
          <p:nvPr/>
        </p:nvSpPr>
        <p:spPr bwMode="auto">
          <a:xfrm>
            <a:off x="3962746" y="4225435"/>
            <a:ext cx="532970" cy="606817"/>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1</a:t>
            </a:r>
          </a:p>
        </p:txBody>
      </p:sp>
      <p:sp>
        <p:nvSpPr>
          <p:cNvPr id="43" name="Rounded Rectangle 42"/>
          <p:cNvSpPr/>
          <p:nvPr/>
        </p:nvSpPr>
        <p:spPr bwMode="auto">
          <a:xfrm>
            <a:off x="6332064" y="4225435"/>
            <a:ext cx="532970" cy="606817"/>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2</a:t>
            </a:r>
          </a:p>
        </p:txBody>
      </p:sp>
      <p:sp>
        <p:nvSpPr>
          <p:cNvPr id="44" name="Rounded Rectangle 43"/>
          <p:cNvSpPr/>
          <p:nvPr/>
        </p:nvSpPr>
        <p:spPr bwMode="auto">
          <a:xfrm>
            <a:off x="1593428" y="5142337"/>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0</a:t>
            </a:r>
          </a:p>
        </p:txBody>
      </p:sp>
      <p:cxnSp>
        <p:nvCxnSpPr>
          <p:cNvPr id="45" name="Straight Connector 44"/>
          <p:cNvCxnSpPr>
            <a:stCxn id="44" idx="0"/>
            <a:endCxn id="41" idx="2"/>
          </p:cNvCxnSpPr>
          <p:nvPr/>
        </p:nvCxnSpPr>
        <p:spPr bwMode="auto">
          <a:xfrm flipV="1">
            <a:off x="1860129" y="4837398"/>
            <a:ext cx="609038" cy="304939"/>
          </a:xfrm>
          <a:prstGeom prst="line">
            <a:avLst/>
          </a:prstGeom>
          <a:noFill/>
          <a:ln w="25400" cap="flat" cmpd="sng" algn="ctr">
            <a:solidFill>
              <a:schemeClr val="tx1"/>
            </a:solidFill>
            <a:prstDash val="sysDash"/>
            <a:round/>
            <a:headEnd type="none" w="med" len="med"/>
            <a:tailEnd type="none" w="med" len="med"/>
          </a:ln>
          <a:effectLst/>
        </p:spPr>
      </p:cxnSp>
      <p:cxnSp>
        <p:nvCxnSpPr>
          <p:cNvPr id="46" name="Straight Connector 45"/>
          <p:cNvCxnSpPr>
            <a:stCxn id="49" idx="0"/>
            <a:endCxn id="41" idx="2"/>
          </p:cNvCxnSpPr>
          <p:nvPr/>
        </p:nvCxnSpPr>
        <p:spPr bwMode="auto">
          <a:xfrm flipH="1" flipV="1">
            <a:off x="2469167" y="4837398"/>
            <a:ext cx="215" cy="304939"/>
          </a:xfrm>
          <a:prstGeom prst="line">
            <a:avLst/>
          </a:prstGeom>
          <a:noFill/>
          <a:ln w="25400" cap="flat" cmpd="sng" algn="ctr">
            <a:solidFill>
              <a:schemeClr val="tx1"/>
            </a:solidFill>
            <a:prstDash val="sysDash"/>
            <a:round/>
            <a:headEnd type="none" w="med" len="med"/>
            <a:tailEnd type="none" w="med" len="med"/>
          </a:ln>
          <a:effectLst/>
        </p:spPr>
      </p:cxnSp>
      <p:cxnSp>
        <p:nvCxnSpPr>
          <p:cNvPr id="47" name="Straight Connector 46"/>
          <p:cNvCxnSpPr>
            <a:stCxn id="48" idx="0"/>
            <a:endCxn id="41" idx="2"/>
          </p:cNvCxnSpPr>
          <p:nvPr/>
        </p:nvCxnSpPr>
        <p:spPr bwMode="auto">
          <a:xfrm flipH="1" flipV="1">
            <a:off x="2469166" y="4837398"/>
            <a:ext cx="609469" cy="304939"/>
          </a:xfrm>
          <a:prstGeom prst="line">
            <a:avLst/>
          </a:prstGeom>
          <a:noFill/>
          <a:ln w="25400" cap="flat" cmpd="sng" algn="ctr">
            <a:solidFill>
              <a:schemeClr val="tx1"/>
            </a:solidFill>
            <a:prstDash val="sysDash"/>
            <a:round/>
            <a:headEnd type="none" w="med" len="med"/>
            <a:tailEnd type="none" w="med" len="med"/>
          </a:ln>
          <a:effectLst/>
        </p:spPr>
      </p:cxnSp>
      <p:sp>
        <p:nvSpPr>
          <p:cNvPr id="48" name="Rounded Rectangle 47"/>
          <p:cNvSpPr/>
          <p:nvPr/>
        </p:nvSpPr>
        <p:spPr bwMode="auto">
          <a:xfrm>
            <a:off x="2811935" y="5142337"/>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2</a:t>
            </a:r>
          </a:p>
        </p:txBody>
      </p:sp>
      <p:sp>
        <p:nvSpPr>
          <p:cNvPr id="49" name="Rounded Rectangle 48"/>
          <p:cNvSpPr/>
          <p:nvPr/>
        </p:nvSpPr>
        <p:spPr bwMode="auto">
          <a:xfrm>
            <a:off x="2202682" y="5142337"/>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1</a:t>
            </a:r>
          </a:p>
        </p:txBody>
      </p:sp>
      <p:sp>
        <p:nvSpPr>
          <p:cNvPr id="50" name="Rounded Rectangle 49"/>
          <p:cNvSpPr/>
          <p:nvPr/>
        </p:nvSpPr>
        <p:spPr bwMode="auto">
          <a:xfrm>
            <a:off x="3962746" y="5142336"/>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3</a:t>
            </a:r>
          </a:p>
        </p:txBody>
      </p:sp>
      <p:cxnSp>
        <p:nvCxnSpPr>
          <p:cNvPr id="56" name="Straight Connector 55"/>
          <p:cNvCxnSpPr>
            <a:stCxn id="50" idx="0"/>
            <a:endCxn id="42" idx="2"/>
          </p:cNvCxnSpPr>
          <p:nvPr/>
        </p:nvCxnSpPr>
        <p:spPr bwMode="auto">
          <a:xfrm flipH="1" flipV="1">
            <a:off x="4229232" y="4832252"/>
            <a:ext cx="215" cy="310084"/>
          </a:xfrm>
          <a:prstGeom prst="line">
            <a:avLst/>
          </a:prstGeom>
          <a:noFill/>
          <a:ln w="25400" cap="flat" cmpd="sng" algn="ctr">
            <a:solidFill>
              <a:schemeClr val="tx1"/>
            </a:solidFill>
            <a:prstDash val="sysDash"/>
            <a:round/>
            <a:headEnd type="none" w="med" len="med"/>
            <a:tailEnd type="none" w="med" len="med"/>
          </a:ln>
          <a:effectLst/>
        </p:spPr>
      </p:cxnSp>
      <p:cxnSp>
        <p:nvCxnSpPr>
          <p:cNvPr id="57" name="Straight Connector 56"/>
          <p:cNvCxnSpPr>
            <a:stCxn id="58" idx="0"/>
            <a:endCxn id="42" idx="2"/>
          </p:cNvCxnSpPr>
          <p:nvPr/>
        </p:nvCxnSpPr>
        <p:spPr bwMode="auto">
          <a:xfrm flipH="1" flipV="1">
            <a:off x="4229231" y="4832252"/>
            <a:ext cx="609469" cy="310084"/>
          </a:xfrm>
          <a:prstGeom prst="line">
            <a:avLst/>
          </a:prstGeom>
          <a:noFill/>
          <a:ln w="25400" cap="flat" cmpd="sng" algn="ctr">
            <a:solidFill>
              <a:schemeClr val="tx1"/>
            </a:solidFill>
            <a:prstDash val="sysDash"/>
            <a:round/>
            <a:headEnd type="none" w="med" len="med"/>
            <a:tailEnd type="none" w="med" len="med"/>
          </a:ln>
          <a:effectLst/>
        </p:spPr>
      </p:cxnSp>
      <p:sp>
        <p:nvSpPr>
          <p:cNvPr id="58" name="Rounded Rectangle 57"/>
          <p:cNvSpPr/>
          <p:nvPr/>
        </p:nvSpPr>
        <p:spPr bwMode="auto">
          <a:xfrm>
            <a:off x="4572000" y="5142336"/>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4</a:t>
            </a:r>
          </a:p>
        </p:txBody>
      </p:sp>
      <p:sp>
        <p:nvSpPr>
          <p:cNvPr id="59" name="Rounded Rectangle 58"/>
          <p:cNvSpPr/>
          <p:nvPr/>
        </p:nvSpPr>
        <p:spPr bwMode="auto">
          <a:xfrm>
            <a:off x="6332065" y="5142336"/>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5</a:t>
            </a:r>
          </a:p>
        </p:txBody>
      </p:sp>
      <p:cxnSp>
        <p:nvCxnSpPr>
          <p:cNvPr id="60" name="Straight Connector 59"/>
          <p:cNvCxnSpPr>
            <a:stCxn id="59" idx="0"/>
            <a:endCxn id="43" idx="2"/>
          </p:cNvCxnSpPr>
          <p:nvPr/>
        </p:nvCxnSpPr>
        <p:spPr bwMode="auto">
          <a:xfrm flipH="1" flipV="1">
            <a:off x="6598550" y="4832252"/>
            <a:ext cx="215" cy="310084"/>
          </a:xfrm>
          <a:prstGeom prst="line">
            <a:avLst/>
          </a:prstGeom>
          <a:noFill/>
          <a:ln w="25400" cap="flat" cmpd="sng" algn="ctr">
            <a:solidFill>
              <a:schemeClr val="tx1"/>
            </a:solidFill>
            <a:prstDash val="sysDash"/>
            <a:round/>
            <a:headEnd type="none" w="med" len="med"/>
            <a:tailEnd type="none" w="med" len="med"/>
          </a:ln>
          <a:effectLst/>
        </p:spPr>
      </p:cxnSp>
      <p:cxnSp>
        <p:nvCxnSpPr>
          <p:cNvPr id="62" name="Straight Connector 61"/>
          <p:cNvCxnSpPr>
            <a:stCxn id="66" idx="0"/>
            <a:endCxn id="43" idx="2"/>
          </p:cNvCxnSpPr>
          <p:nvPr/>
        </p:nvCxnSpPr>
        <p:spPr bwMode="auto">
          <a:xfrm flipH="1" flipV="1">
            <a:off x="6598550" y="4832252"/>
            <a:ext cx="617627" cy="310084"/>
          </a:xfrm>
          <a:prstGeom prst="line">
            <a:avLst/>
          </a:prstGeom>
          <a:noFill/>
          <a:ln w="25400" cap="flat" cmpd="sng" algn="ctr">
            <a:solidFill>
              <a:schemeClr val="tx1"/>
            </a:solidFill>
            <a:prstDash val="sysDash"/>
            <a:round/>
            <a:headEnd type="none" w="med" len="med"/>
            <a:tailEnd type="none" w="med" len="med"/>
          </a:ln>
          <a:effectLst/>
        </p:spPr>
      </p:cxnSp>
      <p:sp>
        <p:nvSpPr>
          <p:cNvPr id="66" name="Rounded Rectangle 65"/>
          <p:cNvSpPr/>
          <p:nvPr/>
        </p:nvSpPr>
        <p:spPr bwMode="auto">
          <a:xfrm>
            <a:off x="6949476" y="5142336"/>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6</a:t>
            </a:r>
          </a:p>
        </p:txBody>
      </p:sp>
      <p:sp>
        <p:nvSpPr>
          <p:cNvPr id="80" name="TextBox 79"/>
          <p:cNvSpPr txBox="1"/>
          <p:nvPr/>
        </p:nvSpPr>
        <p:spPr>
          <a:xfrm>
            <a:off x="159708" y="4291805"/>
            <a:ext cx="934976" cy="646327"/>
          </a:xfrm>
          <a:prstGeom prst="rect">
            <a:avLst/>
          </a:prstGeom>
          <a:noFill/>
        </p:spPr>
        <p:txBody>
          <a:bodyPr wrap="none" lIns="91436" tIns="45718" rIns="91436" bIns="45718" rtlCol="0">
            <a:spAutoFit/>
          </a:bodyPr>
          <a:lstStyle/>
          <a:p>
            <a:pPr algn="ctr"/>
            <a:r>
              <a:rPr lang="en-US" dirty="0" smtClean="0"/>
              <a:t>Parent</a:t>
            </a:r>
            <a:br>
              <a:rPr lang="en-US" dirty="0" smtClean="0"/>
            </a:br>
            <a:r>
              <a:rPr lang="en-US" dirty="0" err="1" smtClean="0"/>
              <a:t>Comm</a:t>
            </a:r>
            <a:endParaRPr lang="en-US" dirty="0"/>
          </a:p>
        </p:txBody>
      </p:sp>
      <p:sp>
        <p:nvSpPr>
          <p:cNvPr id="81" name="TextBox 80"/>
          <p:cNvSpPr txBox="1"/>
          <p:nvPr/>
        </p:nvSpPr>
        <p:spPr>
          <a:xfrm>
            <a:off x="150158" y="5035625"/>
            <a:ext cx="934976" cy="646327"/>
          </a:xfrm>
          <a:prstGeom prst="rect">
            <a:avLst/>
          </a:prstGeom>
          <a:noFill/>
        </p:spPr>
        <p:txBody>
          <a:bodyPr wrap="none" lIns="91436" tIns="45718" rIns="91436" bIns="45718" rtlCol="0">
            <a:spAutoFit/>
          </a:bodyPr>
          <a:lstStyle/>
          <a:p>
            <a:pPr algn="ctr"/>
            <a:r>
              <a:rPr lang="en-US" dirty="0" smtClean="0"/>
              <a:t>E.P.</a:t>
            </a:r>
            <a:br>
              <a:rPr lang="en-US" dirty="0" smtClean="0"/>
            </a:br>
            <a:r>
              <a:rPr lang="en-US" dirty="0" err="1" smtClean="0"/>
              <a:t>Comm</a:t>
            </a:r>
            <a:endParaRPr lang="en-US" dirty="0"/>
          </a:p>
        </p:txBody>
      </p:sp>
      <p:cxnSp>
        <p:nvCxnSpPr>
          <p:cNvPr id="32" name="Straight Connector 31"/>
          <p:cNvCxnSpPr/>
          <p:nvPr/>
        </p:nvCxnSpPr>
        <p:spPr bwMode="auto">
          <a:xfrm>
            <a:off x="307227" y="4026326"/>
            <a:ext cx="852954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575896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4" grpId="0" animBg="1"/>
      <p:bldP spid="35" grpId="0" animBg="1"/>
      <p:bldP spid="52" grpId="0" animBg="1"/>
      <p:bldP spid="68" grpId="0" animBg="1"/>
      <p:bldP spid="71" grpId="0" animBg="1"/>
      <p:bldP spid="79" grpId="0" animBg="1"/>
      <p:bldP spid="39" grpId="0" animBg="1"/>
      <p:bldP spid="40" grpId="0"/>
      <p:bldP spid="44" grpId="0" animBg="1"/>
      <p:bldP spid="48" grpId="0" animBg="1"/>
      <p:bldP spid="49" grpId="0" animBg="1"/>
      <p:bldP spid="50" grpId="0" animBg="1"/>
      <p:bldP spid="58" grpId="0" animBg="1"/>
      <p:bldP spid="59" grpId="0" animBg="1"/>
      <p:bldP spid="66" grpId="0" animBg="1"/>
      <p:bldP spid="81" grpId="0"/>
    </p:bldLst>
  </p:timing>
</p:sld>
</file>

<file path=ppt/theme/theme1.xml><?xml version="1.0" encoding="utf-8"?>
<a:theme xmlns:a="http://schemas.openxmlformats.org/drawingml/2006/main" name="intel_PPT_LgtTmplt_Stndrd_v12">
  <a:themeElements>
    <a:clrScheme name="IntelColors">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2000" b="1" smtClean="0">
            <a:solidFill>
              <a:schemeClr val="tx1"/>
            </a:solidFill>
            <a:latin typeface="Neo Sans Intel" pitchFamily="34" charset="0"/>
            <a:cs typeface="Arial" pitchFamily="34" charset="0"/>
          </a:defRPr>
        </a:defPPr>
      </a:lst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OrderID xmlns="4AEFBF36-FFE5-46EA-83A0-D837B081F387">0</OrderID>
    <DocumentCategory xmlns="4AEFBF36-FFE5-46EA-83A0-D837B081F387">Presentations</Documen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1A2B88F0DDE7489B6B6F619F3D52C3" ma:contentTypeVersion="6" ma:contentTypeDescription="Create a new document." ma:contentTypeScope="" ma:versionID="df85cc2b3494327a4f138ca03d56acff">
  <xsd:schema xmlns:xsd="http://www.w3.org/2001/XMLSchema" xmlns:xs="http://www.w3.org/2001/XMLSchema" xmlns:p="http://schemas.microsoft.com/office/2006/metadata/properties" xmlns:ns2="4AEFBF36-FFE5-46EA-83A0-D837B081F387" targetNamespace="http://schemas.microsoft.com/office/2006/metadata/properties" ma:root="true" ma:fieldsID="5e89a1b358aaa2cfdbea5d0fa8ffb74e" ns2:_="">
    <xsd:import namespace="4AEFBF36-FFE5-46EA-83A0-D837B081F387"/>
    <xsd:element name="properties">
      <xsd:complexType>
        <xsd:sequence>
          <xsd:element name="documentManagement">
            <xsd:complexType>
              <xsd:all>
                <xsd:element ref="ns2:OrderID" minOccurs="0"/>
                <xsd:element ref="ns2:DocumentCategory"/>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EFBF36-FFE5-46EA-83A0-D837B081F387" elementFormDefault="qualified">
    <xsd:import namespace="http://schemas.microsoft.com/office/2006/documentManagement/types"/>
    <xsd:import namespace="http://schemas.microsoft.com/office/infopath/2007/PartnerControls"/>
    <xsd:element name="OrderID" ma:index="8" nillable="true" ma:displayName="Order ID" ma:decimals="0" ma:default="0" ma:hidden="true" ma:internalName="OrderID">
      <xsd:simpleType>
        <xsd:restriction base="dms:Number"/>
      </xsd:simpleType>
    </xsd:element>
    <xsd:element name="DocumentCategory" ma:index="9" ma:displayName="Category" ma:default="Unspecified" ma:description="Add a Category to group similar content and enable additional sorting granularity." ma:format="Dropdown" ma:internalName="DocumentCategory">
      <xsd:simpleType>
        <xsd:union memberTypes="dms:Text">
          <xsd:simpleType>
            <xsd:restriction base="dms:Choice">
              <xsd:enumeration value="MBP/iMBO"/>
              <xsd:enumeration value="Miscellaneous Documents"/>
              <xsd:enumeration value="Presentations"/>
              <xsd:enumeration value="Status Reports"/>
              <xsd:enumeration value="Unspecifi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CEF13C-117D-40F0-8D41-44011896E575}">
  <ds:schemaRefs>
    <ds:schemaRef ds:uri="http://schemas.microsoft.com/office/infopath/2007/PartnerControls"/>
    <ds:schemaRef ds:uri="http://www.w3.org/XML/1998/namespace"/>
    <ds:schemaRef ds:uri="http://purl.org/dc/dcmitype/"/>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purl.org/dc/elements/1.1/"/>
    <ds:schemaRef ds:uri="4AEFBF36-FFE5-46EA-83A0-D837B081F387"/>
  </ds:schemaRefs>
</ds:datastoreItem>
</file>

<file path=customXml/itemProps2.xml><?xml version="1.0" encoding="utf-8"?>
<ds:datastoreItem xmlns:ds="http://schemas.openxmlformats.org/officeDocument/2006/customXml" ds:itemID="{1E51AE99-6370-4B2A-A842-4DE1D43E78E5}">
  <ds:schemaRefs>
    <ds:schemaRef ds:uri="http://schemas.microsoft.com/sharepoint/v3/contenttype/forms"/>
  </ds:schemaRefs>
</ds:datastoreItem>
</file>

<file path=customXml/itemProps3.xml><?xml version="1.0" encoding="utf-8"?>
<ds:datastoreItem xmlns:ds="http://schemas.openxmlformats.org/officeDocument/2006/customXml" ds:itemID="{984E08BD-C8E9-4230-9102-0D4EA799A3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EFBF36-FFE5-46EA-83A0-D837B081F3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intel_PPT_LgtTmplt_Stndrd_v12</Template>
  <TotalTime>0</TotalTime>
  <Words>1244</Words>
  <Application>Microsoft Macintosh PowerPoint</Application>
  <PresentationFormat>On-screen Show (4:3)</PresentationFormat>
  <Paragraphs>244</Paragraphs>
  <Slides>20</Slides>
  <Notes>6</Notes>
  <HiddenSlides>0</HiddenSlides>
  <MMClips>0</MMClips>
  <ScaleCrop>false</ScaleCrop>
  <HeadingPairs>
    <vt:vector size="6" baseType="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2" baseType="lpstr">
      <vt:lpstr>intel_PPT_LgtTmplt_Stndrd_v12</vt:lpstr>
      <vt:lpstr>Endpoints Proposal Update</vt:lpstr>
      <vt:lpstr>Outline</vt:lpstr>
      <vt:lpstr>Today: Threads/Processes Tradeoff</vt:lpstr>
      <vt:lpstr>Future: MPI Endpoints</vt:lpstr>
      <vt:lpstr>Measure Process/Thread Tradeoffs</vt:lpstr>
      <vt:lpstr>Impact of Increasing Num. Processes</vt:lpstr>
      <vt:lpstr>Threads/Proc. Tradeoff (Msg. Rate)</vt:lpstr>
      <vt:lpstr>Threads/Proc. Tradeoff (BW)</vt:lpstr>
      <vt:lpstr>MPI Endpoints Relax the 1-to-1 mapping of ranks to threads/processes</vt:lpstr>
      <vt:lpstr>MPI Endpoints Semantics</vt:lpstr>
      <vt:lpstr>MPI Endpoints API</vt:lpstr>
      <vt:lpstr>Hybrid MPI+OpenMP Example With Endpoints</vt:lpstr>
      <vt:lpstr>Recent Developments</vt:lpstr>
      <vt:lpstr>MPI_Comm_free() with Endpoints</vt:lpstr>
      <vt:lpstr>Query Function: What to query?</vt:lpstr>
      <vt:lpstr>Communicator Comparison</vt:lpstr>
      <vt:lpstr>Group Comparison</vt:lpstr>
      <vt:lpstr>More Info</vt:lpstr>
      <vt:lpstr>PowerPoint Presentation</vt:lpstr>
      <vt:lpstr>PowerPoint Presentation</vt:lpstr>
      <vt:lpstr>Optimization Notice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DPD Presentation Template based on New Intel Foil Format</dc:title>
  <dc:creator/>
  <cp:lastModifiedBy/>
  <cp:revision>1</cp:revision>
  <dcterms:created xsi:type="dcterms:W3CDTF">2012-02-02T16:00:52Z</dcterms:created>
  <dcterms:modified xsi:type="dcterms:W3CDTF">2014-06-04T17:50:04Z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0x010100C01A2B88F0DDE7489B6B6F619F3D52C3</vt:lpwstr>
  </property>
  <property fmtid="{D5CDD505-2E9C-101B-9397-08002B2CF9AE}" pid="3" name="Order">
    <vt:r8>2000</vt:r8>
  </property>
  <property fmtid="{D5CDD505-2E9C-101B-9397-08002B2CF9AE}" pid="4" name="URL">
    <vt:lpwstr/>
  </property>
  <property fmtid="{D5CDD505-2E9C-101B-9397-08002B2CF9AE}" pid="5" name="xd_ProgID">
    <vt:lpwstr/>
  </property>
  <property fmtid="{D5CDD505-2E9C-101B-9397-08002B2CF9AE}" pid="6" name="TemplateUrl">
    <vt:lpwstr/>
  </property>
</Properties>
</file>