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AB30547-1D4F-4036-8A5A-CE119CE78E2A}">
  <a:tblStyle styleId="{0AB30547-1D4F-4036-8A5A-CE119CE78E2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pi-forum/mpi-issues/wiki/Issue-Workflo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vn.mpi-forum.org/trac/mpi-forum-web/ticket/10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mpi-forum/mpi-issu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pi-forum/mpi-issues/wik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pi-forum/mpi-issues/wiki/Branch-Manag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MPI Forum SVN→Git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Typical proposal workflow</a:t>
            </a:r>
          </a:p>
        </p:txBody>
      </p:sp>
      <p:sp>
        <p:nvSpPr>
          <p:cNvPr id="110" name="Shape 110"/>
          <p:cNvSpPr/>
          <p:nvPr/>
        </p:nvSpPr>
        <p:spPr>
          <a:xfrm>
            <a:off x="844800" y="1534900"/>
            <a:ext cx="1397999" cy="1231499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Create an issue: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describe the proposal</a:t>
            </a:r>
          </a:p>
        </p:txBody>
      </p:sp>
      <p:sp>
        <p:nvSpPr>
          <p:cNvPr id="111" name="Shape 111"/>
          <p:cNvSpPr/>
          <p:nvPr/>
        </p:nvSpPr>
        <p:spPr>
          <a:xfrm>
            <a:off x="2621337" y="1534900"/>
            <a:ext cx="1397999" cy="1231499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Create a pull request: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implement proposal in text</a:t>
            </a:r>
          </a:p>
        </p:txBody>
      </p:sp>
      <p:sp>
        <p:nvSpPr>
          <p:cNvPr id="112" name="Shape 112"/>
          <p:cNvSpPr/>
          <p:nvPr/>
        </p:nvSpPr>
        <p:spPr>
          <a:xfrm>
            <a:off x="4397875" y="1534887"/>
            <a:ext cx="1397999" cy="1231499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Link the issue and pull request</a:t>
            </a:r>
          </a:p>
        </p:txBody>
      </p:sp>
      <p:sp>
        <p:nvSpPr>
          <p:cNvPr id="113" name="Shape 113"/>
          <p:cNvSpPr/>
          <p:nvPr/>
        </p:nvSpPr>
        <p:spPr>
          <a:xfrm>
            <a:off x="6148375" y="3319700"/>
            <a:ext cx="1397999" cy="1231499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MPI Forum votes to approve the proposal</a:t>
            </a:r>
          </a:p>
        </p:txBody>
      </p:sp>
      <p:sp>
        <p:nvSpPr>
          <p:cNvPr id="114" name="Shape 114"/>
          <p:cNvSpPr/>
          <p:nvPr/>
        </p:nvSpPr>
        <p:spPr>
          <a:xfrm>
            <a:off x="6148375" y="1534887"/>
            <a:ext cx="1397999" cy="123149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Get chapter committee to approve the pull request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(NEW)</a:t>
            </a:r>
          </a:p>
        </p:txBody>
      </p:sp>
      <p:sp>
        <p:nvSpPr>
          <p:cNvPr id="115" name="Shape 115"/>
          <p:cNvSpPr/>
          <p:nvPr/>
        </p:nvSpPr>
        <p:spPr>
          <a:xfrm>
            <a:off x="4397875" y="3319700"/>
            <a:ext cx="682200" cy="1231499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>
            <a:stCxn id="110" idx="3"/>
            <a:endCxn id="111" idx="1"/>
          </p:cNvCxnSpPr>
          <p:nvPr/>
        </p:nvCxnSpPr>
        <p:spPr>
          <a:xfrm>
            <a:off x="2242799" y="2150649"/>
            <a:ext cx="37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7" name="Shape 117"/>
          <p:cNvCxnSpPr>
            <a:stCxn id="111" idx="3"/>
            <a:endCxn id="112" idx="1"/>
          </p:cNvCxnSpPr>
          <p:nvPr/>
        </p:nvCxnSpPr>
        <p:spPr>
          <a:xfrm>
            <a:off x="4019337" y="2150649"/>
            <a:ext cx="37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8" name="Shape 118"/>
          <p:cNvCxnSpPr>
            <a:stCxn id="112" idx="3"/>
            <a:endCxn id="114" idx="1"/>
          </p:cNvCxnSpPr>
          <p:nvPr/>
        </p:nvCxnSpPr>
        <p:spPr>
          <a:xfrm>
            <a:off x="5795874" y="2150637"/>
            <a:ext cx="35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9" name="Shape 119"/>
          <p:cNvCxnSpPr>
            <a:stCxn id="114" idx="2"/>
            <a:endCxn id="113" idx="0"/>
          </p:cNvCxnSpPr>
          <p:nvPr/>
        </p:nvCxnSpPr>
        <p:spPr>
          <a:xfrm>
            <a:off x="6847374" y="2766387"/>
            <a:ext cx="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>
            <a:stCxn id="113" idx="1"/>
            <a:endCxn id="121" idx="3"/>
          </p:cNvCxnSpPr>
          <p:nvPr/>
        </p:nvCxnSpPr>
        <p:spPr>
          <a:xfrm rot="10800000">
            <a:off x="5762275" y="3935449"/>
            <a:ext cx="38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/>
          <p:nvPr/>
        </p:nvSpPr>
        <p:spPr>
          <a:xfrm>
            <a:off x="7990200" y="0"/>
            <a:ext cx="1153800" cy="203099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Author</a:t>
            </a:r>
          </a:p>
        </p:txBody>
      </p:sp>
      <p:sp>
        <p:nvSpPr>
          <p:cNvPr id="123" name="Shape 123"/>
          <p:cNvSpPr/>
          <p:nvPr/>
        </p:nvSpPr>
        <p:spPr>
          <a:xfrm>
            <a:off x="7990200" y="719800"/>
            <a:ext cx="1153800" cy="203099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Editor</a:t>
            </a:r>
          </a:p>
        </p:txBody>
      </p:sp>
      <p:sp>
        <p:nvSpPr>
          <p:cNvPr id="124" name="Shape 124"/>
          <p:cNvSpPr/>
          <p:nvPr/>
        </p:nvSpPr>
        <p:spPr>
          <a:xfrm>
            <a:off x="7990200" y="479866"/>
            <a:ext cx="1153800" cy="203099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Forum</a:t>
            </a:r>
          </a:p>
        </p:txBody>
      </p:sp>
      <p:sp>
        <p:nvSpPr>
          <p:cNvPr id="125" name="Shape 125"/>
          <p:cNvSpPr/>
          <p:nvPr/>
        </p:nvSpPr>
        <p:spPr>
          <a:xfrm>
            <a:off x="7990200" y="239933"/>
            <a:ext cx="1153800" cy="20309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Chapter Committees</a:t>
            </a:r>
          </a:p>
        </p:txBody>
      </p:sp>
      <p:sp>
        <p:nvSpPr>
          <p:cNvPr id="126" name="Shape 126"/>
          <p:cNvSpPr/>
          <p:nvPr/>
        </p:nvSpPr>
        <p:spPr>
          <a:xfrm>
            <a:off x="2621337" y="3319700"/>
            <a:ext cx="1397999" cy="1231499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Pull request is merged</a:t>
            </a:r>
          </a:p>
        </p:txBody>
      </p:sp>
      <p:cxnSp>
        <p:nvCxnSpPr>
          <p:cNvPr id="127" name="Shape 127"/>
          <p:cNvCxnSpPr>
            <a:stCxn id="115" idx="1"/>
            <a:endCxn id="126" idx="3"/>
          </p:cNvCxnSpPr>
          <p:nvPr/>
        </p:nvCxnSpPr>
        <p:spPr>
          <a:xfrm rot="10800000">
            <a:off x="4019275" y="3935449"/>
            <a:ext cx="37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/>
          <p:nvPr/>
        </p:nvSpPr>
        <p:spPr>
          <a:xfrm>
            <a:off x="5080062" y="3319700"/>
            <a:ext cx="682200" cy="1231499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4411575" y="3306450"/>
            <a:ext cx="1350599" cy="123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Chapter Committees / Authors help resolve merge issues (if any)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Errata Workflow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Authors make a pull request on the appropriate branch with: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Addition(s) to errata document (if there is one)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Corresponding change(s) in main document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new version of MPI standard document released, errata document is cleared out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Errata Workflow (2)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35504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 txBox="1"/>
          <p:nvPr/>
        </p:nvSpPr>
        <p:spPr>
          <a:xfrm>
            <a:off x="30354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</a:rPr>
              <a:t>MPI 3.2</a:t>
            </a:r>
          </a:p>
        </p:txBody>
      </p:sp>
      <p:cxnSp>
        <p:nvCxnSpPr>
          <p:cNvPr id="143" name="Shape 143"/>
          <p:cNvCxnSpPr>
            <a:stCxn id="144" idx="2"/>
          </p:cNvCxnSpPr>
          <p:nvPr/>
        </p:nvCxnSpPr>
        <p:spPr>
          <a:xfrm>
            <a:off x="3023799" y="1636050"/>
            <a:ext cx="510000" cy="6009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4" name="Shape 144"/>
          <p:cNvSpPr txBox="1"/>
          <p:nvPr/>
        </p:nvSpPr>
        <p:spPr>
          <a:xfrm>
            <a:off x="2559700" y="1236150"/>
            <a:ext cx="9281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9900FF"/>
                </a:solidFill>
              </a:rPr>
              <a:t>Git tags</a:t>
            </a:r>
          </a:p>
        </p:txBody>
      </p:sp>
      <p:cxnSp>
        <p:nvCxnSpPr>
          <p:cNvPr id="145" name="Shape 145"/>
          <p:cNvCxnSpPr/>
          <p:nvPr/>
        </p:nvCxnSpPr>
        <p:spPr>
          <a:xfrm flipH="1">
            <a:off x="2540200" y="1636049"/>
            <a:ext cx="483600" cy="606899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" name="Shape 147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>
            <a:stCxn id="144" idx="2"/>
            <a:endCxn id="140" idx="3"/>
          </p:cNvCxnSpPr>
          <p:nvPr/>
        </p:nvCxnSpPr>
        <p:spPr>
          <a:xfrm flipH="1">
            <a:off x="1598199" y="1636050"/>
            <a:ext cx="1425600" cy="5769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1882250" y="3492225"/>
            <a:ext cx="2189100" cy="708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Pull request: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Clarify MPI_CANCEL for send requests (errata)</a:t>
            </a:r>
          </a:p>
        </p:txBody>
      </p:sp>
      <p:cxnSp>
        <p:nvCxnSpPr>
          <p:cNvPr id="152" name="Shape 152"/>
          <p:cNvCxnSpPr>
            <a:stCxn id="151" idx="0"/>
          </p:cNvCxnSpPr>
          <p:nvPr/>
        </p:nvCxnSpPr>
        <p:spPr>
          <a:xfrm rot="10800000">
            <a:off x="2974700" y="2462925"/>
            <a:ext cx="2100" cy="1029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/>
          <p:nvPr/>
        </p:nvCxnSpPr>
        <p:spPr>
          <a:xfrm flipH="1" rot="10800000">
            <a:off x="398600" y="2427249"/>
            <a:ext cx="4241700" cy="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a new issue on the main repository (not WG)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 a new pull request from WG or user repository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Target desired branch (3.x, 4.x, etc.)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Reference Issue in pull request description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/>
            </a:pPr>
            <a:r>
              <a:rPr lang="en"/>
              <a:t>Get pull request reviewed by appropriate chapter committee(s) before first vote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After passing votes, Editor clicks “merge” button </a:t>
            </a:r>
            <a:r>
              <a:rPr lang="en" sz="1400"/>
              <a:t>(hopefully)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https://github.com/mpi-forum/mpi-issues/wiki/Issue-Workflow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Proposal Workflow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 Workflow: current branch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166" name="Shape 166"/>
          <p:cNvCxnSpPr/>
          <p:nvPr/>
        </p:nvCxnSpPr>
        <p:spPr>
          <a:xfrm flipH="1" rot="10800000">
            <a:off x="398600" y="2427249"/>
            <a:ext cx="4241700" cy="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7" name="Shape 167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1" name="Shape 171"/>
          <p:cNvCxnSpPr/>
          <p:nvPr/>
        </p:nvCxnSpPr>
        <p:spPr>
          <a:xfrm>
            <a:off x="35504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 txBox="1"/>
          <p:nvPr/>
        </p:nvSpPr>
        <p:spPr>
          <a:xfrm>
            <a:off x="30354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</a:rPr>
              <a:t>MPI 3.2</a:t>
            </a:r>
          </a:p>
        </p:txBody>
      </p:sp>
      <p:sp>
        <p:nvSpPr>
          <p:cNvPr id="173" name="Shape 173"/>
          <p:cNvSpPr/>
          <p:nvPr/>
        </p:nvSpPr>
        <p:spPr>
          <a:xfrm>
            <a:off x="1882250" y="3492225"/>
            <a:ext cx="2383499" cy="708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 (for 3.2):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  <a:hlinkClick r:id="rId3"/>
              </a:rPr>
              <a:t>MPI_TYPE_GET_EXTENT is defined via deprecated features</a:t>
            </a:r>
          </a:p>
        </p:txBody>
      </p:sp>
      <p:cxnSp>
        <p:nvCxnSpPr>
          <p:cNvPr id="174" name="Shape 174"/>
          <p:cNvCxnSpPr>
            <a:stCxn id="173" idx="0"/>
          </p:cNvCxnSpPr>
          <p:nvPr/>
        </p:nvCxnSpPr>
        <p:spPr>
          <a:xfrm rot="10800000">
            <a:off x="3071899" y="2462925"/>
            <a:ext cx="2100" cy="1029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 Workflow: next branch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4210100" y="2426650"/>
            <a:ext cx="370799" cy="1493999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2" name="Shape 182"/>
          <p:cNvCxnSpPr/>
          <p:nvPr/>
        </p:nvCxnSpPr>
        <p:spPr>
          <a:xfrm flipH="1" rot="10800000">
            <a:off x="4574975" y="3908499"/>
            <a:ext cx="1618199" cy="18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/>
        </p:nvSpPr>
        <p:spPr>
          <a:xfrm>
            <a:off x="4615575" y="3537096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CCCCCC"/>
                </a:solidFill>
              </a:rPr>
              <a:t>4.x branch</a:t>
            </a:r>
          </a:p>
        </p:txBody>
      </p:sp>
      <p:cxnSp>
        <p:nvCxnSpPr>
          <p:cNvPr id="184" name="Shape 184"/>
          <p:cNvCxnSpPr/>
          <p:nvPr/>
        </p:nvCxnSpPr>
        <p:spPr>
          <a:xfrm flipH="1" rot="10800000">
            <a:off x="398600" y="2427249"/>
            <a:ext cx="4241700" cy="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6" name="Shape 186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188" name="Shape 188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9" name="Shape 189"/>
          <p:cNvSpPr/>
          <p:nvPr/>
        </p:nvSpPr>
        <p:spPr>
          <a:xfrm>
            <a:off x="1819225" y="3456525"/>
            <a:ext cx="2438399" cy="708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Fault Tolerance </a:t>
            </a:r>
            <a:r>
              <a:rPr lang="en">
                <a:solidFill>
                  <a:srgbClr val="FF0000"/>
                </a:solidFill>
              </a:rPr>
              <a:t>(for MPI-4)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574975" y="3137200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Branch does not exist yet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324975" y="4241050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Where to base the pull request?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 Workflow: next branch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198" name="Shape 198"/>
          <p:cNvCxnSpPr/>
          <p:nvPr/>
        </p:nvCxnSpPr>
        <p:spPr>
          <a:xfrm>
            <a:off x="4210100" y="2426650"/>
            <a:ext cx="370799" cy="1493999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9" name="Shape 199"/>
          <p:cNvCxnSpPr/>
          <p:nvPr/>
        </p:nvCxnSpPr>
        <p:spPr>
          <a:xfrm flipH="1" rot="10800000">
            <a:off x="4574975" y="3908499"/>
            <a:ext cx="1618199" cy="18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0" name="Shape 200"/>
          <p:cNvSpPr txBox="1"/>
          <p:nvPr/>
        </p:nvSpPr>
        <p:spPr>
          <a:xfrm>
            <a:off x="4615575" y="3537096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CCCCCC"/>
                </a:solidFill>
              </a:rPr>
              <a:t>4.x branch</a:t>
            </a:r>
          </a:p>
        </p:txBody>
      </p:sp>
      <p:cxnSp>
        <p:nvCxnSpPr>
          <p:cNvPr id="201" name="Shape 201"/>
          <p:cNvCxnSpPr/>
          <p:nvPr/>
        </p:nvCxnSpPr>
        <p:spPr>
          <a:xfrm flipH="1" rot="10800000">
            <a:off x="398600" y="2427249"/>
            <a:ext cx="4241700" cy="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3" name="Shape 203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205" name="Shape 205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6" name="Shape 206"/>
          <p:cNvSpPr/>
          <p:nvPr/>
        </p:nvSpPr>
        <p:spPr>
          <a:xfrm>
            <a:off x="1819225" y="3456525"/>
            <a:ext cx="2438399" cy="708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Fault Tolerance </a:t>
            </a:r>
            <a:r>
              <a:rPr lang="en">
                <a:solidFill>
                  <a:srgbClr val="FF0000"/>
                </a:solidFill>
              </a:rPr>
              <a:t>(for MPI-4)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574975" y="3137200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 does not exist yet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324975" y="4241050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Until 4.x branch exists,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base it against 3.x branch</a:t>
            </a:r>
          </a:p>
        </p:txBody>
      </p:sp>
      <p:cxnSp>
        <p:nvCxnSpPr>
          <p:cNvPr id="209" name="Shape 209"/>
          <p:cNvCxnSpPr>
            <a:stCxn id="206" idx="0"/>
          </p:cNvCxnSpPr>
          <p:nvPr/>
        </p:nvCxnSpPr>
        <p:spPr>
          <a:xfrm flipH="1" rot="10800000">
            <a:off x="3038424" y="2451225"/>
            <a:ext cx="1800" cy="100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 Workflow: next branch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4210100" y="2426650"/>
            <a:ext cx="370799" cy="14939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7" name="Shape 217"/>
          <p:cNvCxnSpPr/>
          <p:nvPr/>
        </p:nvCxnSpPr>
        <p:spPr>
          <a:xfrm flipH="1" rot="10800000">
            <a:off x="4574975" y="3908499"/>
            <a:ext cx="1618199" cy="18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8" name="Shape 218"/>
          <p:cNvSpPr txBox="1"/>
          <p:nvPr/>
        </p:nvSpPr>
        <p:spPr>
          <a:xfrm>
            <a:off x="4615575" y="3537096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4.x branch</a:t>
            </a:r>
          </a:p>
        </p:txBody>
      </p:sp>
      <p:cxnSp>
        <p:nvCxnSpPr>
          <p:cNvPr id="219" name="Shape 219"/>
          <p:cNvCxnSpPr/>
          <p:nvPr/>
        </p:nvCxnSpPr>
        <p:spPr>
          <a:xfrm flipH="1" rot="10800000">
            <a:off x="398600" y="2427249"/>
            <a:ext cx="4241700" cy="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" name="Shape 221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223" name="Shape 223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4" name="Shape 224"/>
          <p:cNvSpPr/>
          <p:nvPr/>
        </p:nvSpPr>
        <p:spPr>
          <a:xfrm>
            <a:off x="4038075" y="4378650"/>
            <a:ext cx="2438399" cy="708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Fault Tolerance </a:t>
            </a:r>
            <a:r>
              <a:rPr lang="en">
                <a:solidFill>
                  <a:srgbClr val="FF0000"/>
                </a:solidFill>
              </a:rPr>
              <a:t>(for MPI-4)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57200" y="4414925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When 4.x branch is created,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rebase the pull request to 4.x branch</a:t>
            </a:r>
          </a:p>
        </p:txBody>
      </p:sp>
      <p:cxnSp>
        <p:nvCxnSpPr>
          <p:cNvPr id="226" name="Shape 226"/>
          <p:cNvCxnSpPr>
            <a:stCxn id="224" idx="0"/>
            <a:endCxn id="218" idx="2"/>
          </p:cNvCxnSpPr>
          <p:nvPr/>
        </p:nvCxnSpPr>
        <p:spPr>
          <a:xfrm rot="10800000">
            <a:off x="5257274" y="3926550"/>
            <a:ext cx="0" cy="45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510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Proposal Workflow: current branch, when next branch already exists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4210100" y="2426650"/>
            <a:ext cx="370799" cy="14939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/>
          <p:nvPr/>
        </p:nvCxnSpPr>
        <p:spPr>
          <a:xfrm flipH="1" rot="10800000">
            <a:off x="4574975" y="3908499"/>
            <a:ext cx="3682499" cy="18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5" name="Shape 235"/>
          <p:cNvSpPr txBox="1"/>
          <p:nvPr/>
        </p:nvSpPr>
        <p:spPr>
          <a:xfrm>
            <a:off x="4615575" y="3537096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4.x branch</a:t>
            </a:r>
          </a:p>
        </p:txBody>
      </p:sp>
      <p:cxnSp>
        <p:nvCxnSpPr>
          <p:cNvPr id="236" name="Shape 236"/>
          <p:cNvCxnSpPr/>
          <p:nvPr/>
        </p:nvCxnSpPr>
        <p:spPr>
          <a:xfrm flipH="1" rot="10800000">
            <a:off x="398600" y="2421249"/>
            <a:ext cx="7859099" cy="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7" name="Shape 237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8" name="Shape 238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240" name="Shape 240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/>
          <p:nvPr/>
        </p:nvCxnSpPr>
        <p:spPr>
          <a:xfrm>
            <a:off x="7504675" y="2309299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2" name="Shape 242"/>
          <p:cNvSpPr txBox="1"/>
          <p:nvPr/>
        </p:nvSpPr>
        <p:spPr>
          <a:xfrm>
            <a:off x="6989725" y="2529499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B7B7B7"/>
                </a:solidFill>
              </a:rPr>
              <a:t>MPI 3.2</a:t>
            </a:r>
          </a:p>
        </p:txBody>
      </p:sp>
      <p:sp>
        <p:nvSpPr>
          <p:cNvPr id="243" name="Shape 243"/>
          <p:cNvSpPr/>
          <p:nvPr/>
        </p:nvSpPr>
        <p:spPr>
          <a:xfrm>
            <a:off x="4574525" y="1439637"/>
            <a:ext cx="2571600" cy="708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Datatype support functionality </a:t>
            </a:r>
            <a:r>
              <a:rPr lang="en">
                <a:solidFill>
                  <a:srgbClr val="FF0000"/>
                </a:solidFill>
              </a:rPr>
              <a:t>(for MPI-3.2)</a:t>
            </a:r>
          </a:p>
        </p:txBody>
      </p:sp>
      <p:cxnSp>
        <p:nvCxnSpPr>
          <p:cNvPr id="244" name="Shape 244"/>
          <p:cNvCxnSpPr>
            <a:stCxn id="243" idx="2"/>
          </p:cNvCxnSpPr>
          <p:nvPr/>
        </p:nvCxnSpPr>
        <p:spPr>
          <a:xfrm flipH="1">
            <a:off x="5860025" y="2147637"/>
            <a:ext cx="300" cy="28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5" name="Shape 245"/>
          <p:cNvSpPr txBox="1"/>
          <p:nvPr/>
        </p:nvSpPr>
        <p:spPr>
          <a:xfrm>
            <a:off x="6163450" y="2970925"/>
            <a:ext cx="342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Merge down to 4.x branch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93C47D"/>
                </a:solidFill>
              </a:rPr>
              <a:t>when PR merged to 3.x branch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5857387" y="2407800"/>
            <a:ext cx="370799" cy="1493999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dash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Won’t be preserving SVN history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 Forum discussion in Chicago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worth the large amount of trouble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Tickets will be moved manually (by authors) from Trac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this opportunity to purge old tickets that are not active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Trac will remain available in read-only state for historical reference</a:t>
            </a:r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Notes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Current system is getting outdated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Hard for WGs to fork / work in parallel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SVN merges are a pain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Benefits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Tickets are merged as soon after successful votes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Simplifies overall workflows for getting text 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Gets all the benefits of git (offline work, easy branches, etc.)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Hosting moved away from IU (simplifies maintenance)</a:t>
            </a:r>
          </a:p>
          <a:p>
            <a:pPr indent="-228600" lvl="1" marL="914400" rtl="0">
              <a:spcBef>
                <a:spcPts val="600"/>
              </a:spcBef>
            </a:pPr>
            <a:r>
              <a:rPr lang="en"/>
              <a:t>(Possibility for) Automatic checking before merging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API hooks allow continuous integration checks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Make sure we remove LaTeX macros, clean builds, etc.</a:t>
            </a: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are we doing this?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700" y="1063375"/>
            <a:ext cx="2650399" cy="132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Discussion Items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Who “owns” the Bitbucket/Github “team”?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Probably would be good to have two (or more?) non-vendor admins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Illinois and UTK?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Who pays for Github?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Need a credit card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on process to migrate wiki pages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get source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trac-admin dump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Will probably require some manual formatting for those WGs with large sites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P2P, Tools, FT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working group’s wiki will go in its own repository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General information in general repository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...still need to specify the exact workflow for publishing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Working Group workflows</a:t>
            </a:r>
          </a:p>
        </p:txBody>
      </p:sp>
      <p:sp>
        <p:nvSpPr>
          <p:cNvPr id="264" name="Shape 264"/>
          <p:cNvSpPr/>
          <p:nvPr/>
        </p:nvSpPr>
        <p:spPr>
          <a:xfrm>
            <a:off x="385775" y="1490100"/>
            <a:ext cx="2186099" cy="3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mpi-forum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Github organization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/>
              <a:t>Chapter authors, editors are members</a:t>
            </a:r>
          </a:p>
        </p:txBody>
      </p:sp>
      <p:sp>
        <p:nvSpPr>
          <p:cNvPr id="265" name="Shape 265"/>
          <p:cNvSpPr/>
          <p:nvPr/>
        </p:nvSpPr>
        <p:spPr>
          <a:xfrm>
            <a:off x="695975" y="2114125"/>
            <a:ext cx="1565699" cy="857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mpi-standard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</a:t>
            </a:r>
          </a:p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Private</a:t>
            </a:r>
          </a:p>
        </p:txBody>
      </p:sp>
      <p:sp>
        <p:nvSpPr>
          <p:cNvPr id="266" name="Shape 266"/>
          <p:cNvSpPr/>
          <p:nvPr/>
        </p:nvSpPr>
        <p:spPr>
          <a:xfrm>
            <a:off x="695975" y="3060725"/>
            <a:ext cx="1565699" cy="857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mpi-issues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 repo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Public</a:t>
            </a:r>
          </a:p>
        </p:txBody>
      </p:sp>
      <p:sp>
        <p:nvSpPr>
          <p:cNvPr id="267" name="Shape 267"/>
          <p:cNvSpPr/>
          <p:nvPr/>
        </p:nvSpPr>
        <p:spPr>
          <a:xfrm>
            <a:off x="3478950" y="1490100"/>
            <a:ext cx="2186099" cy="3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mpi-forum-tools-wg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Github organization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Working group members are members</a:t>
            </a:r>
          </a:p>
        </p:txBody>
      </p:sp>
      <p:sp>
        <p:nvSpPr>
          <p:cNvPr id="268" name="Shape 268"/>
          <p:cNvSpPr/>
          <p:nvPr/>
        </p:nvSpPr>
        <p:spPr>
          <a:xfrm>
            <a:off x="3789150" y="2114125"/>
            <a:ext cx="1565699" cy="857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mpi-standard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Private</a:t>
            </a:r>
          </a:p>
        </p:txBody>
      </p:sp>
      <p:cxnSp>
        <p:nvCxnSpPr>
          <p:cNvPr id="269" name="Shape 269"/>
          <p:cNvCxnSpPr>
            <a:stCxn id="265" idx="3"/>
            <a:endCxn id="268" idx="1"/>
          </p:cNvCxnSpPr>
          <p:nvPr/>
        </p:nvCxnSpPr>
        <p:spPr>
          <a:xfrm>
            <a:off x="2261674" y="2542825"/>
            <a:ext cx="152759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0" name="Shape 270"/>
          <p:cNvSpPr txBox="1"/>
          <p:nvPr/>
        </p:nvSpPr>
        <p:spPr>
          <a:xfrm>
            <a:off x="2783550" y="2162175"/>
            <a:ext cx="650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Fork</a:t>
            </a:r>
          </a:p>
        </p:txBody>
      </p:sp>
      <p:sp>
        <p:nvSpPr>
          <p:cNvPr id="271" name="Shape 271"/>
          <p:cNvSpPr/>
          <p:nvPr/>
        </p:nvSpPr>
        <p:spPr>
          <a:xfrm>
            <a:off x="6572250" y="1490100"/>
            <a:ext cx="2186099" cy="32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jdinan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user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882450" y="2114125"/>
            <a:ext cx="1565699" cy="857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mpi-standard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Git repo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Private</a:t>
            </a:r>
          </a:p>
        </p:txBody>
      </p:sp>
      <p:cxnSp>
        <p:nvCxnSpPr>
          <p:cNvPr id="273" name="Shape 273"/>
          <p:cNvCxnSpPr>
            <a:stCxn id="274" idx="3"/>
            <a:endCxn id="272" idx="1"/>
          </p:cNvCxnSpPr>
          <p:nvPr/>
        </p:nvCxnSpPr>
        <p:spPr>
          <a:xfrm>
            <a:off x="5354850" y="2542825"/>
            <a:ext cx="15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5" name="Shape 275"/>
          <p:cNvSpPr txBox="1"/>
          <p:nvPr/>
        </p:nvSpPr>
        <p:spPr>
          <a:xfrm>
            <a:off x="5876850" y="2162175"/>
            <a:ext cx="6504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</a:t>
            </a:r>
          </a:p>
        </p:txBody>
      </p:sp>
      <p:cxnSp>
        <p:nvCxnSpPr>
          <p:cNvPr id="276" name="Shape 276"/>
          <p:cNvCxnSpPr/>
          <p:nvPr/>
        </p:nvCxnSpPr>
        <p:spPr>
          <a:xfrm rot="10800000">
            <a:off x="5378050" y="2759725"/>
            <a:ext cx="149759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5566900" y="2683525"/>
            <a:ext cx="1119899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465462" y="2691925"/>
            <a:ext cx="1119899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cxnSp>
        <p:nvCxnSpPr>
          <p:cNvPr id="279" name="Shape 279"/>
          <p:cNvCxnSpPr/>
          <p:nvPr/>
        </p:nvCxnSpPr>
        <p:spPr>
          <a:xfrm rot="10800000">
            <a:off x="2276612" y="2768125"/>
            <a:ext cx="149759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0" name="Shape 280"/>
          <p:cNvSpPr/>
          <p:nvPr/>
        </p:nvSpPr>
        <p:spPr>
          <a:xfrm>
            <a:off x="2291875" y="2911000"/>
            <a:ext cx="4583775" cy="1225525"/>
          </a:xfrm>
          <a:custGeom>
            <a:pathLst>
              <a:path extrusionOk="0" h="49021" w="183351">
                <a:moveTo>
                  <a:pt x="183351" y="0"/>
                </a:moveTo>
                <a:cubicBezTo>
                  <a:pt x="167214" y="8169"/>
                  <a:pt x="117090" y="48914"/>
                  <a:pt x="86532" y="49015"/>
                </a:cubicBezTo>
                <a:cubicBezTo>
                  <a:pt x="55973" y="49115"/>
                  <a:pt x="14422" y="8673"/>
                  <a:pt x="0" y="60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81" name="Shape 281"/>
          <p:cNvSpPr txBox="1"/>
          <p:nvPr/>
        </p:nvSpPr>
        <p:spPr>
          <a:xfrm>
            <a:off x="5544200" y="3410225"/>
            <a:ext cx="1119899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Pull Request</a:t>
            </a:r>
          </a:p>
        </p:txBody>
      </p:sp>
      <p:sp>
        <p:nvSpPr>
          <p:cNvPr id="282" name="Shape 282"/>
          <p:cNvSpPr/>
          <p:nvPr/>
        </p:nvSpPr>
        <p:spPr>
          <a:xfrm>
            <a:off x="385775" y="4727400"/>
            <a:ext cx="2186099" cy="34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00FF00"/>
                </a:solidFill>
              </a:rPr>
              <a:t>$$</a:t>
            </a:r>
          </a:p>
        </p:txBody>
      </p:sp>
      <p:sp>
        <p:nvSpPr>
          <p:cNvPr id="283" name="Shape 283"/>
          <p:cNvSpPr/>
          <p:nvPr/>
        </p:nvSpPr>
        <p:spPr>
          <a:xfrm>
            <a:off x="3478937" y="4727400"/>
            <a:ext cx="2186099" cy="345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Free</a:t>
            </a:r>
          </a:p>
        </p:txBody>
      </p:sp>
      <p:sp>
        <p:nvSpPr>
          <p:cNvPr id="284" name="Shape 284"/>
          <p:cNvSpPr/>
          <p:nvPr/>
        </p:nvSpPr>
        <p:spPr>
          <a:xfrm>
            <a:off x="6572250" y="4727400"/>
            <a:ext cx="2186099" cy="345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Either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8951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Wesley/Jeff/Rich/George: Get (paid) Github org set up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Wesley/Jeff: Create private repository for hosting source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Wesley/Jeff: try importing SVN history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WG Chairs: Set up Github orgs for WGs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Wesley/Jeff: send out specific instructions to everyone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Now - December Meeting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Ticket owners: Move tickets to issues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WG chairs: Start using Github wiki pages for WG notes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All: Send Github usernames to Wesley or Jeff to get read access to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December Meeting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Trac read-only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Use new issue numbers for all tickets when discussing with forum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  <p:sp>
        <p:nvSpPr>
          <p:cNvPr id="296" name="Shape 29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https://github.com/mpi-forum/mpi-issues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Proposal (short version)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Move LaTeX sources to a private Git repo somewhere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Still keeps LaTeX sources private (per Chicago Forum discussion)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Where to host the Git repos?  Three main possibilities: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Github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Gitlab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Bitbucket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6"/>
            <a:ext cx="8229600" cy="466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Providers</a:t>
            </a:r>
          </a:p>
        </p:txBody>
      </p:sp>
      <p:graphicFrame>
        <p:nvGraphicFramePr>
          <p:cNvPr id="49" name="Shape 49"/>
          <p:cNvGraphicFramePr/>
          <p:nvPr/>
        </p:nvGraphicFramePr>
        <p:xfrm>
          <a:off x="457200" y="5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{0AB30547-1D4F-4036-8A5A-CE119CE78E2A}</a:tableStyleId>
              </a:tblPr>
              <a:tblGrid>
                <a:gridCol w="1929825"/>
                <a:gridCol w="1929825"/>
                <a:gridCol w="1929825"/>
                <a:gridCol w="1929825"/>
              </a:tblGrid>
              <a:tr h="21255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Features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Bitbucket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Github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Gitlab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Price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Free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$25/month</a:t>
                      </a:r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Free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Private repos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Private code repo /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public issues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No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Issue tracking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Wiki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Attach PDF to issues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 / Soon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Pull requests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General level of familiarity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Low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High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Low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General level of UI and workflow complexity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High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Low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Low</a:t>
                      </a: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Stability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Yes</a:t>
                      </a: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No</a:t>
                      </a: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 Wesley / Jeff prefer?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001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Wesley / Jeff prefer Github?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already use Github every day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High degree of familiarity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Very popular with the cool kids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Bitbucket has non-optional workflow features that we (MPI Forum) don’t care about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Cannot turn them off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Price is not high enough to matter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23000" y="205975"/>
            <a:ext cx="8898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Github do for me?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971550"/>
            <a:ext cx="3994500" cy="40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Accounts are free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Easy forking for WGs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Gives WGs a nice place to do their own work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Issues (ticket) and pull requests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Protects source while making issues public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Bitbucket: Private source/pull requests, public issues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600"/>
              <a:t>Github: Private repo for source / pull requests, public repo for issues</a:t>
            </a:r>
          </a:p>
        </p:txBody>
      </p:sp>
      <p:sp>
        <p:nvSpPr>
          <p:cNvPr id="68" name="Shape 68"/>
          <p:cNvSpPr/>
          <p:nvPr/>
        </p:nvSpPr>
        <p:spPr>
          <a:xfrm>
            <a:off x="4929050" y="1063375"/>
            <a:ext cx="1356300" cy="3164999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Issue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#28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/>
              <a:t>Describe proposal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/>
              <a:t>Attach PDFs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/>
              <a:t>Refer to its corresponding PR (#107)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/>
              <a:t>...etc.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/>
              <a:t>(Public)</a:t>
            </a:r>
          </a:p>
        </p:txBody>
      </p:sp>
      <p:sp>
        <p:nvSpPr>
          <p:cNvPr id="69" name="Shape 69"/>
          <p:cNvSpPr/>
          <p:nvPr/>
        </p:nvSpPr>
        <p:spPr>
          <a:xfrm>
            <a:off x="6966975" y="1063375"/>
            <a:ext cx="1356300" cy="31649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Pull Request #107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/>
              <a:t>Easily see text / LaTeX diff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/>
              <a:t>Should refer to its corresponding issue (#28)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(Private)</a:t>
            </a:r>
          </a:p>
        </p:txBody>
      </p:sp>
      <p:cxnSp>
        <p:nvCxnSpPr>
          <p:cNvPr id="70" name="Shape 70"/>
          <p:cNvCxnSpPr>
            <a:stCxn id="69" idx="1"/>
            <a:endCxn id="68" idx="3"/>
          </p:cNvCxnSpPr>
          <p:nvPr/>
        </p:nvCxnSpPr>
        <p:spPr>
          <a:xfrm rot="10800000">
            <a:off x="6285375" y="2645874"/>
            <a:ext cx="6816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71" name="Shape 71"/>
          <p:cNvSpPr/>
          <p:nvPr/>
        </p:nvSpPr>
        <p:spPr>
          <a:xfrm>
            <a:off x="6181275" y="4459425"/>
            <a:ext cx="2927699" cy="531600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Git repo for LaTeX source code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(Private)</a:t>
            </a:r>
          </a:p>
        </p:txBody>
      </p:sp>
      <p:cxnSp>
        <p:nvCxnSpPr>
          <p:cNvPr id="72" name="Shape 72"/>
          <p:cNvCxnSpPr>
            <a:stCxn id="71" idx="0"/>
            <a:endCxn id="69" idx="2"/>
          </p:cNvCxnSpPr>
          <p:nvPr/>
        </p:nvCxnSpPr>
        <p:spPr>
          <a:xfrm rot="10800000">
            <a:off x="7645124" y="4228425"/>
            <a:ext cx="0" cy="231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73" name="Shape 73"/>
          <p:cNvSpPr/>
          <p:nvPr/>
        </p:nvSpPr>
        <p:spPr>
          <a:xfrm flipH="1">
            <a:off x="2406324" y="4459425"/>
            <a:ext cx="3048000" cy="531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Wiki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(Public)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can access the source repo?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Anyone on the Forum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Just like today’s access to SVN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New: Anyone who agrees to our rules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Don’t publish bogus copies of the Standard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Don’t publish the source publicly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...etc.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https://github.com/mpi-forum/mpi-issues/wiki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Branch scheme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14800" y="2018400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3.x branch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4210100" y="2426650"/>
            <a:ext cx="370799" cy="14939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>
            <a:off x="4574975" y="3926500"/>
            <a:ext cx="3414899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4615575" y="3537096"/>
            <a:ext cx="1283399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4.x branch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6151550" y="3802500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0" name="Shape 90"/>
          <p:cNvSpPr txBox="1"/>
          <p:nvPr/>
        </p:nvSpPr>
        <p:spPr>
          <a:xfrm>
            <a:off x="5636600" y="4022700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600"/>
              <a:t>MPI 4.0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610000" y="4022700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4.1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7124950" y="3802500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>
            <a:off x="35504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" name="Shape 94"/>
          <p:cNvSpPr txBox="1"/>
          <p:nvPr/>
        </p:nvSpPr>
        <p:spPr>
          <a:xfrm>
            <a:off x="30354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3.2</a:t>
            </a:r>
          </a:p>
        </p:txBody>
      </p:sp>
      <p:cxnSp>
        <p:nvCxnSpPr>
          <p:cNvPr id="95" name="Shape 95"/>
          <p:cNvCxnSpPr>
            <a:stCxn id="96" idx="2"/>
          </p:cNvCxnSpPr>
          <p:nvPr/>
        </p:nvCxnSpPr>
        <p:spPr>
          <a:xfrm>
            <a:off x="3023799" y="1636050"/>
            <a:ext cx="522000" cy="6486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2559700" y="1236150"/>
            <a:ext cx="9281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>
                <a:solidFill>
                  <a:srgbClr val="9900FF"/>
                </a:solidFill>
              </a:rPr>
              <a:t>Git tags</a:t>
            </a:r>
          </a:p>
        </p:txBody>
      </p:sp>
      <p:cxnSp>
        <p:nvCxnSpPr>
          <p:cNvPr id="97" name="Shape 97"/>
          <p:cNvCxnSpPr/>
          <p:nvPr/>
        </p:nvCxnSpPr>
        <p:spPr>
          <a:xfrm flipH="1">
            <a:off x="2540200" y="1636049"/>
            <a:ext cx="483600" cy="606899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 flipH="1" rot="10800000">
            <a:off x="398600" y="2427249"/>
            <a:ext cx="4241700" cy="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15411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 txBox="1"/>
          <p:nvPr/>
        </p:nvSpPr>
        <p:spPr>
          <a:xfrm>
            <a:off x="10261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3.0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999550" y="2539205"/>
            <a:ext cx="1035899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/>
              <a:t>MPI 3.1</a:t>
            </a:r>
          </a:p>
        </p:txBody>
      </p:sp>
      <p:cxnSp>
        <p:nvCxnSpPr>
          <p:cNvPr id="102" name="Shape 102"/>
          <p:cNvCxnSpPr/>
          <p:nvPr/>
        </p:nvCxnSpPr>
        <p:spPr>
          <a:xfrm>
            <a:off x="2514500" y="2319005"/>
            <a:ext cx="6000" cy="220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>
            <a:stCxn id="96" idx="2"/>
            <a:endCxn id="85" idx="3"/>
          </p:cNvCxnSpPr>
          <p:nvPr/>
        </p:nvCxnSpPr>
        <p:spPr>
          <a:xfrm flipH="1">
            <a:off x="1598199" y="1636050"/>
            <a:ext cx="1425600" cy="5769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52100" y="4636725"/>
            <a:ext cx="868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https://github.com/mpi-forum/mpi-issues/wiki/Branch-Management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