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79"/>
  </p:normalViewPr>
  <p:slideViewPr>
    <p:cSldViewPr snapToGrid="0" snapToObjects="1">
      <p:cViewPr varScale="1">
        <p:scale>
          <a:sx n="168" d="100"/>
          <a:sy n="168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00269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779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33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816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6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96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849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5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853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771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110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17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78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621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145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720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818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381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484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926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677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475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840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267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019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134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871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38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379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246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24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mpi-forum/mpi-issues/wik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mpi-forum/mpi-issues/wiki/Branch-Managemen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mpi-forum/mpi-issues/wiki/Working-Group-Guidelin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vn.mpi-forum.org/trac/mpi-forum-web/ticket/10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pi-forum/mpi-issues/wik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pi-forum/mpi-issues/wiki/Access-to-the-MPI-Forum-private-repository" TargetMode="External"/><Relationship Id="rId4" Type="http://schemas.openxmlformats.org/officeDocument/2006/relationships/hyperlink" Target="mailto:wesley.bland@intel.com" TargetMode="External"/><Relationship Id="rId5" Type="http://schemas.openxmlformats.org/officeDocument/2006/relationships/hyperlink" Target="mailto:jsquyres@cisco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pi-forum/mpi-issues/wik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GitHub and the MPI Forum:</a:t>
            </a:r>
            <a:br>
              <a:rPr lang="en" sz="3600"/>
            </a:br>
            <a:r>
              <a:rPr lang="en" sz="3600"/>
              <a:t>The Short Version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December 9, </a:t>
            </a:r>
            <a:r>
              <a:rPr lang="en" dirty="0" smtClean="0"/>
              <a:t>2015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San Jose, CA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Who can access the source repo?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Anyone on the Forum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Just like previous access to SVN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New: Anyone who agrees to our rules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Don’t publish bogus copies of the Standard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Don’t publish the source publicly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...etc.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https://github.com/mpi-forum/mpi-issues/wiki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Branch scheme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14800" y="2018400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3.x branch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4210100" y="2426650"/>
            <a:ext cx="370799" cy="14939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9" name="Shape 139"/>
          <p:cNvCxnSpPr/>
          <p:nvPr/>
        </p:nvCxnSpPr>
        <p:spPr>
          <a:xfrm>
            <a:off x="4574975" y="3926500"/>
            <a:ext cx="34148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0" name="Shape 140"/>
          <p:cNvSpPr txBox="1"/>
          <p:nvPr/>
        </p:nvSpPr>
        <p:spPr>
          <a:xfrm>
            <a:off x="4615575" y="3537096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4.x branch</a:t>
            </a:r>
          </a:p>
        </p:txBody>
      </p:sp>
      <p:cxnSp>
        <p:nvCxnSpPr>
          <p:cNvPr id="141" name="Shape 141"/>
          <p:cNvCxnSpPr/>
          <p:nvPr/>
        </p:nvCxnSpPr>
        <p:spPr>
          <a:xfrm>
            <a:off x="6151550" y="3802500"/>
            <a:ext cx="6000" cy="220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2" name="Shape 142"/>
          <p:cNvSpPr txBox="1"/>
          <p:nvPr/>
        </p:nvSpPr>
        <p:spPr>
          <a:xfrm>
            <a:off x="5636600" y="4022700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600"/>
              <a:t>MPI 4.0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610000" y="4022700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MPI 4.1</a:t>
            </a:r>
          </a:p>
        </p:txBody>
      </p:sp>
      <p:cxnSp>
        <p:nvCxnSpPr>
          <p:cNvPr id="144" name="Shape 144"/>
          <p:cNvCxnSpPr/>
          <p:nvPr/>
        </p:nvCxnSpPr>
        <p:spPr>
          <a:xfrm>
            <a:off x="7124950" y="3802500"/>
            <a:ext cx="6000" cy="220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5" name="Shape 145"/>
          <p:cNvCxnSpPr/>
          <p:nvPr/>
        </p:nvCxnSpPr>
        <p:spPr>
          <a:xfrm>
            <a:off x="3550400" y="2319005"/>
            <a:ext cx="6000" cy="220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6" name="Shape 146"/>
          <p:cNvSpPr txBox="1"/>
          <p:nvPr/>
        </p:nvSpPr>
        <p:spPr>
          <a:xfrm>
            <a:off x="30354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MPI 3.2</a:t>
            </a:r>
          </a:p>
        </p:txBody>
      </p:sp>
      <p:cxnSp>
        <p:nvCxnSpPr>
          <p:cNvPr id="147" name="Shape 147"/>
          <p:cNvCxnSpPr>
            <a:stCxn id="148" idx="2"/>
          </p:cNvCxnSpPr>
          <p:nvPr/>
        </p:nvCxnSpPr>
        <p:spPr>
          <a:xfrm>
            <a:off x="3023799" y="1636050"/>
            <a:ext cx="522000" cy="6486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8" name="Shape 148"/>
          <p:cNvSpPr txBox="1"/>
          <p:nvPr/>
        </p:nvSpPr>
        <p:spPr>
          <a:xfrm>
            <a:off x="2559700" y="1236150"/>
            <a:ext cx="9281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600">
                <a:solidFill>
                  <a:srgbClr val="9900FF"/>
                </a:solidFill>
              </a:rPr>
              <a:t>Git tags</a:t>
            </a:r>
          </a:p>
        </p:txBody>
      </p:sp>
      <p:cxnSp>
        <p:nvCxnSpPr>
          <p:cNvPr id="149" name="Shape 149"/>
          <p:cNvCxnSpPr/>
          <p:nvPr/>
        </p:nvCxnSpPr>
        <p:spPr>
          <a:xfrm flipH="1">
            <a:off x="2540200" y="1636049"/>
            <a:ext cx="483600" cy="606899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0" name="Shape 150"/>
          <p:cNvCxnSpPr/>
          <p:nvPr/>
        </p:nvCxnSpPr>
        <p:spPr>
          <a:xfrm rot="10800000" flipH="1">
            <a:off x="398600" y="2427249"/>
            <a:ext cx="4241700" cy="6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1" name="Shape 151"/>
          <p:cNvCxnSpPr/>
          <p:nvPr/>
        </p:nvCxnSpPr>
        <p:spPr>
          <a:xfrm>
            <a:off x="1541100" y="2319005"/>
            <a:ext cx="6000" cy="220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2" name="Shape 152"/>
          <p:cNvSpPr txBox="1"/>
          <p:nvPr/>
        </p:nvSpPr>
        <p:spPr>
          <a:xfrm>
            <a:off x="10261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MPI 3.0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9995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MPI 3.1</a:t>
            </a:r>
          </a:p>
        </p:txBody>
      </p:sp>
      <p:cxnSp>
        <p:nvCxnSpPr>
          <p:cNvPr id="154" name="Shape 154"/>
          <p:cNvCxnSpPr/>
          <p:nvPr/>
        </p:nvCxnSpPr>
        <p:spPr>
          <a:xfrm>
            <a:off x="2514500" y="2319005"/>
            <a:ext cx="6000" cy="220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5" name="Shape 155"/>
          <p:cNvCxnSpPr>
            <a:stCxn id="148" idx="2"/>
            <a:endCxn id="137" idx="3"/>
          </p:cNvCxnSpPr>
          <p:nvPr/>
        </p:nvCxnSpPr>
        <p:spPr>
          <a:xfrm flipH="1">
            <a:off x="1598199" y="1636050"/>
            <a:ext cx="1425600" cy="5769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6" name="Shape 156"/>
          <p:cNvSpPr txBox="1"/>
          <p:nvPr/>
        </p:nvSpPr>
        <p:spPr>
          <a:xfrm>
            <a:off x="52100" y="4636725"/>
            <a:ext cx="8686800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https://github.com/mpi-forum/mpi-issues/wiki/Branch-Management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Errata Workflow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Authors make a pull request on the appropriate branch with: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Addition(s) to errata document (if there is one)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Corresponding change(s) in main document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When new version of MPI standard document released, errata document is cleared out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Errata Workflow (2)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14800" y="2018400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3.x branch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3550400" y="2319005"/>
            <a:ext cx="6000" cy="220199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 txBox="1"/>
          <p:nvPr/>
        </p:nvSpPr>
        <p:spPr>
          <a:xfrm>
            <a:off x="30354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</a:rPr>
              <a:t>MPI 3.2</a:t>
            </a:r>
          </a:p>
        </p:txBody>
      </p:sp>
      <p:cxnSp>
        <p:nvCxnSpPr>
          <p:cNvPr id="171" name="Shape 171"/>
          <p:cNvCxnSpPr>
            <a:stCxn id="172" idx="2"/>
          </p:cNvCxnSpPr>
          <p:nvPr/>
        </p:nvCxnSpPr>
        <p:spPr>
          <a:xfrm>
            <a:off x="3023799" y="1636050"/>
            <a:ext cx="510000" cy="6009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2" name="Shape 172"/>
          <p:cNvSpPr txBox="1"/>
          <p:nvPr/>
        </p:nvSpPr>
        <p:spPr>
          <a:xfrm>
            <a:off x="2559700" y="1236150"/>
            <a:ext cx="9281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00FF"/>
                </a:solidFill>
              </a:rPr>
              <a:t>Git tags</a:t>
            </a:r>
          </a:p>
        </p:txBody>
      </p:sp>
      <p:cxnSp>
        <p:nvCxnSpPr>
          <p:cNvPr id="173" name="Shape 173"/>
          <p:cNvCxnSpPr/>
          <p:nvPr/>
        </p:nvCxnSpPr>
        <p:spPr>
          <a:xfrm flipH="1">
            <a:off x="2540200" y="1636049"/>
            <a:ext cx="483600" cy="606899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4" name="Shape 174"/>
          <p:cNvCxnSpPr/>
          <p:nvPr/>
        </p:nvCxnSpPr>
        <p:spPr>
          <a:xfrm>
            <a:off x="1541100" y="2319005"/>
            <a:ext cx="6000" cy="220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5" name="Shape 175"/>
          <p:cNvSpPr txBox="1"/>
          <p:nvPr/>
        </p:nvSpPr>
        <p:spPr>
          <a:xfrm>
            <a:off x="10261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MPI 3.0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9995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MPI 3.1</a:t>
            </a:r>
          </a:p>
        </p:txBody>
      </p:sp>
      <p:cxnSp>
        <p:nvCxnSpPr>
          <p:cNvPr id="177" name="Shape 177"/>
          <p:cNvCxnSpPr/>
          <p:nvPr/>
        </p:nvCxnSpPr>
        <p:spPr>
          <a:xfrm>
            <a:off x="2514500" y="2319005"/>
            <a:ext cx="6000" cy="220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8" name="Shape 178"/>
          <p:cNvCxnSpPr>
            <a:stCxn id="172" idx="2"/>
            <a:endCxn id="168" idx="3"/>
          </p:cNvCxnSpPr>
          <p:nvPr/>
        </p:nvCxnSpPr>
        <p:spPr>
          <a:xfrm flipH="1">
            <a:off x="1598199" y="1636050"/>
            <a:ext cx="1425600" cy="5769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9" name="Shape 179"/>
          <p:cNvSpPr/>
          <p:nvPr/>
        </p:nvSpPr>
        <p:spPr>
          <a:xfrm>
            <a:off x="1882250" y="3492225"/>
            <a:ext cx="2189100" cy="708000"/>
          </a:xfrm>
          <a:prstGeom prst="rect">
            <a:avLst/>
          </a:prstGeom>
          <a:solidFill>
            <a:srgbClr val="00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Pull request: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Clarify MPI_CANCEL for send requests (errata)</a:t>
            </a:r>
          </a:p>
        </p:txBody>
      </p:sp>
      <p:cxnSp>
        <p:nvCxnSpPr>
          <p:cNvPr id="180" name="Shape 180"/>
          <p:cNvCxnSpPr>
            <a:stCxn id="179" idx="0"/>
          </p:cNvCxnSpPr>
          <p:nvPr/>
        </p:nvCxnSpPr>
        <p:spPr>
          <a:xfrm rot="10800000">
            <a:off x="2974700" y="2462925"/>
            <a:ext cx="2100" cy="10293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1" name="Shape 181"/>
          <p:cNvCxnSpPr/>
          <p:nvPr/>
        </p:nvCxnSpPr>
        <p:spPr>
          <a:xfrm rot="10800000" flipH="1">
            <a:off x="398600" y="2427249"/>
            <a:ext cx="4241700" cy="6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Create a new issue on the main repository (not WG)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Create a new pull request from WG or user repository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Target desired branch (3.x, 4.x, etc.)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Reference Issue in pull request description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Arial"/>
            </a:pPr>
            <a:r>
              <a:rPr lang="en"/>
              <a:t>Get pull request reviewed by appropriate chapter committee(s) before first vote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After passing votes, Editor clicks “merge” button </a:t>
            </a:r>
            <a:r>
              <a:rPr lang="en" sz="1400"/>
              <a:t>(hopefully)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https://github.com/mpi-forum/mpi-issues/wiki/Working-Group-Guidelines</a:t>
            </a:r>
            <a:r>
              <a:rPr lang="en" sz="1400"/>
              <a:t> 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Proposal Workflow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Proposal Workflow: current branch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14800" y="2018400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3.x branch</a:t>
            </a:r>
          </a:p>
        </p:txBody>
      </p:sp>
      <p:cxnSp>
        <p:nvCxnSpPr>
          <p:cNvPr id="194" name="Shape 194"/>
          <p:cNvCxnSpPr/>
          <p:nvPr/>
        </p:nvCxnSpPr>
        <p:spPr>
          <a:xfrm rot="10800000" flipH="1">
            <a:off x="398600" y="2427249"/>
            <a:ext cx="4241700" cy="6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1541100" y="2319005"/>
            <a:ext cx="6000" cy="220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6" name="Shape 196"/>
          <p:cNvSpPr txBox="1"/>
          <p:nvPr/>
        </p:nvSpPr>
        <p:spPr>
          <a:xfrm>
            <a:off x="10261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MPI 3.0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9995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MPI 3.1</a:t>
            </a:r>
          </a:p>
        </p:txBody>
      </p:sp>
      <p:cxnSp>
        <p:nvCxnSpPr>
          <p:cNvPr id="198" name="Shape 198"/>
          <p:cNvCxnSpPr/>
          <p:nvPr/>
        </p:nvCxnSpPr>
        <p:spPr>
          <a:xfrm>
            <a:off x="2514500" y="2319005"/>
            <a:ext cx="6000" cy="220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9" name="Shape 199"/>
          <p:cNvCxnSpPr/>
          <p:nvPr/>
        </p:nvCxnSpPr>
        <p:spPr>
          <a:xfrm>
            <a:off x="3550400" y="2319005"/>
            <a:ext cx="6000" cy="220199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0" name="Shape 200"/>
          <p:cNvSpPr txBox="1"/>
          <p:nvPr/>
        </p:nvSpPr>
        <p:spPr>
          <a:xfrm>
            <a:off x="30354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</a:rPr>
              <a:t>MPI 3.2</a:t>
            </a:r>
          </a:p>
        </p:txBody>
      </p:sp>
      <p:sp>
        <p:nvSpPr>
          <p:cNvPr id="201" name="Shape 201"/>
          <p:cNvSpPr/>
          <p:nvPr/>
        </p:nvSpPr>
        <p:spPr>
          <a:xfrm>
            <a:off x="1882250" y="3492225"/>
            <a:ext cx="2383499" cy="708000"/>
          </a:xfrm>
          <a:prstGeom prst="rect">
            <a:avLst/>
          </a:prstGeom>
          <a:solidFill>
            <a:srgbClr val="00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Pull request (for 3.2):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  <a:hlinkClick r:id="rId3"/>
              </a:rPr>
              <a:t>MPI_TYPE_GET_EXTENT is defined via deprecated features</a:t>
            </a:r>
          </a:p>
        </p:txBody>
      </p:sp>
      <p:cxnSp>
        <p:nvCxnSpPr>
          <p:cNvPr id="202" name="Shape 202"/>
          <p:cNvCxnSpPr>
            <a:stCxn id="201" idx="0"/>
          </p:cNvCxnSpPr>
          <p:nvPr/>
        </p:nvCxnSpPr>
        <p:spPr>
          <a:xfrm rot="10800000">
            <a:off x="3071899" y="2462925"/>
            <a:ext cx="2100" cy="10293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Proposal Workflow: next branch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14800" y="2018400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3.x branch</a:t>
            </a:r>
          </a:p>
        </p:txBody>
      </p:sp>
      <p:cxnSp>
        <p:nvCxnSpPr>
          <p:cNvPr id="209" name="Shape 209"/>
          <p:cNvCxnSpPr/>
          <p:nvPr/>
        </p:nvCxnSpPr>
        <p:spPr>
          <a:xfrm>
            <a:off x="4210100" y="2426650"/>
            <a:ext cx="370799" cy="1493999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" name="Shape 210"/>
          <p:cNvCxnSpPr/>
          <p:nvPr/>
        </p:nvCxnSpPr>
        <p:spPr>
          <a:xfrm rot="10800000" flipH="1">
            <a:off x="4574975" y="3908499"/>
            <a:ext cx="1618199" cy="180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1" name="Shape 211"/>
          <p:cNvSpPr txBox="1"/>
          <p:nvPr/>
        </p:nvSpPr>
        <p:spPr>
          <a:xfrm>
            <a:off x="4615575" y="3537096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solidFill>
                  <a:srgbClr val="CCCCCC"/>
                </a:solidFill>
              </a:rPr>
              <a:t>4.x branch</a:t>
            </a:r>
          </a:p>
        </p:txBody>
      </p:sp>
      <p:cxnSp>
        <p:nvCxnSpPr>
          <p:cNvPr id="212" name="Shape 212"/>
          <p:cNvCxnSpPr/>
          <p:nvPr/>
        </p:nvCxnSpPr>
        <p:spPr>
          <a:xfrm rot="10800000" flipH="1">
            <a:off x="398600" y="2427249"/>
            <a:ext cx="4241700" cy="6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1541100" y="2319005"/>
            <a:ext cx="6000" cy="220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4" name="Shape 214"/>
          <p:cNvSpPr txBox="1"/>
          <p:nvPr/>
        </p:nvSpPr>
        <p:spPr>
          <a:xfrm>
            <a:off x="10261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MPI 3.0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9995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MPI 3.1</a:t>
            </a:r>
          </a:p>
        </p:txBody>
      </p:sp>
      <p:cxnSp>
        <p:nvCxnSpPr>
          <p:cNvPr id="216" name="Shape 216"/>
          <p:cNvCxnSpPr/>
          <p:nvPr/>
        </p:nvCxnSpPr>
        <p:spPr>
          <a:xfrm>
            <a:off x="2514500" y="2319005"/>
            <a:ext cx="6000" cy="220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7" name="Shape 217"/>
          <p:cNvSpPr/>
          <p:nvPr/>
        </p:nvSpPr>
        <p:spPr>
          <a:xfrm>
            <a:off x="1819225" y="3456525"/>
            <a:ext cx="2438399" cy="708000"/>
          </a:xfrm>
          <a:prstGeom prst="rect">
            <a:avLst/>
          </a:prstGeom>
          <a:solidFill>
            <a:srgbClr val="00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Pull request: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Fault Tolerance </a:t>
            </a:r>
            <a:r>
              <a:rPr lang="en">
                <a:solidFill>
                  <a:srgbClr val="FF0000"/>
                </a:solidFill>
              </a:rPr>
              <a:t>(for MPI-4)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574975" y="3137200"/>
            <a:ext cx="3426900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Branch does not exist yet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324975" y="4241050"/>
            <a:ext cx="3426900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Where to base the pull request?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Proposal Workflow: next branch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14800" y="2018400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3.x branch</a:t>
            </a:r>
          </a:p>
        </p:txBody>
      </p:sp>
      <p:cxnSp>
        <p:nvCxnSpPr>
          <p:cNvPr id="226" name="Shape 226"/>
          <p:cNvCxnSpPr/>
          <p:nvPr/>
        </p:nvCxnSpPr>
        <p:spPr>
          <a:xfrm>
            <a:off x="4210100" y="2426650"/>
            <a:ext cx="370799" cy="1493999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" name="Shape 227"/>
          <p:cNvCxnSpPr/>
          <p:nvPr/>
        </p:nvCxnSpPr>
        <p:spPr>
          <a:xfrm rot="10800000" flipH="1">
            <a:off x="4574975" y="3908499"/>
            <a:ext cx="1618199" cy="180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8" name="Shape 228"/>
          <p:cNvSpPr txBox="1"/>
          <p:nvPr/>
        </p:nvSpPr>
        <p:spPr>
          <a:xfrm>
            <a:off x="4615575" y="3537096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solidFill>
                  <a:srgbClr val="CCCCCC"/>
                </a:solidFill>
              </a:rPr>
              <a:t>4.x branch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 flipH="1">
            <a:off x="398600" y="2427249"/>
            <a:ext cx="4241700" cy="6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0" name="Shape 230"/>
          <p:cNvCxnSpPr/>
          <p:nvPr/>
        </p:nvCxnSpPr>
        <p:spPr>
          <a:xfrm>
            <a:off x="1541100" y="2319005"/>
            <a:ext cx="6000" cy="220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1" name="Shape 231"/>
          <p:cNvSpPr txBox="1"/>
          <p:nvPr/>
        </p:nvSpPr>
        <p:spPr>
          <a:xfrm>
            <a:off x="10261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MPI 3.0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9995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MPI 3.1</a:t>
            </a:r>
          </a:p>
        </p:txBody>
      </p:sp>
      <p:cxnSp>
        <p:nvCxnSpPr>
          <p:cNvPr id="233" name="Shape 233"/>
          <p:cNvCxnSpPr/>
          <p:nvPr/>
        </p:nvCxnSpPr>
        <p:spPr>
          <a:xfrm>
            <a:off x="2514500" y="2319005"/>
            <a:ext cx="6000" cy="220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4" name="Shape 234"/>
          <p:cNvSpPr/>
          <p:nvPr/>
        </p:nvSpPr>
        <p:spPr>
          <a:xfrm>
            <a:off x="1819225" y="3456525"/>
            <a:ext cx="2438399" cy="708000"/>
          </a:xfrm>
          <a:prstGeom prst="rect">
            <a:avLst/>
          </a:prstGeom>
          <a:solidFill>
            <a:srgbClr val="00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Pull request: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Fault Tolerance </a:t>
            </a:r>
            <a:r>
              <a:rPr lang="en">
                <a:solidFill>
                  <a:srgbClr val="FF0000"/>
                </a:solidFill>
              </a:rPr>
              <a:t>(for MPI-4)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4574975" y="3137200"/>
            <a:ext cx="3426900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Branch does not exist yet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324975" y="4241050"/>
            <a:ext cx="3426900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Until 4.x branch exists,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base it against 3.x branch</a:t>
            </a:r>
          </a:p>
        </p:txBody>
      </p:sp>
      <p:cxnSp>
        <p:nvCxnSpPr>
          <p:cNvPr id="237" name="Shape 237"/>
          <p:cNvCxnSpPr>
            <a:stCxn id="234" idx="0"/>
          </p:cNvCxnSpPr>
          <p:nvPr/>
        </p:nvCxnSpPr>
        <p:spPr>
          <a:xfrm rot="10800000" flipH="1">
            <a:off x="3038424" y="2451225"/>
            <a:ext cx="1800" cy="100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Proposal Workflow: next branch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314800" y="2018400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3.x branch</a:t>
            </a:r>
          </a:p>
        </p:txBody>
      </p:sp>
      <p:cxnSp>
        <p:nvCxnSpPr>
          <p:cNvPr id="244" name="Shape 244"/>
          <p:cNvCxnSpPr/>
          <p:nvPr/>
        </p:nvCxnSpPr>
        <p:spPr>
          <a:xfrm>
            <a:off x="4210100" y="2426650"/>
            <a:ext cx="370799" cy="14939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5" name="Shape 245"/>
          <p:cNvCxnSpPr/>
          <p:nvPr/>
        </p:nvCxnSpPr>
        <p:spPr>
          <a:xfrm rot="10800000" flipH="1">
            <a:off x="4574975" y="3908499"/>
            <a:ext cx="1618199" cy="1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6" name="Shape 246"/>
          <p:cNvSpPr txBox="1"/>
          <p:nvPr/>
        </p:nvSpPr>
        <p:spPr>
          <a:xfrm>
            <a:off x="4615575" y="3537096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4.x branch</a:t>
            </a:r>
          </a:p>
        </p:txBody>
      </p:sp>
      <p:cxnSp>
        <p:nvCxnSpPr>
          <p:cNvPr id="247" name="Shape 247"/>
          <p:cNvCxnSpPr/>
          <p:nvPr/>
        </p:nvCxnSpPr>
        <p:spPr>
          <a:xfrm rot="10800000" flipH="1">
            <a:off x="398600" y="2427249"/>
            <a:ext cx="4241700" cy="6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8" name="Shape 248"/>
          <p:cNvCxnSpPr/>
          <p:nvPr/>
        </p:nvCxnSpPr>
        <p:spPr>
          <a:xfrm>
            <a:off x="1541100" y="2319005"/>
            <a:ext cx="6000" cy="220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9" name="Shape 249"/>
          <p:cNvSpPr txBox="1"/>
          <p:nvPr/>
        </p:nvSpPr>
        <p:spPr>
          <a:xfrm>
            <a:off x="10261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MPI 3.0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19995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MPI 3.1</a:t>
            </a:r>
          </a:p>
        </p:txBody>
      </p:sp>
      <p:cxnSp>
        <p:nvCxnSpPr>
          <p:cNvPr id="251" name="Shape 251"/>
          <p:cNvCxnSpPr/>
          <p:nvPr/>
        </p:nvCxnSpPr>
        <p:spPr>
          <a:xfrm>
            <a:off x="2514500" y="2319005"/>
            <a:ext cx="6000" cy="220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2" name="Shape 252"/>
          <p:cNvSpPr/>
          <p:nvPr/>
        </p:nvSpPr>
        <p:spPr>
          <a:xfrm>
            <a:off x="4038075" y="4378650"/>
            <a:ext cx="2438399" cy="708000"/>
          </a:xfrm>
          <a:prstGeom prst="rect">
            <a:avLst/>
          </a:prstGeom>
          <a:solidFill>
            <a:srgbClr val="00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Pull request: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Fault Tolerance </a:t>
            </a:r>
            <a:r>
              <a:rPr lang="en">
                <a:solidFill>
                  <a:srgbClr val="FF0000"/>
                </a:solidFill>
              </a:rPr>
              <a:t>(for MPI-4)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57200" y="4414925"/>
            <a:ext cx="3426900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When 4.x branch is created,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rebase the pull request to 4.x branch</a:t>
            </a:r>
          </a:p>
        </p:txBody>
      </p:sp>
      <p:cxnSp>
        <p:nvCxnSpPr>
          <p:cNvPr id="254" name="Shape 254"/>
          <p:cNvCxnSpPr>
            <a:stCxn id="252" idx="0"/>
            <a:endCxn id="246" idx="2"/>
          </p:cNvCxnSpPr>
          <p:nvPr/>
        </p:nvCxnSpPr>
        <p:spPr>
          <a:xfrm rot="10800000">
            <a:off x="5257274" y="3926550"/>
            <a:ext cx="0" cy="45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5107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Proposal Workflow: current branch, when next branch already exists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314800" y="2018400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3.x branch</a:t>
            </a:r>
          </a:p>
        </p:txBody>
      </p:sp>
      <p:cxnSp>
        <p:nvCxnSpPr>
          <p:cNvPr id="261" name="Shape 261"/>
          <p:cNvCxnSpPr/>
          <p:nvPr/>
        </p:nvCxnSpPr>
        <p:spPr>
          <a:xfrm>
            <a:off x="4210100" y="2426650"/>
            <a:ext cx="370799" cy="14939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2" name="Shape 262"/>
          <p:cNvCxnSpPr/>
          <p:nvPr/>
        </p:nvCxnSpPr>
        <p:spPr>
          <a:xfrm rot="10800000" flipH="1">
            <a:off x="4574975" y="3908499"/>
            <a:ext cx="3682499" cy="1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3" name="Shape 263"/>
          <p:cNvSpPr txBox="1"/>
          <p:nvPr/>
        </p:nvSpPr>
        <p:spPr>
          <a:xfrm>
            <a:off x="4615575" y="3537096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4.x branch</a:t>
            </a:r>
          </a:p>
        </p:txBody>
      </p:sp>
      <p:cxnSp>
        <p:nvCxnSpPr>
          <p:cNvPr id="264" name="Shape 264"/>
          <p:cNvCxnSpPr/>
          <p:nvPr/>
        </p:nvCxnSpPr>
        <p:spPr>
          <a:xfrm rot="10800000" flipH="1">
            <a:off x="398600" y="2421249"/>
            <a:ext cx="7859099" cy="12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5" name="Shape 265"/>
          <p:cNvCxnSpPr/>
          <p:nvPr/>
        </p:nvCxnSpPr>
        <p:spPr>
          <a:xfrm>
            <a:off x="1541100" y="2319005"/>
            <a:ext cx="6000" cy="220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6" name="Shape 266"/>
          <p:cNvSpPr txBox="1"/>
          <p:nvPr/>
        </p:nvSpPr>
        <p:spPr>
          <a:xfrm>
            <a:off x="10261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MPI 3.0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9995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MPI 3.1</a:t>
            </a:r>
          </a:p>
        </p:txBody>
      </p:sp>
      <p:cxnSp>
        <p:nvCxnSpPr>
          <p:cNvPr id="268" name="Shape 268"/>
          <p:cNvCxnSpPr/>
          <p:nvPr/>
        </p:nvCxnSpPr>
        <p:spPr>
          <a:xfrm>
            <a:off x="2514500" y="2319005"/>
            <a:ext cx="6000" cy="220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9" name="Shape 269"/>
          <p:cNvCxnSpPr/>
          <p:nvPr/>
        </p:nvCxnSpPr>
        <p:spPr>
          <a:xfrm>
            <a:off x="7504675" y="2309299"/>
            <a:ext cx="6000" cy="220199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0" name="Shape 270"/>
          <p:cNvSpPr txBox="1"/>
          <p:nvPr/>
        </p:nvSpPr>
        <p:spPr>
          <a:xfrm>
            <a:off x="6989725" y="2529499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</a:rPr>
              <a:t>MPI 3.2</a:t>
            </a:r>
          </a:p>
        </p:txBody>
      </p:sp>
      <p:sp>
        <p:nvSpPr>
          <p:cNvPr id="271" name="Shape 271"/>
          <p:cNvSpPr/>
          <p:nvPr/>
        </p:nvSpPr>
        <p:spPr>
          <a:xfrm>
            <a:off x="4574525" y="1439637"/>
            <a:ext cx="2571600" cy="708000"/>
          </a:xfrm>
          <a:prstGeom prst="rect">
            <a:avLst/>
          </a:prstGeom>
          <a:solidFill>
            <a:srgbClr val="00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Pull request: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Datatype support functionality </a:t>
            </a:r>
            <a:r>
              <a:rPr lang="en">
                <a:solidFill>
                  <a:srgbClr val="FF0000"/>
                </a:solidFill>
              </a:rPr>
              <a:t>(for MPI-3.2)</a:t>
            </a:r>
          </a:p>
        </p:txBody>
      </p:sp>
      <p:cxnSp>
        <p:nvCxnSpPr>
          <p:cNvPr id="272" name="Shape 272"/>
          <p:cNvCxnSpPr>
            <a:stCxn id="271" idx="2"/>
          </p:cNvCxnSpPr>
          <p:nvPr/>
        </p:nvCxnSpPr>
        <p:spPr>
          <a:xfrm flipH="1">
            <a:off x="5860025" y="2147637"/>
            <a:ext cx="300" cy="28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3" name="Shape 273"/>
          <p:cNvSpPr txBox="1"/>
          <p:nvPr/>
        </p:nvSpPr>
        <p:spPr>
          <a:xfrm>
            <a:off x="6163450" y="2970925"/>
            <a:ext cx="3426900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Merge down to 4.x branch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when PR merged to 3.x branch</a:t>
            </a:r>
          </a:p>
        </p:txBody>
      </p:sp>
      <p:cxnSp>
        <p:nvCxnSpPr>
          <p:cNvPr id="274" name="Shape 274"/>
          <p:cNvCxnSpPr/>
          <p:nvPr/>
        </p:nvCxnSpPr>
        <p:spPr>
          <a:xfrm>
            <a:off x="5857387" y="2407800"/>
            <a:ext cx="370799" cy="1493999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dash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RTFW (Read the Fine Wiki)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Getting started with Git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Getting started with GitHub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Workflows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Filing an issue (“ticket”)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Filing a pull request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Migrating from SVN / Trac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457200" y="3877525"/>
            <a:ext cx="8229600" cy="43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https://github.com/mpi-forum/mpi-issues/wiki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Working Group workflow: option 1</a:t>
            </a:r>
          </a:p>
        </p:txBody>
      </p:sp>
      <p:sp>
        <p:nvSpPr>
          <p:cNvPr id="280" name="Shape 280"/>
          <p:cNvSpPr/>
          <p:nvPr/>
        </p:nvSpPr>
        <p:spPr>
          <a:xfrm>
            <a:off x="1300175" y="1490100"/>
            <a:ext cx="2186099" cy="3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mpi-forum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Github organization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algn="l" rtl="0">
              <a:spcBef>
                <a:spcPts val="0"/>
              </a:spcBef>
              <a:buNone/>
            </a:pPr>
            <a:endParaRPr/>
          </a:p>
          <a:p>
            <a:pPr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1610375" y="2114125"/>
            <a:ext cx="1565699" cy="2532899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mpi-standard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 repo</a:t>
            </a: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5356875" y="1490100"/>
            <a:ext cx="2186099" cy="3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mpiwg-ft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Github organization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667075" y="2114125"/>
            <a:ext cx="1565699" cy="2532899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mpi-standard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 repo</a:t>
            </a:r>
          </a:p>
          <a:p>
            <a:pPr algn="l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3939012" y="3315328"/>
            <a:ext cx="1119899" cy="50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Pull Request</a:t>
            </a:r>
          </a:p>
        </p:txBody>
      </p:sp>
      <p:cxnSp>
        <p:nvCxnSpPr>
          <p:cNvPr id="285" name="Shape 285"/>
          <p:cNvCxnSpPr/>
          <p:nvPr/>
        </p:nvCxnSpPr>
        <p:spPr>
          <a:xfrm flipH="1">
            <a:off x="1952799" y="3850800"/>
            <a:ext cx="4494300" cy="53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286" name="Shape 286"/>
          <p:cNvCxnSpPr/>
          <p:nvPr/>
        </p:nvCxnSpPr>
        <p:spPr>
          <a:xfrm flipH="1">
            <a:off x="1908999" y="2798100"/>
            <a:ext cx="9000" cy="1794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1912550" y="2663075"/>
            <a:ext cx="1450799" cy="36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mpi-3.x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5667075" y="2663062"/>
            <a:ext cx="1450799" cy="36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mpi-3.x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cxnSp>
        <p:nvCxnSpPr>
          <p:cNvPr id="289" name="Shape 289"/>
          <p:cNvCxnSpPr/>
          <p:nvPr/>
        </p:nvCxnSpPr>
        <p:spPr>
          <a:xfrm flipH="1">
            <a:off x="7090600" y="2802762"/>
            <a:ext cx="16799" cy="17897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0" name="Shape 290"/>
          <p:cNvCxnSpPr/>
          <p:nvPr/>
        </p:nvCxnSpPr>
        <p:spPr>
          <a:xfrm flipH="1">
            <a:off x="6448825" y="3267175"/>
            <a:ext cx="643499" cy="223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1" name="Shape 291"/>
          <p:cNvCxnSpPr/>
          <p:nvPr/>
        </p:nvCxnSpPr>
        <p:spPr>
          <a:xfrm>
            <a:off x="6448725" y="3485425"/>
            <a:ext cx="9300" cy="670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2" name="Shape 292"/>
          <p:cNvSpPr txBox="1"/>
          <p:nvPr/>
        </p:nvSpPr>
        <p:spPr>
          <a:xfrm>
            <a:off x="4979350" y="3256737"/>
            <a:ext cx="1450799" cy="36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ticket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cxnSp>
        <p:nvCxnSpPr>
          <p:cNvPr id="293" name="Shape 293"/>
          <p:cNvCxnSpPr/>
          <p:nvPr/>
        </p:nvCxnSpPr>
        <p:spPr>
          <a:xfrm rot="10800000">
            <a:off x="1912674" y="4270500"/>
            <a:ext cx="5172600" cy="2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triangle" w="lg" len="lg"/>
            <a:tailEnd type="none" w="lg" len="lg"/>
          </a:ln>
        </p:spPr>
      </p:cxnSp>
      <p:sp>
        <p:nvSpPr>
          <p:cNvPr id="294" name="Shape 294"/>
          <p:cNvSpPr txBox="1"/>
          <p:nvPr/>
        </p:nvSpPr>
        <p:spPr>
          <a:xfrm>
            <a:off x="3821277" y="4219200"/>
            <a:ext cx="1355399" cy="50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Sync from Forum to WG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Working Group workflow: option 2</a:t>
            </a:r>
          </a:p>
        </p:txBody>
      </p:sp>
      <p:sp>
        <p:nvSpPr>
          <p:cNvPr id="300" name="Shape 300"/>
          <p:cNvSpPr/>
          <p:nvPr/>
        </p:nvSpPr>
        <p:spPr>
          <a:xfrm>
            <a:off x="1300175" y="1490100"/>
            <a:ext cx="2186099" cy="3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mpi-forum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Github organization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1610375" y="2114125"/>
            <a:ext cx="1565699" cy="25167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mpi-standard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 repo</a:t>
            </a: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5356875" y="1490100"/>
            <a:ext cx="2186099" cy="3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mpiwg-tools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Github organization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5667075" y="2114125"/>
            <a:ext cx="1565699" cy="25167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mpi-standard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 repo</a:t>
            </a: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4012037" y="3271632"/>
            <a:ext cx="1119899" cy="50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Pull Request</a:t>
            </a:r>
          </a:p>
        </p:txBody>
      </p:sp>
      <p:cxnSp>
        <p:nvCxnSpPr>
          <p:cNvPr id="305" name="Shape 305"/>
          <p:cNvCxnSpPr/>
          <p:nvPr/>
        </p:nvCxnSpPr>
        <p:spPr>
          <a:xfrm flipH="1">
            <a:off x="1947149" y="3844407"/>
            <a:ext cx="4289700" cy="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06" name="Shape 306"/>
          <p:cNvCxnSpPr/>
          <p:nvPr/>
        </p:nvCxnSpPr>
        <p:spPr>
          <a:xfrm>
            <a:off x="1918000" y="2798100"/>
            <a:ext cx="7499" cy="1816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7" name="Shape 307"/>
          <p:cNvSpPr txBox="1"/>
          <p:nvPr/>
        </p:nvSpPr>
        <p:spPr>
          <a:xfrm>
            <a:off x="5389601" y="2608841"/>
            <a:ext cx="1450799" cy="36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integration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cxnSp>
        <p:nvCxnSpPr>
          <p:cNvPr id="308" name="Shape 308"/>
          <p:cNvCxnSpPr/>
          <p:nvPr/>
        </p:nvCxnSpPr>
        <p:spPr>
          <a:xfrm flipH="1">
            <a:off x="6785325" y="2798100"/>
            <a:ext cx="5399" cy="18326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9" name="Shape 309"/>
          <p:cNvCxnSpPr/>
          <p:nvPr/>
        </p:nvCxnSpPr>
        <p:spPr>
          <a:xfrm flipH="1">
            <a:off x="6261624" y="3114775"/>
            <a:ext cx="525900" cy="212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0" name="Shape 310"/>
          <p:cNvCxnSpPr/>
          <p:nvPr/>
        </p:nvCxnSpPr>
        <p:spPr>
          <a:xfrm flipH="1">
            <a:off x="6256225" y="3308362"/>
            <a:ext cx="2399" cy="5672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1" name="Shape 311"/>
          <p:cNvSpPr txBox="1"/>
          <p:nvPr/>
        </p:nvSpPr>
        <p:spPr>
          <a:xfrm>
            <a:off x="4823703" y="3318989"/>
            <a:ext cx="1450799" cy="36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ticket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branch</a:t>
            </a:r>
          </a:p>
        </p:txBody>
      </p:sp>
      <p:cxnSp>
        <p:nvCxnSpPr>
          <p:cNvPr id="312" name="Shape 312"/>
          <p:cNvCxnSpPr/>
          <p:nvPr/>
        </p:nvCxnSpPr>
        <p:spPr>
          <a:xfrm>
            <a:off x="7009700" y="2798087"/>
            <a:ext cx="4799" cy="18326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3" name="Shape 313"/>
          <p:cNvCxnSpPr/>
          <p:nvPr/>
        </p:nvCxnSpPr>
        <p:spPr>
          <a:xfrm>
            <a:off x="6250750" y="3862050"/>
            <a:ext cx="501900" cy="163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4" name="Shape 314"/>
          <p:cNvSpPr txBox="1"/>
          <p:nvPr/>
        </p:nvSpPr>
        <p:spPr>
          <a:xfrm>
            <a:off x="1912550" y="2663075"/>
            <a:ext cx="1450799" cy="36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mpi-3.x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sp>
        <p:nvSpPr>
          <p:cNvPr id="315" name="Shape 315"/>
          <p:cNvSpPr txBox="1"/>
          <p:nvPr/>
        </p:nvSpPr>
        <p:spPr>
          <a:xfrm rot="5400000">
            <a:off x="6423971" y="3340199"/>
            <a:ext cx="1450799" cy="36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mpi-3.x branch</a:t>
            </a:r>
          </a:p>
        </p:txBody>
      </p:sp>
      <p:cxnSp>
        <p:nvCxnSpPr>
          <p:cNvPr id="316" name="Shape 316"/>
          <p:cNvCxnSpPr/>
          <p:nvPr/>
        </p:nvCxnSpPr>
        <p:spPr>
          <a:xfrm flipH="1">
            <a:off x="6812462" y="2934450"/>
            <a:ext cx="174899" cy="16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7" name="Shape 317"/>
          <p:cNvCxnSpPr/>
          <p:nvPr/>
        </p:nvCxnSpPr>
        <p:spPr>
          <a:xfrm flipH="1">
            <a:off x="6812750" y="3419560"/>
            <a:ext cx="174899" cy="16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8" name="Shape 318"/>
          <p:cNvCxnSpPr/>
          <p:nvPr/>
        </p:nvCxnSpPr>
        <p:spPr>
          <a:xfrm flipH="1">
            <a:off x="6812762" y="3838000"/>
            <a:ext cx="174899" cy="16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9" name="Shape 319"/>
          <p:cNvCxnSpPr/>
          <p:nvPr/>
        </p:nvCxnSpPr>
        <p:spPr>
          <a:xfrm flipH="1">
            <a:off x="1912549" y="4259875"/>
            <a:ext cx="5041800" cy="10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triangle" w="lg" len="lg"/>
            <a:tailEnd type="none" w="lg" len="lg"/>
          </a:ln>
        </p:spPr>
      </p:cxnSp>
      <p:sp>
        <p:nvSpPr>
          <p:cNvPr id="320" name="Shape 320"/>
          <p:cNvSpPr txBox="1"/>
          <p:nvPr/>
        </p:nvSpPr>
        <p:spPr>
          <a:xfrm>
            <a:off x="3821277" y="4219200"/>
            <a:ext cx="1355399" cy="50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Sync from Forum to WG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Preserved SVN history for MPI-3.0 / MPI-3.1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Did not preserve SVN commit history for prior versions -- just saved the final state of each document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Tickets will be moved manually (by authors) from Trac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Use this opportunity to purge old tickets that are not active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Trac will remain available in read-only state for historical reference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Other Notes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Demonstration: Simple pull request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3526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600"/>
              <a:t>High level steps for a pull request:</a:t>
            </a:r>
          </a:p>
          <a:p>
            <a:pPr rtl="0">
              <a:spcBef>
                <a:spcPts val="0"/>
              </a:spcBef>
              <a:buNone/>
            </a:pPr>
            <a:endParaRPr sz="1600"/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 b="1"/>
              <a:t>Create an mpi-forum/mpi-issues issue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Fork the mpi-forum/mpi-standard repo (once) 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Clone your repo to your work machine (once)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Make a branch in your clone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Make and commit your edits to the branch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Push your branch to your GitHub fork</a:t>
            </a:r>
          </a:p>
          <a:p>
            <a:pPr marL="457200" lvl="0" indent="-33020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Create the pull request</a:t>
            </a:r>
          </a:p>
        </p:txBody>
      </p:sp>
      <p:sp>
        <p:nvSpPr>
          <p:cNvPr id="333" name="Shape 333"/>
          <p:cNvSpPr/>
          <p:nvPr/>
        </p:nvSpPr>
        <p:spPr>
          <a:xfrm>
            <a:off x="5197825" y="1863775"/>
            <a:ext cx="3514499" cy="28091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750" y="1331050"/>
            <a:ext cx="1980274" cy="13201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35" name="Shape 335"/>
          <p:cNvSpPr/>
          <p:nvPr/>
        </p:nvSpPr>
        <p:spPr>
          <a:xfrm>
            <a:off x="5645875" y="2880800"/>
            <a:ext cx="964500" cy="1517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mpi-forum / mpi-issues repo</a:t>
            </a:r>
          </a:p>
        </p:txBody>
      </p:sp>
      <p:sp>
        <p:nvSpPr>
          <p:cNvPr id="336" name="Shape 336"/>
          <p:cNvSpPr/>
          <p:nvPr/>
        </p:nvSpPr>
        <p:spPr>
          <a:xfrm>
            <a:off x="7446350" y="2880800"/>
            <a:ext cx="964500" cy="15177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mpi-forum / mpi-standard repo</a:t>
            </a:r>
          </a:p>
        </p:txBody>
      </p:sp>
      <p:sp>
        <p:nvSpPr>
          <p:cNvPr id="337" name="Shape 337"/>
          <p:cNvSpPr/>
          <p:nvPr/>
        </p:nvSpPr>
        <p:spPr>
          <a:xfrm>
            <a:off x="5751925" y="3896800"/>
            <a:ext cx="752400" cy="424499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Public issue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Demonstration: Simple pull request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3526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High level steps for a pull request: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Create an mpi-forum/mpi-issues issue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 b="1"/>
              <a:t>Fork the mpi-forum/mpi-standard repo (once)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Clone your repo to your work machine (once)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Make a branch in your clone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Make and commit your edits to the branch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Push your branch to your GitHub fork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Create the pull request</a:t>
            </a:r>
          </a:p>
        </p:txBody>
      </p:sp>
      <p:sp>
        <p:nvSpPr>
          <p:cNvPr id="344" name="Shape 344"/>
          <p:cNvSpPr/>
          <p:nvPr/>
        </p:nvSpPr>
        <p:spPr>
          <a:xfrm>
            <a:off x="5197825" y="1863775"/>
            <a:ext cx="3514499" cy="28091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750" y="1331050"/>
            <a:ext cx="1980274" cy="13201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46" name="Shape 346"/>
          <p:cNvSpPr/>
          <p:nvPr/>
        </p:nvSpPr>
        <p:spPr>
          <a:xfrm>
            <a:off x="5645875" y="2880800"/>
            <a:ext cx="964500" cy="15177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mpi-forum / mpi-standard repo</a:t>
            </a:r>
          </a:p>
        </p:txBody>
      </p:sp>
      <p:sp>
        <p:nvSpPr>
          <p:cNvPr id="347" name="Shape 347"/>
          <p:cNvSpPr/>
          <p:nvPr/>
        </p:nvSpPr>
        <p:spPr>
          <a:xfrm>
            <a:off x="7446350" y="2880800"/>
            <a:ext cx="964500" cy="1517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jsquyres / mpi-standard repo</a:t>
            </a:r>
          </a:p>
        </p:txBody>
      </p:sp>
      <p:cxnSp>
        <p:nvCxnSpPr>
          <p:cNvPr id="348" name="Shape 348"/>
          <p:cNvCxnSpPr>
            <a:stCxn id="346" idx="3"/>
            <a:endCxn id="347" idx="1"/>
          </p:cNvCxnSpPr>
          <p:nvPr/>
        </p:nvCxnSpPr>
        <p:spPr>
          <a:xfrm>
            <a:off x="6610375" y="3639650"/>
            <a:ext cx="836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9" name="Shape 349"/>
          <p:cNvSpPr txBox="1"/>
          <p:nvPr/>
        </p:nvSpPr>
        <p:spPr>
          <a:xfrm>
            <a:off x="6752675" y="3285925"/>
            <a:ext cx="572399" cy="43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Fork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Demonstration: Simple pull request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3526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High level steps for a pull request: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Create an mpi-forum/mpi-issues issue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Fork the mpi-forum/mpi-standard repo (once)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 b="1"/>
              <a:t>Clone your repo to your work machine (once)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Make a branch in your clone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Make and commit your edits to the branch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Push your branch to your GitHub fork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Create the pull request</a:t>
            </a:r>
          </a:p>
        </p:txBody>
      </p:sp>
      <p:sp>
        <p:nvSpPr>
          <p:cNvPr id="356" name="Shape 356"/>
          <p:cNvSpPr/>
          <p:nvPr/>
        </p:nvSpPr>
        <p:spPr>
          <a:xfrm>
            <a:off x="5197825" y="1863775"/>
            <a:ext cx="1637699" cy="28091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 l="21542" r="21302"/>
          <a:stretch/>
        </p:blipFill>
        <p:spPr>
          <a:xfrm>
            <a:off x="5427125" y="1312000"/>
            <a:ext cx="1131850" cy="13201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58" name="Shape 358"/>
          <p:cNvSpPr/>
          <p:nvPr/>
        </p:nvSpPr>
        <p:spPr>
          <a:xfrm>
            <a:off x="5510800" y="2880800"/>
            <a:ext cx="964500" cy="1517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jsquyres / mpi-standard repo</a:t>
            </a:r>
          </a:p>
        </p:txBody>
      </p:sp>
      <p:sp>
        <p:nvSpPr>
          <p:cNvPr id="359" name="Shape 359"/>
          <p:cNvSpPr/>
          <p:nvPr/>
        </p:nvSpPr>
        <p:spPr>
          <a:xfrm>
            <a:off x="7176200" y="1863775"/>
            <a:ext cx="1637699" cy="28091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60" name="Shape 3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550" y="1461775"/>
            <a:ext cx="1165000" cy="7623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61" name="Shape 361"/>
          <p:cNvSpPr/>
          <p:nvPr/>
        </p:nvSpPr>
        <p:spPr>
          <a:xfrm>
            <a:off x="7512800" y="2880800"/>
            <a:ext cx="964500" cy="1517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mpi-standard repo</a:t>
            </a:r>
          </a:p>
        </p:txBody>
      </p:sp>
      <p:cxnSp>
        <p:nvCxnSpPr>
          <p:cNvPr id="362" name="Shape 362"/>
          <p:cNvCxnSpPr>
            <a:stCxn id="358" idx="3"/>
            <a:endCxn id="361" idx="1"/>
          </p:cNvCxnSpPr>
          <p:nvPr/>
        </p:nvCxnSpPr>
        <p:spPr>
          <a:xfrm>
            <a:off x="6475300" y="3639650"/>
            <a:ext cx="1037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3" name="Shape 363"/>
          <p:cNvSpPr txBox="1"/>
          <p:nvPr/>
        </p:nvSpPr>
        <p:spPr>
          <a:xfrm>
            <a:off x="6556800" y="3207650"/>
            <a:ext cx="874500" cy="43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Clone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5197825" y="1863775"/>
            <a:ext cx="3514499" cy="28091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Demonstration: Simple pull request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3526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High level steps for a pull request: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Create an mpi-forum/mpi-issues issue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Fork the mpi-forum/mpi-standard repo (once)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Clone your repo to your work machine (once)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 b="1"/>
              <a:t>Make a branch in your clone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Make and commit your edits to the branch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Push your branch to your GitHub fork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Create the pull request</a:t>
            </a:r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575" y="1468200"/>
            <a:ext cx="1165000" cy="7623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72" name="Shape 372"/>
          <p:cNvSpPr/>
          <p:nvPr/>
        </p:nvSpPr>
        <p:spPr>
          <a:xfrm>
            <a:off x="5626575" y="2880800"/>
            <a:ext cx="2850600" cy="1517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000"/>
              <a:t>mpi-standard repo</a:t>
            </a:r>
          </a:p>
          <a:p>
            <a:pPr algn="ctr" rtl="0">
              <a:spcBef>
                <a:spcPts val="0"/>
              </a:spcBef>
              <a:buNone/>
            </a:pPr>
            <a:endParaRPr sz="1000"/>
          </a:p>
          <a:p>
            <a:pPr algn="ctr" rtl="0">
              <a:spcBef>
                <a:spcPts val="0"/>
              </a:spcBef>
              <a:buNone/>
            </a:pPr>
            <a:endParaRPr sz="1000"/>
          </a:p>
          <a:p>
            <a:pPr algn="ctr" rtl="0">
              <a:spcBef>
                <a:spcPts val="0"/>
              </a:spcBef>
              <a:buNone/>
            </a:pPr>
            <a:endParaRPr sz="1000"/>
          </a:p>
          <a:p>
            <a:pPr algn="ctr" rtl="0">
              <a:spcBef>
                <a:spcPts val="0"/>
              </a:spcBef>
              <a:buNone/>
            </a:pPr>
            <a:endParaRPr sz="1000"/>
          </a:p>
          <a:p>
            <a:pPr algn="ctr" rtl="0">
              <a:spcBef>
                <a:spcPts val="0"/>
              </a:spcBef>
              <a:buNone/>
            </a:pPr>
            <a:endParaRPr sz="1000"/>
          </a:p>
          <a:p>
            <a:pPr algn="ctr" rtl="0">
              <a:spcBef>
                <a:spcPts val="0"/>
              </a:spcBef>
              <a:buNone/>
            </a:pPr>
            <a:endParaRPr sz="1000"/>
          </a:p>
          <a:p>
            <a:pPr lvl="0" algn="ctr" rtl="0">
              <a:spcBef>
                <a:spcPts val="0"/>
              </a:spcBef>
              <a:buNone/>
            </a:pPr>
            <a:endParaRPr sz="1000"/>
          </a:p>
        </p:txBody>
      </p:sp>
      <p:cxnSp>
        <p:nvCxnSpPr>
          <p:cNvPr id="373" name="Shape 373"/>
          <p:cNvCxnSpPr/>
          <p:nvPr/>
        </p:nvCxnSpPr>
        <p:spPr>
          <a:xfrm>
            <a:off x="6219925" y="3016750"/>
            <a:ext cx="11100" cy="1311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4" name="Shape 374"/>
          <p:cNvCxnSpPr/>
          <p:nvPr/>
        </p:nvCxnSpPr>
        <p:spPr>
          <a:xfrm>
            <a:off x="6243900" y="3337375"/>
            <a:ext cx="469499" cy="1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5" name="Shape 375"/>
          <p:cNvSpPr txBox="1"/>
          <p:nvPr/>
        </p:nvSpPr>
        <p:spPr>
          <a:xfrm rot="-5400000">
            <a:off x="5202174" y="3391400"/>
            <a:ext cx="1453200" cy="43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mpi-3.x branch</a:t>
            </a:r>
          </a:p>
        </p:txBody>
      </p:sp>
      <p:sp>
        <p:nvSpPr>
          <p:cNvPr id="376" name="Shape 376"/>
          <p:cNvSpPr txBox="1"/>
          <p:nvPr/>
        </p:nvSpPr>
        <p:spPr>
          <a:xfrm rot="-5400000">
            <a:off x="6249074" y="3678850"/>
            <a:ext cx="1453200" cy="43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my-changes branch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5197825" y="1863775"/>
            <a:ext cx="3514499" cy="28091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Demonstration: Simple pull request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3526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High level steps for a pull request: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Create an mpi-forum/mpi-issues issue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Fork the mpi-forum/mpi-standard repo (once)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Clone your repo to your work machine (once)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Make a branch in your clone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 b="1"/>
              <a:t>Make and commit your edits to the branch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Push your branch to your GitHub fork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Create the pull request</a:t>
            </a:r>
          </a:p>
        </p:txBody>
      </p:sp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575" y="1468200"/>
            <a:ext cx="1165000" cy="7623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85" name="Shape 385"/>
          <p:cNvSpPr/>
          <p:nvPr/>
        </p:nvSpPr>
        <p:spPr>
          <a:xfrm>
            <a:off x="5626575" y="2880800"/>
            <a:ext cx="2850600" cy="1517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mpi-standard repo</a:t>
            </a:r>
          </a:p>
          <a:p>
            <a:pPr lvl="0" algn="ctr" rtl="0">
              <a:spcBef>
                <a:spcPts val="0"/>
              </a:spcBef>
              <a:buNone/>
            </a:pPr>
            <a:endParaRPr sz="1000"/>
          </a:p>
          <a:p>
            <a:pPr lvl="0" algn="ctr" rtl="0">
              <a:spcBef>
                <a:spcPts val="0"/>
              </a:spcBef>
              <a:buNone/>
            </a:pPr>
            <a:endParaRPr sz="1000"/>
          </a:p>
          <a:p>
            <a:pPr lvl="0" algn="ctr" rtl="0">
              <a:spcBef>
                <a:spcPts val="0"/>
              </a:spcBef>
              <a:buNone/>
            </a:pPr>
            <a:endParaRPr sz="1000"/>
          </a:p>
          <a:p>
            <a:pPr lvl="0" algn="ctr" rtl="0">
              <a:spcBef>
                <a:spcPts val="0"/>
              </a:spcBef>
              <a:buNone/>
            </a:pPr>
            <a:endParaRPr sz="1000"/>
          </a:p>
          <a:p>
            <a:pPr lvl="0" algn="ctr" rtl="0">
              <a:spcBef>
                <a:spcPts val="0"/>
              </a:spcBef>
              <a:buNone/>
            </a:pPr>
            <a:endParaRPr sz="1000"/>
          </a:p>
          <a:p>
            <a:pPr lvl="0" algn="ctr" rtl="0">
              <a:spcBef>
                <a:spcPts val="0"/>
              </a:spcBef>
              <a:buNone/>
            </a:pPr>
            <a:endParaRPr sz="1000"/>
          </a:p>
          <a:p>
            <a:pPr lvl="0" algn="ctr" rtl="0">
              <a:spcBef>
                <a:spcPts val="0"/>
              </a:spcBef>
              <a:buNone/>
            </a:pPr>
            <a:endParaRPr sz="1000"/>
          </a:p>
        </p:txBody>
      </p:sp>
      <p:cxnSp>
        <p:nvCxnSpPr>
          <p:cNvPr id="386" name="Shape 386"/>
          <p:cNvCxnSpPr/>
          <p:nvPr/>
        </p:nvCxnSpPr>
        <p:spPr>
          <a:xfrm>
            <a:off x="6219925" y="3016750"/>
            <a:ext cx="11100" cy="1311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7" name="Shape 387"/>
          <p:cNvCxnSpPr/>
          <p:nvPr/>
        </p:nvCxnSpPr>
        <p:spPr>
          <a:xfrm>
            <a:off x="6243900" y="3337375"/>
            <a:ext cx="469499" cy="1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8" name="Shape 388"/>
          <p:cNvCxnSpPr/>
          <p:nvPr/>
        </p:nvCxnSpPr>
        <p:spPr>
          <a:xfrm>
            <a:off x="6719750" y="3517425"/>
            <a:ext cx="12900" cy="8294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9" name="Shape 389"/>
          <p:cNvSpPr txBox="1"/>
          <p:nvPr/>
        </p:nvSpPr>
        <p:spPr>
          <a:xfrm rot="-5400000">
            <a:off x="5202174" y="3391400"/>
            <a:ext cx="1453200" cy="43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mpi-3.x branch</a:t>
            </a:r>
          </a:p>
        </p:txBody>
      </p:sp>
      <p:sp>
        <p:nvSpPr>
          <p:cNvPr id="390" name="Shape 390"/>
          <p:cNvSpPr txBox="1"/>
          <p:nvPr/>
        </p:nvSpPr>
        <p:spPr>
          <a:xfrm rot="-5400000">
            <a:off x="6249074" y="3678850"/>
            <a:ext cx="1453200" cy="43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my-changes branch</a:t>
            </a:r>
          </a:p>
        </p:txBody>
      </p:sp>
      <p:cxnSp>
        <p:nvCxnSpPr>
          <p:cNvPr id="391" name="Shape 391"/>
          <p:cNvCxnSpPr/>
          <p:nvPr/>
        </p:nvCxnSpPr>
        <p:spPr>
          <a:xfrm>
            <a:off x="6642575" y="3697475"/>
            <a:ext cx="141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2" name="Shape 392"/>
          <p:cNvCxnSpPr/>
          <p:nvPr/>
        </p:nvCxnSpPr>
        <p:spPr>
          <a:xfrm>
            <a:off x="6655400" y="3824150"/>
            <a:ext cx="141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3" name="Shape 393"/>
          <p:cNvCxnSpPr/>
          <p:nvPr/>
        </p:nvCxnSpPr>
        <p:spPr>
          <a:xfrm>
            <a:off x="6655400" y="3932175"/>
            <a:ext cx="141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Demonstration: Simple pull request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3526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High level steps for a pull request: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Create an mpi-forum/mpi-issues issue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Fork the mpi-forum/mpi-standard repo (once)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Clone your repo to your work machine (once)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Make a branch in your clone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Make and commit your edits to the branch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 b="1"/>
              <a:t>Push your branch to your GitHub fork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Create the pull request</a:t>
            </a:r>
          </a:p>
        </p:txBody>
      </p:sp>
      <p:sp>
        <p:nvSpPr>
          <p:cNvPr id="400" name="Shape 400"/>
          <p:cNvSpPr/>
          <p:nvPr/>
        </p:nvSpPr>
        <p:spPr>
          <a:xfrm>
            <a:off x="5197825" y="1863775"/>
            <a:ext cx="1637699" cy="28091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401" name="Shape 401"/>
          <p:cNvPicPr preferRelativeResize="0"/>
          <p:nvPr/>
        </p:nvPicPr>
        <p:blipFill rotWithShape="1">
          <a:blip r:embed="rId3">
            <a:alphaModFix/>
          </a:blip>
          <a:srcRect l="21542" r="21302"/>
          <a:stretch/>
        </p:blipFill>
        <p:spPr>
          <a:xfrm>
            <a:off x="5427125" y="1312000"/>
            <a:ext cx="1131850" cy="13201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02" name="Shape 402"/>
          <p:cNvSpPr/>
          <p:nvPr/>
        </p:nvSpPr>
        <p:spPr>
          <a:xfrm>
            <a:off x="5510800" y="2880800"/>
            <a:ext cx="964500" cy="1517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000"/>
              <a:t>jsquyres / mpi-standard repo</a:t>
            </a:r>
          </a:p>
          <a:p>
            <a:pPr rtl="0">
              <a:spcBef>
                <a:spcPts val="0"/>
              </a:spcBef>
              <a:buNone/>
            </a:pPr>
            <a:endParaRPr sz="1000"/>
          </a:p>
          <a:p>
            <a:pPr rtl="0">
              <a:spcBef>
                <a:spcPts val="0"/>
              </a:spcBef>
              <a:buNone/>
            </a:pPr>
            <a:endParaRPr sz="1000"/>
          </a:p>
          <a:p>
            <a:pPr rtl="0">
              <a:spcBef>
                <a:spcPts val="0"/>
              </a:spcBef>
              <a:buNone/>
            </a:pPr>
            <a:endParaRPr sz="1000"/>
          </a:p>
          <a:p>
            <a:pPr rtl="0">
              <a:spcBef>
                <a:spcPts val="0"/>
              </a:spcBef>
              <a:buNone/>
            </a:pPr>
            <a:endParaRPr sz="1000"/>
          </a:p>
          <a:p>
            <a:pPr rtl="0">
              <a:spcBef>
                <a:spcPts val="0"/>
              </a:spcBef>
              <a:buNone/>
            </a:pPr>
            <a:endParaRPr sz="1000"/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403" name="Shape 403"/>
          <p:cNvSpPr/>
          <p:nvPr/>
        </p:nvSpPr>
        <p:spPr>
          <a:xfrm>
            <a:off x="7176200" y="1863775"/>
            <a:ext cx="1637699" cy="28091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404" name="Shape 4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550" y="1461775"/>
            <a:ext cx="1165000" cy="7623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05" name="Shape 405"/>
          <p:cNvSpPr/>
          <p:nvPr/>
        </p:nvSpPr>
        <p:spPr>
          <a:xfrm>
            <a:off x="7512800" y="2880800"/>
            <a:ext cx="964500" cy="1517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000"/>
              <a:t>mpi-standard repo</a:t>
            </a:r>
          </a:p>
          <a:p>
            <a:pPr rtl="0">
              <a:spcBef>
                <a:spcPts val="0"/>
              </a:spcBef>
              <a:buNone/>
            </a:pPr>
            <a:endParaRPr sz="1000"/>
          </a:p>
          <a:p>
            <a:pPr rtl="0">
              <a:spcBef>
                <a:spcPts val="0"/>
              </a:spcBef>
              <a:buNone/>
            </a:pPr>
            <a:endParaRPr sz="1000"/>
          </a:p>
          <a:p>
            <a:pPr rtl="0">
              <a:spcBef>
                <a:spcPts val="0"/>
              </a:spcBef>
              <a:buNone/>
            </a:pPr>
            <a:endParaRPr sz="1000"/>
          </a:p>
          <a:p>
            <a:pPr rtl="0">
              <a:spcBef>
                <a:spcPts val="0"/>
              </a:spcBef>
              <a:buNone/>
            </a:pPr>
            <a:endParaRPr sz="1000"/>
          </a:p>
          <a:p>
            <a:pPr rtl="0">
              <a:spcBef>
                <a:spcPts val="0"/>
              </a:spcBef>
              <a:buNone/>
            </a:pPr>
            <a:endParaRPr sz="1000"/>
          </a:p>
          <a:p>
            <a:pPr rtl="0">
              <a:spcBef>
                <a:spcPts val="0"/>
              </a:spcBef>
              <a:buNone/>
            </a:pPr>
            <a:endParaRPr sz="1000"/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cxnSp>
        <p:nvCxnSpPr>
          <p:cNvPr id="406" name="Shape 406"/>
          <p:cNvCxnSpPr>
            <a:stCxn id="402" idx="3"/>
          </p:cNvCxnSpPr>
          <p:nvPr/>
        </p:nvCxnSpPr>
        <p:spPr>
          <a:xfrm>
            <a:off x="6475300" y="3639650"/>
            <a:ext cx="1215300" cy="6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407" name="Shape 407"/>
          <p:cNvSpPr txBox="1"/>
          <p:nvPr/>
        </p:nvSpPr>
        <p:spPr>
          <a:xfrm>
            <a:off x="6556800" y="3207650"/>
            <a:ext cx="874500" cy="43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Push</a:t>
            </a:r>
          </a:p>
        </p:txBody>
      </p:sp>
      <p:cxnSp>
        <p:nvCxnSpPr>
          <p:cNvPr id="408" name="Shape 408"/>
          <p:cNvCxnSpPr/>
          <p:nvPr/>
        </p:nvCxnSpPr>
        <p:spPr>
          <a:xfrm>
            <a:off x="7794462" y="3363075"/>
            <a:ext cx="12900" cy="8294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9" name="Shape 409"/>
          <p:cNvSpPr txBox="1"/>
          <p:nvPr/>
        </p:nvSpPr>
        <p:spPr>
          <a:xfrm rot="-5400000">
            <a:off x="7323787" y="3524500"/>
            <a:ext cx="1453200" cy="43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my-changes branch</a:t>
            </a:r>
          </a:p>
        </p:txBody>
      </p:sp>
      <p:cxnSp>
        <p:nvCxnSpPr>
          <p:cNvPr id="410" name="Shape 410"/>
          <p:cNvCxnSpPr/>
          <p:nvPr/>
        </p:nvCxnSpPr>
        <p:spPr>
          <a:xfrm>
            <a:off x="7723725" y="3543127"/>
            <a:ext cx="141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1" name="Shape 411"/>
          <p:cNvCxnSpPr/>
          <p:nvPr/>
        </p:nvCxnSpPr>
        <p:spPr>
          <a:xfrm>
            <a:off x="7723725" y="3669802"/>
            <a:ext cx="141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2" name="Shape 412"/>
          <p:cNvCxnSpPr/>
          <p:nvPr/>
        </p:nvCxnSpPr>
        <p:spPr>
          <a:xfrm>
            <a:off x="7723725" y="3777827"/>
            <a:ext cx="141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3" name="Shape 413"/>
          <p:cNvCxnSpPr/>
          <p:nvPr/>
        </p:nvCxnSpPr>
        <p:spPr>
          <a:xfrm>
            <a:off x="5816075" y="3400400"/>
            <a:ext cx="12900" cy="8294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4" name="Shape 414"/>
          <p:cNvSpPr txBox="1"/>
          <p:nvPr/>
        </p:nvSpPr>
        <p:spPr>
          <a:xfrm rot="-5400000">
            <a:off x="5345399" y="3561825"/>
            <a:ext cx="1453200" cy="43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my-changes branch</a:t>
            </a:r>
          </a:p>
        </p:txBody>
      </p:sp>
      <p:cxnSp>
        <p:nvCxnSpPr>
          <p:cNvPr id="415" name="Shape 415"/>
          <p:cNvCxnSpPr/>
          <p:nvPr/>
        </p:nvCxnSpPr>
        <p:spPr>
          <a:xfrm>
            <a:off x="5745337" y="3580452"/>
            <a:ext cx="141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6" name="Shape 416"/>
          <p:cNvCxnSpPr/>
          <p:nvPr/>
        </p:nvCxnSpPr>
        <p:spPr>
          <a:xfrm>
            <a:off x="5745337" y="3707127"/>
            <a:ext cx="141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7" name="Shape 417"/>
          <p:cNvCxnSpPr/>
          <p:nvPr/>
        </p:nvCxnSpPr>
        <p:spPr>
          <a:xfrm>
            <a:off x="5745337" y="3815152"/>
            <a:ext cx="141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Demonstration: Simple pull request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3526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High level steps for a pull request: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Create an mpi-forum/mpi-issues issue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Fork the mpi-forum/mpi-standard repo (once)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Clone your repo to your work machine (once)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Make a branch in your clone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Make and commit your edits to the branch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Push your branch to your GitHub fork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 b="1"/>
              <a:t>Create the pull request</a:t>
            </a:r>
          </a:p>
        </p:txBody>
      </p:sp>
      <p:sp>
        <p:nvSpPr>
          <p:cNvPr id="424" name="Shape 424"/>
          <p:cNvSpPr/>
          <p:nvPr/>
        </p:nvSpPr>
        <p:spPr>
          <a:xfrm>
            <a:off x="5197825" y="1863775"/>
            <a:ext cx="3514499" cy="28091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750" y="1331050"/>
            <a:ext cx="1980274" cy="13201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26" name="Shape 426"/>
          <p:cNvSpPr/>
          <p:nvPr/>
        </p:nvSpPr>
        <p:spPr>
          <a:xfrm>
            <a:off x="5645875" y="2880800"/>
            <a:ext cx="964500" cy="15177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mpi-forum / mpi-standard repo</a:t>
            </a:r>
          </a:p>
          <a:p>
            <a:pPr rtl="0"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7446350" y="2880800"/>
            <a:ext cx="964500" cy="1517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000"/>
              <a:t>jsquyres / mpi-standard repo</a:t>
            </a:r>
          </a:p>
          <a:p>
            <a:pPr rtl="0">
              <a:spcBef>
                <a:spcPts val="0"/>
              </a:spcBef>
              <a:buNone/>
            </a:pPr>
            <a:endParaRPr sz="1000"/>
          </a:p>
          <a:p>
            <a:pPr rtl="0">
              <a:spcBef>
                <a:spcPts val="0"/>
              </a:spcBef>
              <a:buNone/>
            </a:pPr>
            <a:endParaRPr sz="1000"/>
          </a:p>
          <a:p>
            <a:pPr rtl="0">
              <a:spcBef>
                <a:spcPts val="0"/>
              </a:spcBef>
              <a:buNone/>
            </a:pPr>
            <a:endParaRPr sz="1000"/>
          </a:p>
          <a:p>
            <a:pPr rtl="0">
              <a:spcBef>
                <a:spcPts val="0"/>
              </a:spcBef>
              <a:buNone/>
            </a:pPr>
            <a:endParaRPr sz="1000"/>
          </a:p>
          <a:p>
            <a:pPr rtl="0">
              <a:spcBef>
                <a:spcPts val="0"/>
              </a:spcBef>
              <a:buNone/>
            </a:pPr>
            <a:endParaRPr sz="1000"/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cxnSp>
        <p:nvCxnSpPr>
          <p:cNvPr id="428" name="Shape 428"/>
          <p:cNvCxnSpPr/>
          <p:nvPr/>
        </p:nvCxnSpPr>
        <p:spPr>
          <a:xfrm>
            <a:off x="6475400" y="3633175"/>
            <a:ext cx="11318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429" name="Shape 429"/>
          <p:cNvSpPr txBox="1"/>
          <p:nvPr/>
        </p:nvSpPr>
        <p:spPr>
          <a:xfrm>
            <a:off x="6620837" y="3024225"/>
            <a:ext cx="836099" cy="43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Pull request</a:t>
            </a:r>
          </a:p>
        </p:txBody>
      </p:sp>
      <p:cxnSp>
        <p:nvCxnSpPr>
          <p:cNvPr id="430" name="Shape 430"/>
          <p:cNvCxnSpPr/>
          <p:nvPr/>
        </p:nvCxnSpPr>
        <p:spPr>
          <a:xfrm>
            <a:off x="7728012" y="3483050"/>
            <a:ext cx="12900" cy="8294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1" name="Shape 431"/>
          <p:cNvSpPr txBox="1"/>
          <p:nvPr/>
        </p:nvSpPr>
        <p:spPr>
          <a:xfrm rot="-5400000">
            <a:off x="7257337" y="3644475"/>
            <a:ext cx="1453200" cy="43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my-changes branch</a:t>
            </a:r>
          </a:p>
        </p:txBody>
      </p:sp>
      <p:cxnSp>
        <p:nvCxnSpPr>
          <p:cNvPr id="432" name="Shape 432"/>
          <p:cNvCxnSpPr/>
          <p:nvPr/>
        </p:nvCxnSpPr>
        <p:spPr>
          <a:xfrm>
            <a:off x="7657275" y="3663102"/>
            <a:ext cx="141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3" name="Shape 433"/>
          <p:cNvCxnSpPr/>
          <p:nvPr/>
        </p:nvCxnSpPr>
        <p:spPr>
          <a:xfrm>
            <a:off x="7657275" y="3789777"/>
            <a:ext cx="141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4" name="Shape 434"/>
          <p:cNvCxnSpPr/>
          <p:nvPr/>
        </p:nvCxnSpPr>
        <p:spPr>
          <a:xfrm>
            <a:off x="7657275" y="3897802"/>
            <a:ext cx="141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5" name="Shape 435"/>
          <p:cNvCxnSpPr/>
          <p:nvPr/>
        </p:nvCxnSpPr>
        <p:spPr>
          <a:xfrm>
            <a:off x="5899837" y="3483050"/>
            <a:ext cx="12900" cy="8294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6" name="Shape 436"/>
          <p:cNvSpPr txBox="1"/>
          <p:nvPr/>
        </p:nvSpPr>
        <p:spPr>
          <a:xfrm rot="-5400000">
            <a:off x="5387787" y="3573775"/>
            <a:ext cx="1453200" cy="43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mpi-3.x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branch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do I get access?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Read and agree to the terms (on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wiki</a:t>
            </a:r>
            <a:r>
              <a:rPr lang="en"/>
              <a:t>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Don’t post unofficial copies, don’t post the source publicly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Set up a GitHub account</a:t>
            </a:r>
          </a:p>
          <a:p>
            <a:pPr marL="914400" lvl="1" indent="-228600" rtl="0">
              <a:spcBef>
                <a:spcPts val="0"/>
              </a:spcBef>
              <a:buClr>
                <a:srgbClr val="FF0000"/>
              </a:buClr>
            </a:pPr>
            <a:r>
              <a:rPr lang="en">
                <a:solidFill>
                  <a:srgbClr val="FF0000"/>
                </a:solidFill>
              </a:rPr>
              <a:t>Enable 2-factor authentication on your GitHub account!</a:t>
            </a:r>
          </a:p>
          <a:p>
            <a:pPr marL="914400" lvl="1" indent="-228600" rtl="0">
              <a:spcBef>
                <a:spcPts val="0"/>
              </a:spcBef>
              <a:buClr>
                <a:srgbClr val="FF0000"/>
              </a:buClr>
            </a:pPr>
            <a:r>
              <a:rPr lang="en">
                <a:solidFill>
                  <a:srgbClr val="FF0000"/>
                </a:solidFill>
              </a:rPr>
              <a:t>All the cool kids are doing it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Send an email to Wesley (</a:t>
            </a:r>
            <a:r>
              <a:rPr lang="en" u="sng">
                <a:solidFill>
                  <a:schemeClr val="hlink"/>
                </a:solidFill>
                <a:hlinkClick r:id="rId4"/>
              </a:rPr>
              <a:t>wesley.bland@intel.com</a:t>
            </a:r>
            <a:r>
              <a:rPr lang="en"/>
              <a:t>) or Jeff (</a:t>
            </a:r>
            <a:r>
              <a:rPr lang="en" u="sng">
                <a:solidFill>
                  <a:schemeClr val="hlink"/>
                </a:solidFill>
                <a:hlinkClick r:id="rId5"/>
              </a:rPr>
              <a:t>jsquyres@cisco.com</a:t>
            </a:r>
            <a:r>
              <a:rPr lang="en"/>
              <a:t>) with your username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3000" y="205975"/>
            <a:ext cx="88980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General MPI Forum GitHub scheme</a:t>
            </a:r>
          </a:p>
        </p:txBody>
      </p:sp>
      <p:sp>
        <p:nvSpPr>
          <p:cNvPr id="53" name="Shape 53"/>
          <p:cNvSpPr/>
          <p:nvPr/>
        </p:nvSpPr>
        <p:spPr>
          <a:xfrm>
            <a:off x="1707800" y="1063375"/>
            <a:ext cx="1356300" cy="3164999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Issue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#28</a:t>
            </a:r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r>
              <a:rPr lang="en"/>
              <a:t>Describe proposal</a:t>
            </a:r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r>
              <a:rPr lang="en"/>
              <a:t>Attach PDFs</a:t>
            </a:r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r>
              <a:rPr lang="en"/>
              <a:t>Refer to its corresponding PR (#107)</a:t>
            </a:r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r>
              <a:rPr lang="en"/>
              <a:t>...etc.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(Public)</a:t>
            </a:r>
          </a:p>
        </p:txBody>
      </p:sp>
      <p:sp>
        <p:nvSpPr>
          <p:cNvPr id="54" name="Shape 54"/>
          <p:cNvSpPr/>
          <p:nvPr/>
        </p:nvSpPr>
        <p:spPr>
          <a:xfrm>
            <a:off x="5586225" y="1063375"/>
            <a:ext cx="1356300" cy="3164999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Pull Request #107</a:t>
            </a: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Easily see text / LaTeX diff</a:t>
            </a: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Should refer to its corresponding issue (#28)</a:t>
            </a: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(Private)</a:t>
            </a:r>
          </a:p>
        </p:txBody>
      </p:sp>
      <p:cxnSp>
        <p:nvCxnSpPr>
          <p:cNvPr id="55" name="Shape 55"/>
          <p:cNvCxnSpPr>
            <a:stCxn id="54" idx="1"/>
            <a:endCxn id="53" idx="3"/>
          </p:cNvCxnSpPr>
          <p:nvPr/>
        </p:nvCxnSpPr>
        <p:spPr>
          <a:xfrm rot="10800000">
            <a:off x="3064125" y="2645874"/>
            <a:ext cx="252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6" name="Shape 56"/>
          <p:cNvSpPr/>
          <p:nvPr/>
        </p:nvSpPr>
        <p:spPr>
          <a:xfrm>
            <a:off x="4800525" y="4459425"/>
            <a:ext cx="2927699" cy="5316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 repo for LaTeX source code</a:t>
            </a:r>
          </a:p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(Private)</a:t>
            </a:r>
          </a:p>
        </p:txBody>
      </p:sp>
      <p:cxnSp>
        <p:nvCxnSpPr>
          <p:cNvPr id="57" name="Shape 57"/>
          <p:cNvCxnSpPr>
            <a:stCxn id="56" idx="0"/>
            <a:endCxn id="54" idx="2"/>
          </p:cNvCxnSpPr>
          <p:nvPr/>
        </p:nvCxnSpPr>
        <p:spPr>
          <a:xfrm rot="10800000">
            <a:off x="6264374" y="4228425"/>
            <a:ext cx="0" cy="231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58" name="Shape 58"/>
          <p:cNvSpPr/>
          <p:nvPr/>
        </p:nvSpPr>
        <p:spPr>
          <a:xfrm flipH="1">
            <a:off x="861949" y="4459425"/>
            <a:ext cx="3048000" cy="5316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Wiki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(Public)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411475" y="1763475"/>
            <a:ext cx="1228500" cy="11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mpi-forum /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mpi-issues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(public)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7077000" y="1763475"/>
            <a:ext cx="1228500" cy="11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mpi-forum 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mpi-standard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(private)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Working Group workflows: general</a:t>
            </a:r>
          </a:p>
        </p:txBody>
      </p:sp>
      <p:sp>
        <p:nvSpPr>
          <p:cNvPr id="90" name="Shape 90"/>
          <p:cNvSpPr/>
          <p:nvPr/>
        </p:nvSpPr>
        <p:spPr>
          <a:xfrm>
            <a:off x="385775" y="1490100"/>
            <a:ext cx="2186099" cy="3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mpi-forum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Github organization</a:t>
            </a:r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l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r>
              <a:rPr lang="en"/>
              <a:t>Chapter authors, editors have write access to private repos</a:t>
            </a:r>
          </a:p>
        </p:txBody>
      </p:sp>
      <p:sp>
        <p:nvSpPr>
          <p:cNvPr id="91" name="Shape 91"/>
          <p:cNvSpPr/>
          <p:nvPr/>
        </p:nvSpPr>
        <p:spPr>
          <a:xfrm>
            <a:off x="695975" y="2114125"/>
            <a:ext cx="1565699" cy="8574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mpi-standard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 repo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[Private]</a:t>
            </a:r>
          </a:p>
        </p:txBody>
      </p:sp>
      <p:sp>
        <p:nvSpPr>
          <p:cNvPr id="92" name="Shape 92"/>
          <p:cNvSpPr/>
          <p:nvPr/>
        </p:nvSpPr>
        <p:spPr>
          <a:xfrm>
            <a:off x="695975" y="3060725"/>
            <a:ext cx="1565699" cy="85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mpi-issues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Git repo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[Public]</a:t>
            </a:r>
          </a:p>
        </p:txBody>
      </p:sp>
      <p:sp>
        <p:nvSpPr>
          <p:cNvPr id="93" name="Shape 93"/>
          <p:cNvSpPr/>
          <p:nvPr/>
        </p:nvSpPr>
        <p:spPr>
          <a:xfrm>
            <a:off x="3478950" y="1490100"/>
            <a:ext cx="2186099" cy="3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mpiwg-tools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Github organization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l" rtl="0">
              <a:spcBef>
                <a:spcPts val="0"/>
              </a:spcBef>
              <a:buNone/>
            </a:pPr>
            <a:endParaRPr/>
          </a:p>
          <a:p>
            <a:pPr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Working group members have write access to private repos</a:t>
            </a:r>
          </a:p>
        </p:txBody>
      </p:sp>
      <p:sp>
        <p:nvSpPr>
          <p:cNvPr id="94" name="Shape 94"/>
          <p:cNvSpPr/>
          <p:nvPr/>
        </p:nvSpPr>
        <p:spPr>
          <a:xfrm>
            <a:off x="3789150" y="2114125"/>
            <a:ext cx="1565699" cy="8574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mpi-standard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 repo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[Private]</a:t>
            </a:r>
          </a:p>
        </p:txBody>
      </p:sp>
      <p:cxnSp>
        <p:nvCxnSpPr>
          <p:cNvPr id="95" name="Shape 95"/>
          <p:cNvCxnSpPr>
            <a:stCxn id="91" idx="3"/>
            <a:endCxn id="94" idx="1"/>
          </p:cNvCxnSpPr>
          <p:nvPr/>
        </p:nvCxnSpPr>
        <p:spPr>
          <a:xfrm>
            <a:off x="2261674" y="2542825"/>
            <a:ext cx="1527599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96"/>
          <p:cNvSpPr txBox="1"/>
          <p:nvPr/>
        </p:nvSpPr>
        <p:spPr>
          <a:xfrm>
            <a:off x="2783550" y="2162175"/>
            <a:ext cx="650400" cy="50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Fork</a:t>
            </a:r>
          </a:p>
        </p:txBody>
      </p:sp>
      <p:sp>
        <p:nvSpPr>
          <p:cNvPr id="97" name="Shape 97"/>
          <p:cNvSpPr/>
          <p:nvPr/>
        </p:nvSpPr>
        <p:spPr>
          <a:xfrm>
            <a:off x="6572250" y="1490100"/>
            <a:ext cx="2186099" cy="3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jdinan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user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6882450" y="2114125"/>
            <a:ext cx="1565699" cy="8574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mpi-standard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 repo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[Private]</a:t>
            </a:r>
          </a:p>
        </p:txBody>
      </p:sp>
      <p:cxnSp>
        <p:nvCxnSpPr>
          <p:cNvPr id="99" name="Shape 99"/>
          <p:cNvCxnSpPr>
            <a:stCxn id="100" idx="3"/>
            <a:endCxn id="98" idx="1"/>
          </p:cNvCxnSpPr>
          <p:nvPr/>
        </p:nvCxnSpPr>
        <p:spPr>
          <a:xfrm>
            <a:off x="5354850" y="2542825"/>
            <a:ext cx="1527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101"/>
          <p:cNvSpPr txBox="1"/>
          <p:nvPr/>
        </p:nvSpPr>
        <p:spPr>
          <a:xfrm>
            <a:off x="5876850" y="2162175"/>
            <a:ext cx="650400" cy="50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Fork</a:t>
            </a:r>
          </a:p>
        </p:txBody>
      </p:sp>
      <p:cxnSp>
        <p:nvCxnSpPr>
          <p:cNvPr id="102" name="Shape 102"/>
          <p:cNvCxnSpPr/>
          <p:nvPr/>
        </p:nvCxnSpPr>
        <p:spPr>
          <a:xfrm rot="10800000">
            <a:off x="5378050" y="2759725"/>
            <a:ext cx="1497599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3" name="Shape 103"/>
          <p:cNvSpPr txBox="1"/>
          <p:nvPr/>
        </p:nvSpPr>
        <p:spPr>
          <a:xfrm>
            <a:off x="5566900" y="2683525"/>
            <a:ext cx="1119899" cy="50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Pull Request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465462" y="2691925"/>
            <a:ext cx="1119899" cy="50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Pull Request</a:t>
            </a:r>
          </a:p>
        </p:txBody>
      </p:sp>
      <p:cxnSp>
        <p:nvCxnSpPr>
          <p:cNvPr id="105" name="Shape 105"/>
          <p:cNvCxnSpPr/>
          <p:nvPr/>
        </p:nvCxnSpPr>
        <p:spPr>
          <a:xfrm rot="10800000">
            <a:off x="2276612" y="2768125"/>
            <a:ext cx="1497599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Shape 92"/>
          <p:cNvSpPr/>
          <p:nvPr/>
        </p:nvSpPr>
        <p:spPr>
          <a:xfrm>
            <a:off x="3789400" y="3060725"/>
            <a:ext cx="1565699" cy="85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tools</a:t>
            </a:r>
            <a:r>
              <a:rPr lang="en" dirty="0" smtClean="0"/>
              <a:t>-issues</a:t>
            </a:r>
            <a:endParaRPr lang="en" dirty="0"/>
          </a:p>
          <a:p>
            <a:pPr lvl="0" algn="ctr" rtl="0">
              <a:spcBef>
                <a:spcPts val="0"/>
              </a:spcBef>
              <a:buNone/>
            </a:pPr>
            <a:r>
              <a:rPr lang="en" dirty="0" err="1"/>
              <a:t>Git</a:t>
            </a:r>
            <a:r>
              <a:rPr lang="en" dirty="0"/>
              <a:t> repo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[Public]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544200" y="3410225"/>
            <a:ext cx="1119899" cy="50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Pull Request</a:t>
            </a:r>
          </a:p>
        </p:txBody>
      </p:sp>
      <p:sp>
        <p:nvSpPr>
          <p:cNvPr id="106" name="Shape 106"/>
          <p:cNvSpPr/>
          <p:nvPr/>
        </p:nvSpPr>
        <p:spPr>
          <a:xfrm>
            <a:off x="2291875" y="2911000"/>
            <a:ext cx="4583775" cy="1111273"/>
          </a:xfrm>
          <a:custGeom>
            <a:avLst/>
            <a:gdLst/>
            <a:ahLst/>
            <a:cxnLst/>
            <a:rect l="0" t="0" r="0" b="0"/>
            <a:pathLst>
              <a:path w="183351" h="49021" extrusionOk="0">
                <a:moveTo>
                  <a:pt x="183351" y="0"/>
                </a:moveTo>
                <a:cubicBezTo>
                  <a:pt x="167214" y="8169"/>
                  <a:pt x="117090" y="48914"/>
                  <a:pt x="86532" y="49015"/>
                </a:cubicBezTo>
                <a:cubicBezTo>
                  <a:pt x="55973" y="49115"/>
                  <a:pt x="14422" y="8673"/>
                  <a:pt x="0" y="605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Typical proposal workflow</a:t>
            </a:r>
          </a:p>
        </p:txBody>
      </p:sp>
      <p:sp>
        <p:nvSpPr>
          <p:cNvPr id="66" name="Shape 66"/>
          <p:cNvSpPr/>
          <p:nvPr/>
        </p:nvSpPr>
        <p:spPr>
          <a:xfrm>
            <a:off x="844800" y="1534900"/>
            <a:ext cx="1397999" cy="123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Create an issue: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describe the proposal</a:t>
            </a:r>
          </a:p>
        </p:txBody>
      </p:sp>
      <p:sp>
        <p:nvSpPr>
          <p:cNvPr id="67" name="Shape 67"/>
          <p:cNvSpPr/>
          <p:nvPr/>
        </p:nvSpPr>
        <p:spPr>
          <a:xfrm>
            <a:off x="2621337" y="1534900"/>
            <a:ext cx="1397999" cy="123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Create a pull request: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implement proposal in text</a:t>
            </a:r>
          </a:p>
        </p:txBody>
      </p:sp>
      <p:sp>
        <p:nvSpPr>
          <p:cNvPr id="68" name="Shape 68"/>
          <p:cNvSpPr/>
          <p:nvPr/>
        </p:nvSpPr>
        <p:spPr>
          <a:xfrm>
            <a:off x="4397875" y="1534887"/>
            <a:ext cx="1397999" cy="123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Link the issue and pull request</a:t>
            </a:r>
          </a:p>
        </p:txBody>
      </p:sp>
      <p:sp>
        <p:nvSpPr>
          <p:cNvPr id="69" name="Shape 69"/>
          <p:cNvSpPr/>
          <p:nvPr/>
        </p:nvSpPr>
        <p:spPr>
          <a:xfrm>
            <a:off x="6148375" y="3319700"/>
            <a:ext cx="1397999" cy="1231499"/>
          </a:xfrm>
          <a:prstGeom prst="rect">
            <a:avLst/>
          </a:prstGeom>
          <a:solidFill>
            <a:srgbClr val="00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MPI Forum votes to approve the proposal</a:t>
            </a:r>
          </a:p>
        </p:txBody>
      </p:sp>
      <p:sp>
        <p:nvSpPr>
          <p:cNvPr id="70" name="Shape 70"/>
          <p:cNvSpPr/>
          <p:nvPr/>
        </p:nvSpPr>
        <p:spPr>
          <a:xfrm>
            <a:off x="6148375" y="1534887"/>
            <a:ext cx="1397999" cy="1231499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Get chapter committee to approve the pull request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(NEW)</a:t>
            </a:r>
          </a:p>
        </p:txBody>
      </p:sp>
      <p:sp>
        <p:nvSpPr>
          <p:cNvPr id="71" name="Shape 71"/>
          <p:cNvSpPr/>
          <p:nvPr/>
        </p:nvSpPr>
        <p:spPr>
          <a:xfrm>
            <a:off x="4397875" y="3319700"/>
            <a:ext cx="682200" cy="123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2" name="Shape 72"/>
          <p:cNvCxnSpPr>
            <a:stCxn id="66" idx="3"/>
            <a:endCxn id="67" idx="1"/>
          </p:cNvCxnSpPr>
          <p:nvPr/>
        </p:nvCxnSpPr>
        <p:spPr>
          <a:xfrm>
            <a:off x="2242799" y="2150649"/>
            <a:ext cx="378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73"/>
          <p:cNvCxnSpPr>
            <a:stCxn id="67" idx="3"/>
            <a:endCxn id="68" idx="1"/>
          </p:cNvCxnSpPr>
          <p:nvPr/>
        </p:nvCxnSpPr>
        <p:spPr>
          <a:xfrm>
            <a:off x="4019337" y="2150649"/>
            <a:ext cx="378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" name="Shape 74"/>
          <p:cNvCxnSpPr>
            <a:stCxn id="68" idx="3"/>
            <a:endCxn id="70" idx="1"/>
          </p:cNvCxnSpPr>
          <p:nvPr/>
        </p:nvCxnSpPr>
        <p:spPr>
          <a:xfrm>
            <a:off x="5795874" y="2150637"/>
            <a:ext cx="35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" name="Shape 75"/>
          <p:cNvCxnSpPr>
            <a:stCxn id="70" idx="2"/>
            <a:endCxn id="69" idx="0"/>
          </p:cNvCxnSpPr>
          <p:nvPr/>
        </p:nvCxnSpPr>
        <p:spPr>
          <a:xfrm>
            <a:off x="6847374" y="2766387"/>
            <a:ext cx="0" cy="55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6" name="Shape 76"/>
          <p:cNvCxnSpPr>
            <a:stCxn id="69" idx="1"/>
            <a:endCxn id="77" idx="3"/>
          </p:cNvCxnSpPr>
          <p:nvPr/>
        </p:nvCxnSpPr>
        <p:spPr>
          <a:xfrm rot="10800000">
            <a:off x="5762275" y="3935449"/>
            <a:ext cx="386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" name="Shape 78"/>
          <p:cNvSpPr/>
          <p:nvPr/>
        </p:nvSpPr>
        <p:spPr>
          <a:xfrm>
            <a:off x="7990200" y="0"/>
            <a:ext cx="1153800" cy="2030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Author</a:t>
            </a:r>
          </a:p>
        </p:txBody>
      </p:sp>
      <p:sp>
        <p:nvSpPr>
          <p:cNvPr id="79" name="Shape 79"/>
          <p:cNvSpPr/>
          <p:nvPr/>
        </p:nvSpPr>
        <p:spPr>
          <a:xfrm>
            <a:off x="7990200" y="719800"/>
            <a:ext cx="1153800" cy="203099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Editor</a:t>
            </a:r>
          </a:p>
        </p:txBody>
      </p:sp>
      <p:sp>
        <p:nvSpPr>
          <p:cNvPr id="80" name="Shape 80"/>
          <p:cNvSpPr/>
          <p:nvPr/>
        </p:nvSpPr>
        <p:spPr>
          <a:xfrm>
            <a:off x="7990200" y="479866"/>
            <a:ext cx="1153800" cy="203099"/>
          </a:xfrm>
          <a:prstGeom prst="rect">
            <a:avLst/>
          </a:prstGeom>
          <a:solidFill>
            <a:srgbClr val="00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Forum</a:t>
            </a:r>
          </a:p>
        </p:txBody>
      </p:sp>
      <p:sp>
        <p:nvSpPr>
          <p:cNvPr id="81" name="Shape 81"/>
          <p:cNvSpPr/>
          <p:nvPr/>
        </p:nvSpPr>
        <p:spPr>
          <a:xfrm>
            <a:off x="7990200" y="239933"/>
            <a:ext cx="1153800" cy="203099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Chapter Committees</a:t>
            </a:r>
          </a:p>
        </p:txBody>
      </p:sp>
      <p:sp>
        <p:nvSpPr>
          <p:cNvPr id="82" name="Shape 82"/>
          <p:cNvSpPr/>
          <p:nvPr/>
        </p:nvSpPr>
        <p:spPr>
          <a:xfrm>
            <a:off x="2621337" y="3319700"/>
            <a:ext cx="1397999" cy="1231499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Pull request is merged</a:t>
            </a:r>
          </a:p>
        </p:txBody>
      </p:sp>
      <p:cxnSp>
        <p:nvCxnSpPr>
          <p:cNvPr id="83" name="Shape 83"/>
          <p:cNvCxnSpPr>
            <a:stCxn id="71" idx="1"/>
            <a:endCxn id="82" idx="3"/>
          </p:cNvCxnSpPr>
          <p:nvPr/>
        </p:nvCxnSpPr>
        <p:spPr>
          <a:xfrm rot="10800000">
            <a:off x="4019275" y="3935449"/>
            <a:ext cx="378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77"/>
          <p:cNvSpPr/>
          <p:nvPr/>
        </p:nvSpPr>
        <p:spPr>
          <a:xfrm>
            <a:off x="5080062" y="3319700"/>
            <a:ext cx="682200" cy="1231499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4411575" y="3306450"/>
            <a:ext cx="1350599" cy="123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Chapter Committees / Authors help resolve merge issues (if any)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RTFW (Read the Fine Wiki)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https://github.com/mpi-forum/mpi-issues/wiki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Getting started with Git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Getting started with GitHub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Workflows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Filing an issue (“ticket”)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Filing a pull request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Migrating from SVN / Trac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/ GitHub terminology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Git: Distributed version control system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Subversion has a single “upstream”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Git can have multiple “upstreams”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GitHub(.com): hosting service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Repositories: Git repositories and associated tools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Organizations: Groups of GitHub repositories and users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General MPI Forum GitHub scheme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Organization:</a:t>
            </a:r>
          </a:p>
          <a:p>
            <a:pPr marL="914400" lvl="1" indent="-2286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mpi-forum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Arial"/>
            </a:pPr>
            <a:r>
              <a:rPr lang="en"/>
              <a:t>Repositories: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mpi-issues</a:t>
            </a:r>
            <a:r>
              <a:rPr lang="en"/>
              <a:t> (public)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mpi-standard</a:t>
            </a:r>
            <a:r>
              <a:rPr lang="en"/>
              <a:t> (private)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You must be a member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mpi-fourm</a:t>
            </a:r>
            <a:r>
              <a:rPr lang="en"/>
              <a:t> org to see the private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mpi-standard</a:t>
            </a:r>
            <a:r>
              <a:rPr lang="en"/>
              <a:t> repo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“Absolute” repo names:</a:t>
            </a:r>
          </a:p>
          <a:p>
            <a:pPr marL="914400" lvl="1" indent="-2286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mpi-forum/mpi-issues</a:t>
            </a:r>
          </a:p>
          <a:p>
            <a:pPr marL="914400" lvl="1" indent="-2286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mpi-forum/mpi-standard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1415</Words>
  <Application>Microsoft Macintosh PowerPoint</Application>
  <PresentationFormat>On-screen Show (16:9)</PresentationFormat>
  <Paragraphs>471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Courier New</vt:lpstr>
      <vt:lpstr>Verdana</vt:lpstr>
      <vt:lpstr>Arial</vt:lpstr>
      <vt:lpstr>simple-light</vt:lpstr>
      <vt:lpstr>GitHub and the MPI Forum: The Short Version</vt:lpstr>
      <vt:lpstr>RTFW (Read the Fine Wiki)</vt:lpstr>
      <vt:lpstr>How do I get access?</vt:lpstr>
      <vt:lpstr>General MPI Forum GitHub scheme</vt:lpstr>
      <vt:lpstr>Working Group workflows: general</vt:lpstr>
      <vt:lpstr>Typical proposal workflow</vt:lpstr>
      <vt:lpstr>RTFW (Read the Fine Wiki)</vt:lpstr>
      <vt:lpstr>Git / GitHub terminology</vt:lpstr>
      <vt:lpstr>General MPI Forum GitHub scheme</vt:lpstr>
      <vt:lpstr>Who can access the source repo?</vt:lpstr>
      <vt:lpstr>Branch scheme</vt:lpstr>
      <vt:lpstr>Errata Workflow</vt:lpstr>
      <vt:lpstr>Errata Workflow (2)</vt:lpstr>
      <vt:lpstr>Proposal Workflow</vt:lpstr>
      <vt:lpstr>Proposal Workflow: current branch</vt:lpstr>
      <vt:lpstr>Proposal Workflow: next branch</vt:lpstr>
      <vt:lpstr>Proposal Workflow: next branch</vt:lpstr>
      <vt:lpstr>Proposal Workflow: next branch</vt:lpstr>
      <vt:lpstr>Proposal Workflow: current branch, when next branch already exists</vt:lpstr>
      <vt:lpstr>Working Group workflow: option 1</vt:lpstr>
      <vt:lpstr>Working Group workflow: option 2</vt:lpstr>
      <vt:lpstr>Other Notes</vt:lpstr>
      <vt:lpstr>Demonstration: Simple pull request</vt:lpstr>
      <vt:lpstr>Demonstration: Simple pull request</vt:lpstr>
      <vt:lpstr>Demonstration: Simple pull request</vt:lpstr>
      <vt:lpstr>Demonstration: Simple pull request</vt:lpstr>
      <vt:lpstr>Demonstration: Simple pull request</vt:lpstr>
      <vt:lpstr>Demonstration: Simple pull request</vt:lpstr>
      <vt:lpstr>Demonstration: Simple pull request</vt:lpstr>
      <vt:lpstr>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and the MPI Forum: The Short Version</dc:title>
  <cp:lastModifiedBy>Microsoft Office User</cp:lastModifiedBy>
  <cp:revision>2</cp:revision>
  <dcterms:modified xsi:type="dcterms:W3CDTF">2015-12-09T18:04:02Z</dcterms:modified>
</cp:coreProperties>
</file>