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66" r:id="rId3"/>
    <p:sldId id="257" r:id="rId4"/>
    <p:sldId id="261" r:id="rId5"/>
    <p:sldId id="267" r:id="rId6"/>
    <p:sldId id="258" r:id="rId7"/>
    <p:sldId id="268" r:id="rId8"/>
    <p:sldId id="271" r:id="rId9"/>
    <p:sldId id="270" r:id="rId10"/>
    <p:sldId id="269" r:id="rId11"/>
    <p:sldId id="259" r:id="rId12"/>
    <p:sldId id="260" r:id="rId13"/>
    <p:sldId id="262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7"/>
    <p:restoredTop sz="86211"/>
  </p:normalViewPr>
  <p:slideViewPr>
    <p:cSldViewPr snapToGrid="0" snapToObjects="1">
      <p:cViewPr>
        <p:scale>
          <a:sx n="114" d="100"/>
          <a:sy n="114" d="100"/>
        </p:scale>
        <p:origin x="80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81634-7375-3E41-86BD-D5ED29A588DC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87CD-728D-AC47-99F8-C9206092E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All of these are already used in fault tolerance libraries and they “work”. It may be an accident that they work though.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87CD-728D-AC47-99F8-C9206092E9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3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8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5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7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8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3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5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06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0D38F-CF97-5241-B510-D0319542E9FF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D0A75-967E-6A42-B978-5DEFE939B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6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tif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Error Handler Rework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Fault Tolerance Working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7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05280" y="2794000"/>
            <a:ext cx="10460340" cy="27330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274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(MPI_COMM_WORLD, errhandler1);</a:t>
            </a:r>
          </a:p>
          <a:p>
            <a:pPr marL="0" indent="0">
              <a:buNone/>
            </a:pP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MPI_Bcast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..., MPI_COMM_WORLD);</a:t>
            </a:r>
          </a:p>
          <a:p>
            <a:pPr marL="0" indent="0">
              <a:buNone/>
            </a:pP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errhandler1(..., int *errcode, ...) {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rc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= MPI_Comm_dup(MPI_COMM_WORLD, &amp;comm1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); </a:t>
            </a: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/* for some reason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buNone/>
            </a:pP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	    /* rc == MPI_SUCCESS */</a:t>
            </a:r>
          </a:p>
          <a:p>
            <a:pPr marL="0" indent="0">
              <a:buNone/>
            </a:pP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rc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MPI_Comm_shrink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(comm1, &amp;comm2);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    /* </a:t>
            </a: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rc ==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MPI_ERR_OTHER (out of cids) */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   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*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errcode = rc;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/* rc == MPI_ERR_OTHER (huh?) */ </a:t>
            </a:r>
            <a:endParaRPr lang="is-IS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New Error Code From Error Handler</a:t>
            </a:r>
            <a:br>
              <a:rPr lang="en-US" dirty="0"/>
            </a:br>
            <a:r>
              <a:rPr lang="en-US" dirty="0" smtClean="0">
                <a:solidFill>
                  <a:srgbClr val="FF0000"/>
                </a:solidFill>
              </a:rPr>
              <a:t>Bad Example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49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 Error Classes to Handle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Add array of error classes to the </a:t>
            </a:r>
            <a:r>
              <a:rPr lang="en-US" dirty="0" err="1" smtClean="0"/>
              <a:t>MPI_Errhandler_set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Only call this error handler when an error class in the array is raised</a:t>
            </a:r>
          </a:p>
          <a:p>
            <a:r>
              <a:rPr lang="en-US" dirty="0" smtClean="0"/>
              <a:t>Have ”generic” error handler for all other cases</a:t>
            </a:r>
          </a:p>
          <a:p>
            <a:r>
              <a:rPr lang="en-US" dirty="0" smtClean="0"/>
              <a:t>Set a default and overwrite it for specific cases</a:t>
            </a:r>
          </a:p>
          <a:p>
            <a:pPr lvl="1"/>
            <a:r>
              <a:rPr lang="en-US" dirty="0"/>
              <a:t>Add </a:t>
            </a:r>
            <a:r>
              <a:rPr lang="en-US" dirty="0" smtClean="0"/>
              <a:t>a predefined </a:t>
            </a:r>
            <a:r>
              <a:rPr lang="en-US" dirty="0"/>
              <a:t>value for </a:t>
            </a:r>
            <a:r>
              <a:rPr lang="en-US" dirty="0" smtClean="0"/>
              <a:t>MPI_ANY_ERROR</a:t>
            </a:r>
          </a:p>
          <a:p>
            <a:r>
              <a:rPr lang="en-US" dirty="0" smtClean="0"/>
              <a:t>Helpful for FT libraries (e.g. Fenix)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57282" y="3229720"/>
            <a:ext cx="1761892" cy="7136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Error</a:t>
            </a:r>
            <a:endParaRPr lang="en-US" sz="3600" dirty="0"/>
          </a:p>
        </p:txBody>
      </p:sp>
      <p:sp>
        <p:nvSpPr>
          <p:cNvPr id="6" name="Rounded Rectangle 5"/>
          <p:cNvSpPr/>
          <p:nvPr/>
        </p:nvSpPr>
        <p:spPr>
          <a:xfrm>
            <a:off x="10256186" y="1253118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7" name="Rounded Rectangle 6"/>
          <p:cNvSpPr/>
          <p:nvPr/>
        </p:nvSpPr>
        <p:spPr>
          <a:xfrm>
            <a:off x="10256186" y="3229720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Handler</a:t>
            </a:r>
            <a:endParaRPr lang="en-US" sz="3600" dirty="0"/>
          </a:p>
        </p:txBody>
      </p:sp>
      <p:sp>
        <p:nvSpPr>
          <p:cNvPr id="9" name="Rounded Rectangle 8"/>
          <p:cNvSpPr/>
          <p:nvPr/>
        </p:nvSpPr>
        <p:spPr>
          <a:xfrm>
            <a:off x="10256186" y="5211105"/>
            <a:ext cx="1761892" cy="7136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smtClean="0"/>
              <a:t>Handler</a:t>
            </a:r>
            <a:endParaRPr lang="en-US" sz="3600"/>
          </a:p>
        </p:txBody>
      </p: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 flipV="1">
            <a:off x="8219174" y="1609957"/>
            <a:ext cx="2037012" cy="197660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7" idx="1"/>
          </p:cNvCxnSpPr>
          <p:nvPr/>
        </p:nvCxnSpPr>
        <p:spPr>
          <a:xfrm>
            <a:off x="8219174" y="3586559"/>
            <a:ext cx="2037012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3"/>
            <a:endCxn id="9" idx="1"/>
          </p:cNvCxnSpPr>
          <p:nvPr/>
        </p:nvCxnSpPr>
        <p:spPr>
          <a:xfrm>
            <a:off x="8219174" y="3586559"/>
            <a:ext cx="2037012" cy="198138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94294" y="3197891"/>
            <a:ext cx="1657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MPI_ERR_MEM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8935981">
            <a:off x="7951592" y="2158524"/>
            <a:ext cx="2420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MPI_ERR_PROC_FAILED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 rot="2700000">
            <a:off x="8519353" y="4247298"/>
            <a:ext cx="18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MPI_ANY_ERROR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9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Error Handlers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6355"/>
          </a:xfrm>
        </p:spPr>
        <p:txBody>
          <a:bodyPr>
            <a:normAutofit/>
          </a:bodyPr>
          <a:lstStyle/>
          <a:p>
            <a:r>
              <a:rPr lang="en-US" dirty="0" smtClean="0"/>
              <a:t>Still only allow a single error handler for a particular error class</a:t>
            </a:r>
          </a:p>
          <a:p>
            <a:r>
              <a:rPr lang="en-US" dirty="0" smtClean="0"/>
              <a:t>Specific error classes overwrite the general MPI_ANY_ERROR handler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5980" y="3791415"/>
            <a:ext cx="2754352" cy="11597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Error</a:t>
            </a:r>
            <a:endParaRPr lang="en-US" sz="5400" dirty="0"/>
          </a:p>
        </p:txBody>
      </p:sp>
      <p:sp>
        <p:nvSpPr>
          <p:cNvPr id="9" name="Rounded Rectangle 8"/>
          <p:cNvSpPr/>
          <p:nvPr/>
        </p:nvSpPr>
        <p:spPr>
          <a:xfrm>
            <a:off x="4445619" y="3791415"/>
            <a:ext cx="2754352" cy="115972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smtClean="0"/>
              <a:t>Handler</a:t>
            </a:r>
            <a:endParaRPr lang="en-US" sz="5400" dirty="0"/>
          </a:p>
        </p:txBody>
      </p:sp>
      <p:sp>
        <p:nvSpPr>
          <p:cNvPr id="10" name="Rounded Rectangle 9"/>
          <p:cNvSpPr/>
          <p:nvPr/>
        </p:nvSpPr>
        <p:spPr>
          <a:xfrm>
            <a:off x="8155258" y="3791415"/>
            <a:ext cx="2754352" cy="115972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Other</a:t>
            </a:r>
          </a:p>
          <a:p>
            <a:pPr algn="ctr"/>
            <a:r>
              <a:rPr lang="en-US" sz="4000" dirty="0" smtClean="0"/>
              <a:t>Handler</a:t>
            </a:r>
            <a:endParaRPr lang="en-US" sz="4000" dirty="0"/>
          </a:p>
        </p:txBody>
      </p:sp>
      <p:sp>
        <p:nvSpPr>
          <p:cNvPr id="11" name="Right Arrow 10"/>
          <p:cNvSpPr/>
          <p:nvPr/>
        </p:nvSpPr>
        <p:spPr>
          <a:xfrm>
            <a:off x="3490332" y="4164980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7199971" y="4162192"/>
            <a:ext cx="955287" cy="41259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&quot;No&quot; Symbol 12"/>
          <p:cNvSpPr/>
          <p:nvPr/>
        </p:nvSpPr>
        <p:spPr>
          <a:xfrm>
            <a:off x="7882054" y="3254762"/>
            <a:ext cx="3300761" cy="2227454"/>
          </a:xfrm>
          <a:prstGeom prst="noSmoking">
            <a:avLst/>
          </a:prstGeom>
          <a:noFill/>
          <a:ln w="38100">
            <a:solidFill>
              <a:srgbClr val="00206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5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that MPI is long jump safe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 the error handler to long jump to a location after the function is completed</a:t>
            </a:r>
          </a:p>
          <a:p>
            <a:r>
              <a:rPr lang="en-US" dirty="0" smtClean="0"/>
              <a:t>User’s responsibility to make sure that it doesn’t screw up its own threads</a:t>
            </a:r>
          </a:p>
          <a:p>
            <a:r>
              <a:rPr lang="en-US" dirty="0" smtClean="0"/>
              <a:t>It might not </a:t>
            </a:r>
            <a:r>
              <a:rPr lang="en-US" dirty="0" smtClean="0"/>
              <a:t>currently be </a:t>
            </a:r>
            <a:r>
              <a:rPr lang="en-US" dirty="0" smtClean="0"/>
              <a:t>safe to long jump directly out of the error handler because you might be in MPI’s </a:t>
            </a:r>
            <a:r>
              <a:rPr lang="en-US" dirty="0" smtClean="0"/>
              <a:t>thread.</a:t>
            </a:r>
            <a:endParaRPr lang="en-US" dirty="0" smtClean="0"/>
          </a:p>
          <a:p>
            <a:pPr lvl="1"/>
            <a:r>
              <a:rPr lang="en-US" dirty="0" smtClean="0"/>
              <a:t>In practice, we don’t think implementations do this, but the Standard doesn’t prohibit it. We should clarify this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gives you </a:t>
            </a:r>
            <a:r>
              <a:rPr lang="en-US" dirty="0" err="1" smtClean="0"/>
              <a:t>Reinit</a:t>
            </a:r>
            <a:r>
              <a:rPr lang="en-US" dirty="0" smtClean="0"/>
              <a:t>/Fenix-like behavior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 Error Handler with Operation Context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in operation arguments with something like </a:t>
            </a:r>
            <a:r>
              <a:rPr lang="en-US" dirty="0" err="1" smtClean="0"/>
              <a:t>varargs</a:t>
            </a:r>
            <a:endParaRPr lang="en-US" dirty="0" smtClean="0"/>
          </a:p>
          <a:p>
            <a:r>
              <a:rPr lang="en-US" dirty="0" smtClean="0"/>
              <a:t>Can re-run the operation after fixing the problem</a:t>
            </a:r>
          </a:p>
          <a:p>
            <a:r>
              <a:rPr lang="en-US" dirty="0" smtClean="0"/>
              <a:t>Could be tricky to use, but would be very powerful for some recovery:</a:t>
            </a:r>
          </a:p>
          <a:p>
            <a:pPr lvl="1"/>
            <a:r>
              <a:rPr lang="en-US" dirty="0" smtClean="0"/>
              <a:t>Catastrophic/non-catastrophic</a:t>
            </a:r>
          </a:p>
          <a:p>
            <a:pPr lvl="1"/>
            <a:r>
              <a:rPr lang="en-US" dirty="0" smtClean="0"/>
              <a:t>Message </a:t>
            </a:r>
            <a:r>
              <a:rPr lang="en-US" dirty="0" smtClean="0"/>
              <a:t>logging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Thought about this and decided that it would be great implementation-specific behavior to shove in the “</a:t>
            </a:r>
            <a:r>
              <a:rPr lang="is-IS" dirty="0" smtClean="0"/>
              <a:t>…” at the end.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</a:t>
            </a:r>
            <a:r>
              <a:rPr lang="en-US" dirty="0" err="1" smtClean="0"/>
              <a:t>Errhandler</a:t>
            </a:r>
            <a:r>
              <a:rPr lang="en-US" dirty="0" smtClean="0"/>
              <a:t> to Rule Them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019" y="1825625"/>
            <a:ext cx="1182340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typedef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void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MPI_Errhandler_function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void *			handles, /* Request(s) if they exist,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   otherwise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comm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/win/file/etc.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num_handles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handles in the previous array?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/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handle_types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req,comm,win,file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*/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(INOUT)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errcode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Just one, maybe MPI_ERR_IN_STATUS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context, /* User can log operations or something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</a:t>
            </a:r>
            <a:r>
              <a:rPr lang="is-IS" dirty="0" smtClean="0">
                <a:latin typeface="Andale Mono" charset="0"/>
                <a:ea typeface="Andale Mono" charset="0"/>
                <a:cs typeface="Andale Mono" charset="0"/>
              </a:rPr>
              <a:t>…); /* Implementation specific 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 	 handle, /* Which handle does this apply to?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*		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error_classes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, /* Which error classes to catch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				 Could be MPI_ANY_ERR_CLASS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int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		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num_error_classes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, /*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Num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classes in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the previous 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array 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*/</a:t>
            </a:r>
            <a:endParaRPr lang="en-US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void *			 context, /* User specific */</a:t>
            </a:r>
          </a:p>
          <a:p>
            <a:pPr marL="0" indent="0">
              <a:buNone/>
            </a:pP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(IN)		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MPI_Errhandler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 	 </a:t>
            </a:r>
            <a:r>
              <a:rPr lang="en-US" dirty="0" err="1" smtClean="0">
                <a:latin typeface="Andale Mono" charset="0"/>
                <a:ea typeface="Andale Mono" charset="0"/>
                <a:cs typeface="Andale Mono" charset="0"/>
              </a:rPr>
              <a:t>errhandler</a:t>
            </a:r>
            <a:r>
              <a:rPr lang="en-US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</p:txBody>
      </p:sp>
      <p:sp>
        <p:nvSpPr>
          <p:cNvPr id="4" name="Rectangle 3"/>
          <p:cNvSpPr/>
          <p:nvPr/>
        </p:nvSpPr>
        <p:spPr>
          <a:xfrm>
            <a:off x="9068586" y="471340"/>
            <a:ext cx="2620651" cy="110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Need a way to get a communicator from a request to be able to match </a:t>
            </a:r>
            <a:r>
              <a:rPr lang="en-US" smtClean="0"/>
              <a:t>up objects.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6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Portland (March 2015), Tony charged us with </a:t>
            </a:r>
            <a:r>
              <a:rPr lang="en-US" dirty="0" err="1" smtClean="0"/>
              <a:t>greenfielding</a:t>
            </a:r>
            <a:r>
              <a:rPr lang="en-US" dirty="0" smtClean="0"/>
              <a:t> Error Handlers and coming up with a </a:t>
            </a:r>
            <a:r>
              <a:rPr lang="en-US" dirty="0" err="1" smtClean="0"/>
              <a:t>wishlist</a:t>
            </a:r>
            <a:r>
              <a:rPr lang="en-US" dirty="0" smtClean="0"/>
              <a:t> of what we really want.</a:t>
            </a:r>
          </a:p>
          <a:p>
            <a:r>
              <a:rPr lang="en-US" dirty="0" smtClean="0"/>
              <a:t>We’d figure out backward compatibility “later”.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0907" y="3317630"/>
            <a:ext cx="4163936" cy="33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6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Handler Rework Wish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 what you are allowed to do in an error handler</a:t>
            </a:r>
          </a:p>
          <a:p>
            <a:r>
              <a:rPr lang="en-US" dirty="0" smtClean="0"/>
              <a:t>Return new error codes from an error handler</a:t>
            </a:r>
          </a:p>
          <a:p>
            <a:r>
              <a:rPr lang="en-US" dirty="0" smtClean="0"/>
              <a:t>Pick which error classes we handle in a single function</a:t>
            </a:r>
          </a:p>
          <a:p>
            <a:r>
              <a:rPr lang="en-US" dirty="0" smtClean="0"/>
              <a:t>Multiple error handlers attached to a single object</a:t>
            </a:r>
          </a:p>
          <a:p>
            <a:r>
              <a:rPr lang="en-US" dirty="0" smtClean="0"/>
              <a:t>Be able to recreate operations if desired</a:t>
            </a:r>
          </a:p>
          <a:p>
            <a:r>
              <a:rPr lang="en-US" dirty="0" smtClean="0"/>
              <a:t>Combine the three error handler functions into a single one to be able to assign generically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12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</p:txBody>
      </p:sp>
    </p:spTree>
    <p:extLst>
      <p:ext uri="{BB962C8B-B14F-4D97-AF65-F5344CB8AC3E}">
        <p14:creationId xmlns:p14="http://schemas.microsoft.com/office/powerpoint/2010/main" val="203015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Clarify what you’re allowed to do in an </a:t>
            </a:r>
            <a:r>
              <a:rPr lang="en-US" dirty="0" err="1" smtClean="0"/>
              <a:t>errhandler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are you allowed to do in an error handler?</a:t>
            </a:r>
          </a:p>
          <a:p>
            <a:pPr lvl="1"/>
            <a:r>
              <a:rPr lang="en-US" dirty="0" smtClean="0"/>
              <a:t>MPI calls?</a:t>
            </a:r>
          </a:p>
          <a:p>
            <a:pPr lvl="1"/>
            <a:r>
              <a:rPr lang="en-US" dirty="0" smtClean="0"/>
              <a:t>Communication?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ong jump?</a:t>
            </a:r>
          </a:p>
          <a:p>
            <a:pPr lvl="1"/>
            <a:r>
              <a:rPr lang="en-US" dirty="0" smtClean="0"/>
              <a:t>Finalize?</a:t>
            </a:r>
          </a:p>
          <a:p>
            <a:r>
              <a:rPr lang="en-US" dirty="0" smtClean="0"/>
              <a:t>Probably want to allow everything, but point out that error handlers are local and the user is responsible for matching.</a:t>
            </a:r>
          </a:p>
          <a:p>
            <a:pPr lvl="1"/>
            <a:r>
              <a:rPr lang="en-US" dirty="0" smtClean="0"/>
              <a:t>Some of these will be very tricky to implement correctly with threads but we think it might not be so bad given that error handling generally happens at the end.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20" y="2377440"/>
            <a:ext cx="1071245" cy="12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9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error codes INOUT instead of just IN</a:t>
            </a:r>
          </a:p>
          <a:p>
            <a:r>
              <a:rPr lang="en-US" dirty="0" smtClean="0"/>
              <a:t>Allows the error handler to handle/mask errors</a:t>
            </a:r>
          </a:p>
          <a:p>
            <a:pPr lvl="1"/>
            <a:r>
              <a:rPr lang="en-US" dirty="0" smtClean="0"/>
              <a:t>If the incoming error class is MPI_ERR_MEM, we could free some memory, retry the call, and return MPI_SUCCESS.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664960" y="1665099"/>
            <a:ext cx="5049520" cy="4071173"/>
            <a:chOff x="6664960" y="1665099"/>
            <a:chExt cx="5049520" cy="4071173"/>
          </a:xfrm>
        </p:grpSpPr>
        <p:sp>
          <p:nvSpPr>
            <p:cNvPr id="5" name="Rounded Rectangle 4"/>
            <p:cNvSpPr/>
            <p:nvPr/>
          </p:nvSpPr>
          <p:spPr>
            <a:xfrm>
              <a:off x="6664960" y="3149600"/>
              <a:ext cx="5049520" cy="1127760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Error Handler</a:t>
              </a:r>
              <a:endParaRPr lang="en-US" sz="6000" dirty="0"/>
            </a:p>
          </p:txBody>
        </p:sp>
        <p:sp>
          <p:nvSpPr>
            <p:cNvPr id="6" name="Down Arrow 5"/>
            <p:cNvSpPr/>
            <p:nvPr/>
          </p:nvSpPr>
          <p:spPr>
            <a:xfrm>
              <a:off x="8910320" y="2275463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8910320" y="4328537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84525" y="1665099"/>
              <a:ext cx="2810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MPI_ERR_MEM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28251" y="5151497"/>
              <a:ext cx="25229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MPI_SUCCESS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01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Dangers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one error class to another could be very confusing for the user if not done carefully.</a:t>
            </a:r>
          </a:p>
          <a:p>
            <a:pPr lvl="1"/>
            <a:r>
              <a:rPr lang="en-US" dirty="0" smtClean="0"/>
              <a:t>e.g. Changing MPI_ERR_PROC_FAILED to MPI_ERR_ARG would make user error handling very hard.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664960" y="1665099"/>
            <a:ext cx="5049520" cy="4096762"/>
            <a:chOff x="6664960" y="1665099"/>
            <a:chExt cx="5049520" cy="4096762"/>
          </a:xfrm>
        </p:grpSpPr>
        <p:sp>
          <p:nvSpPr>
            <p:cNvPr id="6" name="Rounded Rectangle 5"/>
            <p:cNvSpPr/>
            <p:nvPr/>
          </p:nvSpPr>
          <p:spPr>
            <a:xfrm>
              <a:off x="6664960" y="3149600"/>
              <a:ext cx="5049520" cy="112776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Error Handler</a:t>
              </a:r>
              <a:endParaRPr lang="en-US" sz="6000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8910320" y="2275463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8910320" y="4328537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4561" y="1665099"/>
              <a:ext cx="4170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MPI_ERR_PROC_FAILED</a:t>
              </a:r>
              <a:endParaRPr lang="en-US" sz="3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77753" y="5177086"/>
              <a:ext cx="2623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MPI_ERR_ARG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121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New Error Code From Error Handler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Dangers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could cause a big pain if we trigger another error handler based on the changed error code (would require MPI to check </a:t>
            </a:r>
            <a:r>
              <a:rPr lang="en-US" dirty="0" smtClean="0"/>
              <a:t>error codes </a:t>
            </a:r>
            <a:r>
              <a:rPr lang="en-US" dirty="0"/>
              <a:t>on the way out of the error handler).</a:t>
            </a:r>
          </a:p>
          <a:p>
            <a:pPr lvl="1"/>
            <a:r>
              <a:rPr lang="en-US" dirty="0"/>
              <a:t>We won’t trigger a second error handler after the first one returns</a:t>
            </a:r>
          </a:p>
          <a:p>
            <a:pPr lvl="1"/>
            <a:r>
              <a:rPr lang="en-US" dirty="0"/>
              <a:t>We could still have nested error handlers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664960" y="1665099"/>
            <a:ext cx="5049520" cy="4096762"/>
            <a:chOff x="6664960" y="1665099"/>
            <a:chExt cx="5049520" cy="4096762"/>
          </a:xfrm>
        </p:grpSpPr>
        <p:sp>
          <p:nvSpPr>
            <p:cNvPr id="17" name="Rounded Rectangle 16"/>
            <p:cNvSpPr/>
            <p:nvPr/>
          </p:nvSpPr>
          <p:spPr>
            <a:xfrm>
              <a:off x="6664960" y="3149600"/>
              <a:ext cx="5049520" cy="1127760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/>
                <a:t>Error Handler</a:t>
              </a:r>
              <a:endParaRPr lang="en-US" sz="6000" dirty="0"/>
            </a:p>
          </p:txBody>
        </p:sp>
        <p:sp>
          <p:nvSpPr>
            <p:cNvPr id="18" name="Down Arrow 17"/>
            <p:cNvSpPr/>
            <p:nvPr/>
          </p:nvSpPr>
          <p:spPr>
            <a:xfrm>
              <a:off x="8910320" y="2275463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8910320" y="4328537"/>
              <a:ext cx="558800" cy="8229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04561" y="1665099"/>
              <a:ext cx="4170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smtClean="0"/>
                <a:t>MPI_ERR_PROC_FAILED</a:t>
              </a:r>
              <a:endParaRPr lang="en-US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877753" y="5177086"/>
              <a:ext cx="26239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MPI_ERR_ARG</a:t>
              </a:r>
              <a:endParaRPr lang="en-US" sz="3200" dirty="0"/>
            </a:p>
          </p:txBody>
        </p:sp>
      </p:grpSp>
      <p:cxnSp>
        <p:nvCxnSpPr>
          <p:cNvPr id="8" name="Curved Connector 7"/>
          <p:cNvCxnSpPr>
            <a:stCxn id="21" idx="1"/>
            <a:endCxn id="17" idx="1"/>
          </p:cNvCxnSpPr>
          <p:nvPr/>
        </p:nvCxnSpPr>
        <p:spPr>
          <a:xfrm rot="10800000">
            <a:off x="6664961" y="3713480"/>
            <a:ext cx="1212793" cy="1755994"/>
          </a:xfrm>
          <a:prstGeom prst="curvedConnector3">
            <a:avLst>
              <a:gd name="adj1" fmla="val 118849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63972" y="4251035"/>
            <a:ext cx="113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Oh God</a:t>
            </a:r>
          </a:p>
          <a:p>
            <a:pPr algn="ctr"/>
            <a:r>
              <a:rPr lang="en-US" dirty="0" smtClean="0"/>
              <a:t>not again!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2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56080" y="3058160"/>
            <a:ext cx="9235440" cy="217424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New Error Code From Error Handler</a:t>
            </a:r>
            <a:br>
              <a:rPr lang="en-US" dirty="0"/>
            </a:br>
            <a:r>
              <a:rPr lang="en-US" dirty="0" smtClean="0">
                <a:solidFill>
                  <a:srgbClr val="00B050"/>
                </a:solidFill>
              </a:rPr>
              <a:t>Good Example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MPI_Set_Errhandler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(MPI_COMM_SELF, errhandler1);</a:t>
            </a:r>
          </a:p>
          <a:p>
            <a:pPr marL="0" indent="0">
              <a:buNone/>
            </a:pPr>
            <a:r>
              <a:rPr lang="en-US" sz="2400" dirty="0" err="1">
                <a:latin typeface="Andale Mono" charset="0"/>
                <a:ea typeface="Andale Mono" charset="0"/>
                <a:cs typeface="Andale Mono" charset="0"/>
              </a:rPr>
              <a:t>r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c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MPI_Alloc_mem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...);</a:t>
            </a:r>
          </a:p>
          <a:p>
            <a:pPr marL="0" indent="0">
              <a:buNone/>
            </a:pP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errhandler1(..., int *errcode, ...) {</a:t>
            </a: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free(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some_scratch_space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MPI_Alloc_mem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(...); /* With the same 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args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*/</a:t>
            </a:r>
          </a:p>
          <a:p>
            <a:pPr marL="0" indent="0">
              <a:buNone/>
            </a:pPr>
            <a:r>
              <a:rPr lang="en-U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	*</a:t>
            </a:r>
            <a:r>
              <a:rPr lang="en-US" sz="2400" dirty="0" err="1" smtClean="0">
                <a:latin typeface="Andale Mono" charset="0"/>
                <a:ea typeface="Andale Mono" charset="0"/>
                <a:cs typeface="Andale Mono" charset="0"/>
              </a:rPr>
              <a:t>errcode</a:t>
            </a:r>
            <a:r>
              <a:rPr lang="en-US" sz="2400" dirty="0" smtClean="0">
                <a:latin typeface="Andale Mono" charset="0"/>
                <a:ea typeface="Andale Mono" charset="0"/>
                <a:cs typeface="Andale Mono" charset="0"/>
              </a:rPr>
              <a:t> = MPI_SUCCESS;</a:t>
            </a: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>
                <a:latin typeface="Andale Mono" charset="0"/>
                <a:ea typeface="Andale Mono" charset="0"/>
                <a:cs typeface="Andale Mono" charset="0"/>
              </a:rPr>
              <a:t>	</a:t>
            </a: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}</a:t>
            </a:r>
          </a:p>
          <a:p>
            <a:pPr marL="0" indent="0">
              <a:buNone/>
            </a:pPr>
            <a:endParaRPr lang="is-IS" sz="2400" dirty="0" smtClean="0">
              <a:latin typeface="Andale Mono" charset="0"/>
              <a:ea typeface="Andale Mono" charset="0"/>
              <a:cs typeface="Andale Mono" charset="0"/>
            </a:endParaRPr>
          </a:p>
          <a:p>
            <a:pPr marL="0" indent="0">
              <a:buNone/>
            </a:pPr>
            <a:r>
              <a:rPr lang="is-IS" sz="2400" dirty="0" smtClean="0">
                <a:latin typeface="Andale Mono" charset="0"/>
                <a:ea typeface="Andale Mono" charset="0"/>
                <a:cs typeface="Andale Mono" charset="0"/>
              </a:rPr>
              <a:t>/* rc == MPI_SUCCESS (hooray!) */ </a:t>
            </a:r>
            <a:endParaRPr lang="is-IS" sz="2400" dirty="0">
              <a:latin typeface="Andale Mono" charset="0"/>
              <a:ea typeface="Andale Mono" charset="0"/>
              <a:cs typeface="Andale Mon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9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711</Words>
  <Application>Microsoft Macintosh PowerPoint</Application>
  <PresentationFormat>Widescreen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Andale Mono</vt:lpstr>
      <vt:lpstr>Calibri</vt:lpstr>
      <vt:lpstr>Calibri Light</vt:lpstr>
      <vt:lpstr>Arial</vt:lpstr>
      <vt:lpstr>Office Theme</vt:lpstr>
      <vt:lpstr>Error Handler Rework</vt:lpstr>
      <vt:lpstr>Motivation</vt:lpstr>
      <vt:lpstr>Error Handler Rework Wish List</vt:lpstr>
      <vt:lpstr>Clarify what you’re allowed to do in an errhandler</vt:lpstr>
      <vt:lpstr>Clarify what you’re allowed to do in an errhandler</vt:lpstr>
      <vt:lpstr>Return New Error Code From Error Handler</vt:lpstr>
      <vt:lpstr>Return New Error Code From Error Handler Dangers</vt:lpstr>
      <vt:lpstr>Return New Error Code From Error Handler Dangers</vt:lpstr>
      <vt:lpstr>Return New Error Code From Error Handler Good Example</vt:lpstr>
      <vt:lpstr>Return New Error Code From Error Handler Bad Example</vt:lpstr>
      <vt:lpstr>Pick Error Classes to Handle</vt:lpstr>
      <vt:lpstr>Multiple Error Handlers</vt:lpstr>
      <vt:lpstr>Guarantee that MPI is long jump safe</vt:lpstr>
      <vt:lpstr>Provider Error Handler with Operation Context</vt:lpstr>
      <vt:lpstr>One Errhandler to Rule Them All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Error Handler Rework</dc:title>
  <dc:creator>Microsoft Office User</dc:creator>
  <cp:lastModifiedBy>Microsoft Office User</cp:lastModifiedBy>
  <cp:revision>35</cp:revision>
  <dcterms:created xsi:type="dcterms:W3CDTF">2016-03-29T13:48:56Z</dcterms:created>
  <dcterms:modified xsi:type="dcterms:W3CDTF">2016-06-09T17:57:59Z</dcterms:modified>
</cp:coreProperties>
</file>