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0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4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2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34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77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0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43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2408E-A087-8D43-A497-FDCC91DD0CD2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42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408E-A087-8D43-A497-FDCC91DD0CD2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8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34E7-F9B5-F14D-8E9B-D7C72D739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Forum RCM/FRM Meeting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2F4D2-DAB6-2F45-ABDA-CF42EC2F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" y="3657600"/>
            <a:ext cx="3546488" cy="23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weeks before the FRM (Jan 25)</a:t>
            </a:r>
            <a:br>
              <a:rPr lang="en-US" dirty="0"/>
            </a:br>
            <a:r>
              <a:rPr lang="en-US" sz="3600" dirty="0"/>
              <a:t>MPI Standard Document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a new Release Candidate Document</a:t>
            </a:r>
          </a:p>
          <a:p>
            <a:pPr lvl="1"/>
            <a:r>
              <a:rPr lang="en-US" dirty="0"/>
              <a:t>Anything that was officially voted in at the previous meeting goes into the mpi-4.x branch.</a:t>
            </a:r>
          </a:p>
          <a:p>
            <a:pPr lvl="1"/>
            <a:r>
              <a:rPr lang="en-US" dirty="0"/>
              <a:t>Anything that still needs a vote goes into the mpi-4-rc branch.</a:t>
            </a:r>
          </a:p>
          <a:p>
            <a:pPr lvl="1"/>
            <a:r>
              <a:rPr lang="en-US" dirty="0"/>
              <a:t>The mpi-4-rc branch should be based on (or merged with) the mpi-4.x branch.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49939F-E66B-0943-8467-C8E42A33BC84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FB0C25A4-871A-3F4A-A13E-A42BE21ED5AD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BC48CF87-29CB-8D49-ABA1-E1FAAE8DE938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1BCA5731-2B10-FE4F-9FA0-550F796CB79B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CDD971F4-10DC-5B45-9515-D68A79D31F7C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61736F0-C758-BB4E-9217-D76E5CE8EDC7}"/>
                </a:ext>
              </a:extLst>
            </p:cNvPr>
            <p:cNvSpPr/>
            <p:nvPr/>
          </p:nvSpPr>
          <p:spPr>
            <a:xfrm>
              <a:off x="8082014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A797078-E945-A74A-B442-1639767BBCF0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E4CFC71B-0732-A641-A24C-D64276723CD1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9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 weeks before the FRM (Feb 8)</a:t>
            </a:r>
            <a:br>
              <a:rPr lang="en-US" dirty="0"/>
            </a:br>
            <a:r>
              <a:rPr lang="en-US" dirty="0"/>
              <a:t>MPI Forum Chair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Forum officer nominations close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AEBD15-0DB2-4B42-BD39-06B8D80E411F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D0665DCE-E7A2-0448-986A-69A348373142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CF6D75FD-E820-4846-B966-06766A4F4FCF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2DBBAD0F-477A-A94C-A1C6-A3ADF475B440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610119CE-DA2D-4E4D-B395-74F6028AB5A9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3C0CE9C0-5DF4-014E-A10B-DD2579651067}"/>
                </a:ext>
              </a:extLst>
            </p:cNvPr>
            <p:cNvSpPr/>
            <p:nvPr/>
          </p:nvSpPr>
          <p:spPr>
            <a:xfrm>
              <a:off x="9320318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C2574A3-41DB-A34D-BC2A-8935B35401DE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CA168436-203B-3A40-9C22-2D1A27D3A068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07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ballot for each change that happened between the RCM and FRM that was on the previously published list.</a:t>
            </a:r>
          </a:p>
          <a:p>
            <a:pPr lvl="1"/>
            <a:r>
              <a:rPr lang="en-US" dirty="0"/>
              <a:t>This follows “errata” rules and anything that fails will need to be reverted.</a:t>
            </a:r>
          </a:p>
          <a:p>
            <a:r>
              <a:rPr lang="en-US" dirty="0"/>
              <a:t>Conduct a ballot for each change that happened between the RCM and FRM that was </a:t>
            </a:r>
            <a:r>
              <a:rPr lang="en-US" b="1" dirty="0"/>
              <a:t>not</a:t>
            </a:r>
            <a:r>
              <a:rPr lang="en-US" dirty="0"/>
              <a:t> on the previously published list.</a:t>
            </a:r>
          </a:p>
          <a:p>
            <a:pPr lvl="1"/>
            <a:r>
              <a:rPr lang="en-US" dirty="0"/>
              <a:t>This follows the “no-no” rules and anything that fails will need to be reverted.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7C37FE-7344-864A-90D0-E4C95CA5CBC4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163F0DD3-A4C8-ED4C-810A-F7DBC4FAB507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A8029B71-3DE6-BA42-86E6-DBB9FE7DFF0E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BDDD94AA-358B-7E45-ABC6-96355BDE4FB4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994C33B0-D764-1E47-9477-B4B50E2F9F3F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63524D6C-2927-B143-94C4-B479ECC446E8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864521AC-E8BF-F840-A948-54AAA261F4EA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8A902E0-A0E2-2545-A8F6-43B4AD02BED2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30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a list of all still-unresolved issues that could be fixed before releasing MPI 4.0.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F8E07B-899A-3040-B4CA-0557DBE7CB8C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6F4AAEFE-F22F-2947-8808-5CBF93046EE3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37A0F5D4-726C-5B40-A563-98E5D3569C0F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7B26A14F-CD0C-7847-AFE7-C689D0E68D3F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BFC69D3A-B12D-2043-A771-F9453FD58DFA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553628F-648E-B246-BE66-E067C5726C22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23C48AC-0629-ED46-A419-30F36CAF13A3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2FF003C-24ED-9941-8F73-A95E3AAA34BC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47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anything left on the chair’s list, on a different date than the previous ballots, hold another ballot about whether to delay ratification.</a:t>
            </a:r>
          </a:p>
          <a:p>
            <a:pPr lvl="1"/>
            <a:r>
              <a:rPr lang="en-US" dirty="0"/>
              <a:t>If this passes, repeat the FRM at the next meeting.</a:t>
            </a:r>
          </a:p>
          <a:p>
            <a:r>
              <a:rPr lang="en-US" dirty="0"/>
              <a:t>Conduct a ballot on whether to ratify the entire document</a:t>
            </a:r>
          </a:p>
          <a:p>
            <a:pPr lvl="1"/>
            <a:r>
              <a:rPr lang="en-US" dirty="0"/>
              <a:t>If this passes, Bill publishes the final version of MPI 4.0 to the MPI Forum website.</a:t>
            </a:r>
          </a:p>
          <a:p>
            <a:pPr lvl="1"/>
            <a:r>
              <a:rPr lang="en-US" dirty="0"/>
              <a:t>If this fails, start back at the beginning of this slide deck.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71FC12-CC34-0841-83BE-CEFF3474A9F2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B430D7B2-E75E-4843-B98A-E876AE2A4216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3ABF1BE5-177A-CA46-BB96-46A7AB278351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F5605B36-96E2-FC4B-B57B-C1A224281F4C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3F769F02-7E93-D944-9628-2F627E667AE2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0EE23F19-5640-A643-9B17-AC5341816409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8399617-F8FC-8B4F-9159-90E1D61AA11C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106E214-EF34-4443-86BA-5D3B0505488D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93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ballots for the MPI Forum Officers</a:t>
            </a:r>
          </a:p>
          <a:p>
            <a:pPr lvl="1"/>
            <a:r>
              <a:rPr lang="en-US" dirty="0"/>
              <a:t>Following the procedures in the procedures document (i.e., continue ballots until some candidate for each office has a majority of non-abstain votes).</a:t>
            </a:r>
          </a:p>
          <a:p>
            <a:r>
              <a:rPr lang="en-US" dirty="0"/>
              <a:t>New officers begin their term and work with the old officers to transfer knowledge, state secrets, executive washroom keys, etc.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C8526A-1ECE-3343-8B0E-309E3546D57B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21F67270-58F8-E544-97B1-37AA702F985D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3FC82976-D088-704E-B7A9-2E88A2350818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70010473-2678-1943-BF0B-0191E29CB3C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04DD5F51-E321-FC49-9E4D-73B681D61D72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4A73C754-80A2-B34C-963A-A9F138EEE0FD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AA8FAE4-5C02-9B46-9F83-87D9829F48CA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FABB15D3-EA25-5E4D-A38D-EE01AB269B94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76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326D-A0D2-9841-B794-72B3B679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Weeks Before the RCM (Before Nov 1)</a:t>
            </a:r>
            <a:br>
              <a:rPr lang="en-US" dirty="0"/>
            </a:br>
            <a:r>
              <a:rPr lang="en-US" sz="3600" dirty="0"/>
              <a:t>Document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930C-AE6E-9040-B398-2DB044D1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a Release Candidate Draft for MPI 4.0</a:t>
            </a:r>
          </a:p>
          <a:p>
            <a:pPr lvl="1"/>
            <a:r>
              <a:rPr lang="en-US" dirty="0"/>
              <a:t>Work with Wes to create an MPI 4.0 ”draft” branch in the repository where unmerged changes can be combined for the purpose of generating a document for the RCM.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434E76-CEDF-4C44-8357-16814BEB46E2}"/>
              </a:ext>
            </a:extLst>
          </p:cNvPr>
          <p:cNvGrpSpPr/>
          <p:nvPr/>
        </p:nvGrpSpPr>
        <p:grpSpPr>
          <a:xfrm>
            <a:off x="1763809" y="5520899"/>
            <a:ext cx="8664382" cy="1317596"/>
            <a:chOff x="101930" y="4661365"/>
            <a:chExt cx="11862472" cy="2196634"/>
          </a:xfrm>
        </p:grpSpPr>
        <p:sp>
          <p:nvSpPr>
            <p:cNvPr id="4" name="Process 3">
              <a:extLst>
                <a:ext uri="{FF2B5EF4-FFF2-40B4-BE49-F238E27FC236}">
                  <a16:creationId xmlns:a16="http://schemas.microsoft.com/office/drawing/2014/main" id="{C2BFBF01-9E32-424A-8D25-BC66806FDB5F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F9071C03-A623-674F-AD81-09545DDC9C96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814F27CE-377C-5B43-900F-65102750CAAF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C491E178-11F4-6A4F-8CC9-EC57574EF0B7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F55A59F-C032-D74A-8263-215963DB0BC9}"/>
                </a:ext>
              </a:extLst>
            </p:cNvPr>
            <p:cNvSpPr/>
            <p:nvPr/>
          </p:nvSpPr>
          <p:spPr>
            <a:xfrm>
              <a:off x="10193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3A5DD152-EB45-5B49-B43A-C5BB2C0FB70F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5B6B6991-6211-2849-B406-937540AE471B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0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6DD6-EA23-1C4F-966A-9AA72562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the RCM (Nov 9 – DEC 4)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B9B3-275E-1542-B786-18F9E015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chair goes through their respective chapter and itemizes the changes since MPI 3.1.	</a:t>
            </a:r>
          </a:p>
          <a:p>
            <a:pPr lvl="1"/>
            <a:r>
              <a:rPr lang="en-US" dirty="0"/>
              <a:t>Check out the latest version of the draft branch and run this:</a:t>
            </a:r>
          </a:p>
          <a:p>
            <a:pPr lvl="2"/>
            <a:r>
              <a:rPr lang="en-US" dirty="0">
                <a:latin typeface="Courier" pitchFamily="2" charset="0"/>
              </a:rPr>
              <a:t>git diff origin/mpi-3.1 </a:t>
            </a:r>
            <a:endParaRPr lang="en-US" dirty="0"/>
          </a:p>
          <a:p>
            <a:r>
              <a:rPr lang="en-US" dirty="0"/>
              <a:t>The chair will be responsible for “reading” their chapter at the RCM meeting via some mechanism to convey the list of all changes.</a:t>
            </a:r>
          </a:p>
          <a:p>
            <a:pPr lvl="1"/>
            <a:r>
              <a:rPr lang="en-US" dirty="0"/>
              <a:t>Could use marked up PDF, slides, etc.</a:t>
            </a:r>
          </a:p>
          <a:p>
            <a:pPr lvl="1"/>
            <a:r>
              <a:rPr lang="en-US" dirty="0"/>
              <a:t>Make sure to check all changes, not just the ones you “expect” to be there.</a:t>
            </a:r>
          </a:p>
          <a:p>
            <a:r>
              <a:rPr lang="en-US" dirty="0"/>
              <a:t>Itemize a list of things that need to be done to have the chapter be ready for a final version.</a:t>
            </a:r>
          </a:p>
          <a:p>
            <a:r>
              <a:rPr lang="en-US" dirty="0"/>
              <a:t>Work on resolving the list of changes (if any).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390754-CEE0-724C-9E2C-9AEBD84AA1BB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A76B20B2-747D-C04A-BEB7-4F2160239F3D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83B46D9A-5596-5246-B77D-85AB3B7DFE38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9A0EA6AA-49BA-064B-9435-58E587FC3E3C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F514CBB0-BCA3-E24B-9D5B-0A2B50123D3F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E117C7AF-AB43-164D-AE24-2A6FC820AADC}"/>
                </a:ext>
              </a:extLst>
            </p:cNvPr>
            <p:cNvSpPr/>
            <p:nvPr/>
          </p:nvSpPr>
          <p:spPr>
            <a:xfrm>
              <a:off x="749124" y="4615890"/>
              <a:ext cx="2830113" cy="542432"/>
            </a:xfrm>
            <a:prstGeom prst="downArrow">
              <a:avLst>
                <a:gd name="adj1" fmla="val 89494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0ED81A90-8B91-F04F-9961-ABBE3E782C37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ECC62024-0E31-4342-9B13-26BB182DBDC1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36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4B1E-F7B2-C749-9F0D-3AC1C56E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the RCM (Nov 9 - Dec 4)</a:t>
            </a:r>
            <a:br>
              <a:rPr lang="en-US" dirty="0"/>
            </a:br>
            <a:r>
              <a:rPr lang="en-US" sz="3600" dirty="0"/>
              <a:t>MPI Forum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BD7C-4FC2-544B-AE98-477C018C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Review the entire Release Candidate Draft</a:t>
            </a:r>
          </a:p>
          <a:p>
            <a:pPr lvl="1"/>
            <a:r>
              <a:rPr lang="en-US" dirty="0"/>
              <a:t>Wes will produce a spreadsheet with the entire MPI Standard chunked into pieces.</a:t>
            </a:r>
          </a:p>
          <a:p>
            <a:pPr lvl="1"/>
            <a:r>
              <a:rPr lang="en-US" dirty="0"/>
              <a:t>Everyone who has registered for 3 meetings this year (and any other volunteers) will be assigned a chunk of pages to review.</a:t>
            </a:r>
          </a:p>
          <a:p>
            <a:pPr lvl="2"/>
            <a:r>
              <a:rPr lang="en-US" dirty="0"/>
              <a:t>That works out to about 50 pages per-person. We need everyone to help here. Please do your homework.</a:t>
            </a:r>
          </a:p>
          <a:p>
            <a:pPr lvl="1"/>
            <a:r>
              <a:rPr lang="en-US" dirty="0"/>
              <a:t>When each person finishes their section, they should provide a list of problems or confirmation that there are none necessary to Martin/Wes.</a:t>
            </a:r>
          </a:p>
          <a:p>
            <a:r>
              <a:rPr lang="en-US" dirty="0"/>
              <a:t>Each person should look for:</a:t>
            </a:r>
          </a:p>
          <a:p>
            <a:pPr lvl="1"/>
            <a:r>
              <a:rPr lang="en-US" dirty="0"/>
              <a:t>Formatting and whitespace problems, spelling errors, and other typos.</a:t>
            </a:r>
          </a:p>
          <a:p>
            <a:pPr lvl="1"/>
            <a:r>
              <a:rPr lang="en-US" dirty="0"/>
              <a:t>Logical inconsistencies in the overall document, or problems with approved changes.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D3EE7F-C6F7-A64D-AF1A-E29EB3FDB2F6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13" name="Process 12">
              <a:extLst>
                <a:ext uri="{FF2B5EF4-FFF2-40B4-BE49-F238E27FC236}">
                  <a16:creationId xmlns:a16="http://schemas.microsoft.com/office/drawing/2014/main" id="{56CFBF2F-62AB-054E-954B-DF5AEC17E5BF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4" name="Process 13">
              <a:extLst>
                <a:ext uri="{FF2B5EF4-FFF2-40B4-BE49-F238E27FC236}">
                  <a16:creationId xmlns:a16="http://schemas.microsoft.com/office/drawing/2014/main" id="{AEB82B7F-9E6F-BB4A-BD77-2FD47CC88B9A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4A6998E3-BBB1-064A-91D3-91CE0815877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F89DED33-0B8E-C64A-8A1F-BF1C79D0C809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E36CDA2E-C469-B14A-9F88-2C2990B1968B}"/>
                </a:ext>
              </a:extLst>
            </p:cNvPr>
            <p:cNvSpPr/>
            <p:nvPr/>
          </p:nvSpPr>
          <p:spPr>
            <a:xfrm>
              <a:off x="749124" y="4615890"/>
              <a:ext cx="2830113" cy="542432"/>
            </a:xfrm>
            <a:prstGeom prst="downArrow">
              <a:avLst>
                <a:gd name="adj1" fmla="val 89494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DB78F3E-5088-734B-9D48-ACF576710DA7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69764630-AC1B-6344-85D3-383ED83D027E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45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FF68-A35F-3041-B538-C8A92082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EDE0-3B5E-C648-BD8D-1A7A5AF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committee chairs ”read” their chapters to have the forum confirm that all changes are correct.</a:t>
            </a:r>
          </a:p>
          <a:p>
            <a:r>
              <a:rPr lang="en-US" dirty="0"/>
              <a:t>Chapter committee chairs present a list of:</a:t>
            </a:r>
          </a:p>
          <a:p>
            <a:pPr lvl="1"/>
            <a:r>
              <a:rPr lang="en-US" dirty="0"/>
              <a:t>Unresolved issues found in implementing the approved changes</a:t>
            </a:r>
          </a:p>
          <a:p>
            <a:pPr lvl="1"/>
            <a:r>
              <a:rPr lang="en-US" dirty="0"/>
              <a:t>Technical issues found with the chapter</a:t>
            </a:r>
          </a:p>
          <a:p>
            <a:pPr lvl="1"/>
            <a:r>
              <a:rPr lang="en-US" dirty="0"/>
              <a:t>Changes made since the beginning of the RCM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F4FFF9-E5DE-2F48-A2D9-0234CE0BE40D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DE79FEBF-E951-3D4F-B4D5-C13E76F0113B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719C8828-A557-BF49-9560-6A8566B71E2C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F00191EB-8562-A245-BB10-14FC5408178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0B2282B1-5C6D-114F-9D6F-A484C00C0B2E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86FB1CF4-06C4-CC45-AB5B-A6618C8C0843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614218C3-5E93-1C49-B712-DAD170C882CD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6491672C-6C2A-044F-8B62-9D6F5B5EC964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84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Present the compiled list of changes since the Release Candidate Document was published that have been made and will be made before completing MPI 4.0.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2C0A4BA-DBAC-974C-B57F-1AB4F526A975}"/>
              </a:ext>
            </a:extLst>
          </p:cNvPr>
          <p:cNvSpPr/>
          <p:nvPr/>
        </p:nvSpPr>
        <p:spPr>
          <a:xfrm>
            <a:off x="2339210" y="2961860"/>
            <a:ext cx="2941983" cy="25044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Already Done</a:t>
            </a:r>
          </a:p>
          <a:p>
            <a:pPr algn="ctr"/>
            <a:r>
              <a:rPr lang="en-US" dirty="0"/>
              <a:t>(chap. </a:t>
            </a:r>
            <a:r>
              <a:rPr lang="en-US" dirty="0" err="1"/>
              <a:t>cmte</a:t>
            </a:r>
            <a:r>
              <a:rPr lang="en-US" dirty="0"/>
              <a:t>. changes at RCM)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Fix whitespace on p. 483</a:t>
            </a:r>
          </a:p>
          <a:p>
            <a:pPr marL="342900" indent="-342900" algn="ctr">
              <a:buAutoNum type="arabicPeriod"/>
            </a:pPr>
            <a:r>
              <a:rPr lang="en-US" dirty="0"/>
              <a:t>...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D066CAA7-E5EC-1243-965C-CF1A64C9A2EB}"/>
              </a:ext>
            </a:extLst>
          </p:cNvPr>
          <p:cNvSpPr/>
          <p:nvPr/>
        </p:nvSpPr>
        <p:spPr>
          <a:xfrm>
            <a:off x="6910807" y="2961860"/>
            <a:ext cx="2941983" cy="250448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To Do</a:t>
            </a:r>
          </a:p>
          <a:p>
            <a:pPr algn="ctr"/>
            <a:r>
              <a:rPr lang="en-US" dirty="0"/>
              <a:t>(errata at FRM)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Fixes for Big Counts</a:t>
            </a:r>
          </a:p>
          <a:p>
            <a:pPr marL="342900" indent="-342900" algn="ctr">
              <a:buAutoNum type="arabicPeriod"/>
            </a:pPr>
            <a:r>
              <a:rPr lang="en-US" dirty="0"/>
              <a:t>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60C5FC-F2EC-344D-9AE3-5EE6045367D0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C6D10B6D-AB59-8C42-862C-9FFB1408251E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52101C96-E422-6940-A623-0CB9167EB64F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0D0610C8-65A5-1F49-8E27-8934AFC62575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ACE5DE13-8C41-9847-9189-AE51FCC7C789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EC555993-D41B-C340-8D19-C14976F8374A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6E947931-B916-664A-8C69-7158FCF86B05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0E840A33-CD9A-CD4B-92DC-CC776C7F8F04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68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ballot on ratifying the entire Release Candidate Draft </a:t>
            </a:r>
            <a:r>
              <a:rPr lang="en-US" i="1" dirty="0"/>
              <a:t>including</a:t>
            </a:r>
            <a:r>
              <a:rPr lang="en-US" dirty="0"/>
              <a:t> the two lists of changes presented earlier.</a:t>
            </a:r>
          </a:p>
          <a:p>
            <a:pPr lvl="1"/>
            <a:r>
              <a:rPr lang="en-US" dirty="0"/>
              <a:t>If this fails, do everything again for the next meeting.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311E52-22AB-5D4A-9144-AEF5C290E28F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0FA34EC9-F205-8A46-915D-75D6BE09EB2A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95A90291-34E1-0F42-8D14-172955C70C4C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6D400E1F-95F9-B948-873E-3CFFA60B393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09703A30-114A-5C4D-84FB-15807816A067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385CDD84-5A7E-0F48-8DFB-A01480D6A678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D6E7787-B085-3A4D-BE89-8B10A4F35883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8C10EF0F-594B-8744-B801-9AB4FAB45FD6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04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for nominations for new offices for the next version of the MPI Standard.</a:t>
            </a:r>
          </a:p>
          <a:p>
            <a:pPr lvl="1"/>
            <a:r>
              <a:rPr lang="en-US" dirty="0"/>
              <a:t>Chair, Secretary, Treasurer, MPI Standard Document Editor</a:t>
            </a:r>
          </a:p>
          <a:p>
            <a:r>
              <a:rPr lang="en-US" dirty="0"/>
              <a:t>Nominations should occur either ”in person” during the meeting or on the MPI Forum mailing list.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BEB15C-802A-F24E-BED5-E363B6FD2049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AFE6408F-30F3-B24A-9395-D003D6C73707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4761A0C7-4B23-924F-A11D-B792F9F6E2BE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85C52235-48E1-3046-8B43-604E3F46FBDD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C399AE29-592C-944C-8B2A-105271DECAD1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E1564B19-9DFF-4E46-95B7-D368BCEDEECA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3C99367D-5209-6441-9F02-286F28BD4152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E6049673-64BF-AB4D-8DA7-4DC9557C434A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60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 weeks before the FRM (Jan 11)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all remaining open issues from the previous lists</a:t>
            </a:r>
          </a:p>
          <a:p>
            <a:pPr lvl="1"/>
            <a:r>
              <a:rPr lang="en-US" dirty="0"/>
              <a:t>Work with Bill to merge any changes (prior to errata vote at the FRM)</a:t>
            </a:r>
          </a:p>
          <a:p>
            <a:r>
              <a:rPr lang="en-US" dirty="0"/>
              <a:t>All PRs need to be posted by Jan 11 to give time for Bill to review and merge them.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9547D-67B1-6B49-9800-9320D6D6CA7A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54946E3B-4280-A143-8639-11606BEE818F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B0D3EE82-C2AB-BF41-BD65-3321A617486D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B41C8005-E7A4-5340-98EF-945EC7EAA9DE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28D7C0E1-6B4B-904D-BC09-91A13C97EE3D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5FB09A0A-E58A-C04A-89AB-DE9D0C694C03}"/>
                </a:ext>
              </a:extLst>
            </p:cNvPr>
            <p:cNvSpPr/>
            <p:nvPr/>
          </p:nvSpPr>
          <p:spPr>
            <a:xfrm>
              <a:off x="3660883" y="4615890"/>
              <a:ext cx="4299468" cy="542432"/>
            </a:xfrm>
            <a:prstGeom prst="downArrow">
              <a:avLst>
                <a:gd name="adj1" fmla="val 96209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F3E13EA1-4CE4-EC46-8337-660DD818F7A5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16AFF533-196F-7943-879A-3C30B318DEDC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4720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{BE4986E6-89A8-F04E-8E8A-081AA44AE9AB}tf10001119</Template>
  <TotalTime>2860</TotalTime>
  <Words>1136</Words>
  <Application>Microsoft Macintosh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</vt:lpstr>
      <vt:lpstr>Gill Sans MT</vt:lpstr>
      <vt:lpstr>Gallery</vt:lpstr>
      <vt:lpstr>MPI Forum RCM/FRM Meeting Procedure</vt:lpstr>
      <vt:lpstr>5 Weeks Before the RCM (Before Nov 1) Document Editor</vt:lpstr>
      <vt:lpstr>Before the RCM (Nov 9 – DEC 4) Chapter Committee Chairs</vt:lpstr>
      <vt:lpstr>Before the RCM (Nov 9 - Dec 4) MPI Forum Members</vt:lpstr>
      <vt:lpstr>At the RCM (Dec 7 – 10) Chapter Committee Chairs</vt:lpstr>
      <vt:lpstr>At the RCM (Dec 7 – 10) MPI Forum Chair</vt:lpstr>
      <vt:lpstr>At the RCM (Dec 7 – 10) MPI Forum Secretary</vt:lpstr>
      <vt:lpstr>At the RCM (Dec 7 – 10) MPI Forum Chair</vt:lpstr>
      <vt:lpstr>6 weeks before the FRM (Jan 11) Chapter Committee Chairs</vt:lpstr>
      <vt:lpstr>4 weeks before the FRM (Jan 25) MPI Standard Document Editor</vt:lpstr>
      <vt:lpstr>2 weeks before the FRM (Feb 8) MPI Forum Chair</vt:lpstr>
      <vt:lpstr>At the FRM (Feb 22 – Feb 24) MPI Forum Secretary</vt:lpstr>
      <vt:lpstr>At the FRM (Feb 22 – Feb 24) MPI Forum Chair</vt:lpstr>
      <vt:lpstr>At the FRM (Feb 22 – Feb 24) MPI Forum Secretary</vt:lpstr>
      <vt:lpstr>At the FRM (Feb 22 – Feb 24) MPI Forum Secretary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Forum RCM Meeting Procedure</dc:title>
  <dc:creator>Bland, Wesley</dc:creator>
  <cp:lastModifiedBy>Bland, Wesley</cp:lastModifiedBy>
  <cp:revision>12</cp:revision>
  <dcterms:created xsi:type="dcterms:W3CDTF">2020-09-28T20:09:17Z</dcterms:created>
  <dcterms:modified xsi:type="dcterms:W3CDTF">2020-12-16T16:07:36Z</dcterms:modified>
</cp:coreProperties>
</file>