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308" r:id="rId3"/>
    <p:sldId id="311" r:id="rId4"/>
    <p:sldId id="321" r:id="rId5"/>
    <p:sldId id="32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2761" autoAdjust="0"/>
    <p:restoredTop sz="86458" autoAdjust="0"/>
  </p:normalViewPr>
  <p:slideViewPr>
    <p:cSldViewPr>
      <p:cViewPr varScale="1">
        <p:scale>
          <a:sx n="57" d="100"/>
          <a:sy n="57" d="100"/>
        </p:scale>
        <p:origin x="-7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slide foot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613775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slide header_646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8600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952999" y="152400"/>
            <a:ext cx="1903413" cy="30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18B65-4CBA-DB46-9D73-AD0C58E7BE22}" type="datetime1">
              <a:rPr lang="en-US" smtClean="0"/>
              <a:pPr/>
              <a:t>1/10/12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762000" y="8610601"/>
            <a:ext cx="54864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24599" y="8685213"/>
            <a:ext cx="5318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5E24-A365-DF40-BF27-0C4D1E380F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69693-4B73-3F4B-BE08-27CE2957F7EB}" type="datetime1">
              <a:rPr lang="en-US" smtClean="0"/>
              <a:pPr/>
              <a:t>1/10/12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A7F71-A600-874B-8C52-75C3F91F2D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Favor: 16, No: 0</a:t>
            </a:r>
            <a:r>
              <a:rPr lang="en-US" smtClean="0"/>
              <a:t>, Abstain: 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155F7B-9C0A-0B4E-8A63-3E426153177C}" type="datetime1">
              <a:rPr lang="en-US" smtClean="0"/>
              <a:pPr/>
              <a:t>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A681E4-6596-A544-82FC-E67BCE55E877}" type="datetime1">
              <a:rPr lang="en-US" smtClean="0"/>
              <a:pPr/>
              <a:t>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694613" cy="608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8228013" cy="25574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00463"/>
            <a:ext cx="8228013" cy="2557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48FC22-3DAF-3B4E-AE3F-6113BF592B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4EBEF8-AA9F-3240-B6BA-D470F51683CA}" type="datetime1">
              <a:rPr lang="en-US" smtClean="0"/>
              <a:pPr/>
              <a:t>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3000" b="1" cap="none" baseline="0"/>
            </a:lvl1pPr>
          </a:lstStyle>
          <a:p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24F376-380F-4F43-B40D-127D595B9104}" type="datetime1">
              <a:rPr lang="en-US" smtClean="0"/>
              <a:pPr/>
              <a:t>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32AE0F-AA2A-1C48-A88B-2E72029DECA4}" type="datetime1">
              <a:rPr lang="en-US" smtClean="0"/>
              <a:pPr/>
              <a:t>1/10/12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50F714-18F8-3F4B-AD72-C8221F5C154E}" type="datetime1">
              <a:rPr lang="en-US" smtClean="0"/>
              <a:pPr/>
              <a:t>1/10/12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C8AE45-5AB5-F04F-BDC5-FE6DC48E0A0C}" type="datetime1">
              <a:rPr lang="en-US" smtClean="0"/>
              <a:pPr/>
              <a:t>1/10/12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C7531D-2238-6543-938D-B3237130B1AD}" type="datetime1">
              <a:rPr lang="en-US" smtClean="0"/>
              <a:pPr/>
              <a:t>1/10/12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479550"/>
          </a:xfrm>
        </p:spPr>
        <p:txBody>
          <a:bodyPr anchor="t"/>
          <a:lstStyle>
            <a:lvl1pPr algn="l"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1"/>
            <a:ext cx="3008313" cy="44196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13C915-4855-0B49-B63A-F9D62B3014CD}" type="datetime1">
              <a:rPr lang="en-US" smtClean="0"/>
              <a:pPr/>
              <a:t>1/10/12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A85A98-D041-1A48-8981-4E70C8B76B60}" type="datetime1">
              <a:rPr lang="en-US" smtClean="0"/>
              <a:pPr/>
              <a:t>1/10/12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5" descr="slide footer_blue_646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BAD65ADE-7CC6-C14D-8C86-B3F14AF61B2C}" type="datetime1">
              <a:rPr lang="en-US" smtClean="0"/>
              <a:pPr/>
              <a:t>1/10/12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7225" y="6307138"/>
            <a:ext cx="59420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8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d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36432" y="1671638"/>
            <a:ext cx="7853362" cy="1069975"/>
          </a:xfrm>
        </p:spPr>
        <p:txBody>
          <a:bodyPr/>
          <a:lstStyle/>
          <a:p>
            <a:pPr algn="ctr"/>
            <a:r>
              <a:rPr lang="en-US" dirty="0" smtClean="0"/>
              <a:t>Non-Collective Communicator Creation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985838" y="3125788"/>
            <a:ext cx="7167562" cy="2132012"/>
          </a:xfrm>
        </p:spPr>
        <p:txBody>
          <a:bodyPr/>
          <a:lstStyle/>
          <a:p>
            <a:pPr algn="ctr"/>
            <a:r>
              <a:rPr lang="en-US" sz="3200" dirty="0" smtClean="0"/>
              <a:t>Tickets #286 and #305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MPI_Comm_create_group(MPI_Comm</a:t>
            </a:r>
            <a:r>
              <a:rPr lang="en-US" dirty="0" smtClean="0"/>
              <a:t> </a:t>
            </a:r>
            <a:r>
              <a:rPr lang="en-US" dirty="0" err="1" smtClean="0"/>
              <a:t>comm</a:t>
            </a:r>
            <a:r>
              <a:rPr lang="en-US" dirty="0" smtClean="0"/>
              <a:t>, </a:t>
            </a:r>
            <a:r>
              <a:rPr lang="en-US" dirty="0" err="1" smtClean="0"/>
              <a:t>MPI_Group</a:t>
            </a:r>
            <a:r>
              <a:rPr lang="en-US" dirty="0" smtClean="0"/>
              <a:t> group, </a:t>
            </a:r>
            <a:r>
              <a:rPr lang="en-US" dirty="0" err="1" smtClean="0"/>
              <a:t>int</a:t>
            </a:r>
            <a:r>
              <a:rPr lang="en-US" dirty="0" smtClean="0"/>
              <a:t> tag, </a:t>
            </a:r>
            <a:r>
              <a:rPr lang="en-US" dirty="0" err="1" smtClean="0"/>
              <a:t>MPI_Comm</a:t>
            </a:r>
            <a:r>
              <a:rPr lang="en-US" dirty="0" smtClean="0"/>
              <a:t> *</a:t>
            </a:r>
            <a:r>
              <a:rPr lang="en-US" dirty="0" err="1" smtClean="0"/>
              <a:t>newcomm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3768" y="5650468"/>
            <a:ext cx="72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Non-Collective Communicator Creation in MPI</a:t>
            </a:r>
            <a:r>
              <a:rPr lang="en-US" dirty="0" smtClean="0"/>
              <a:t>.  Dinan, et al.,  Euro MPI ‘11.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96000" y="1397000"/>
          <a:ext cx="2362200" cy="2032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95275"/>
                <a:gridCol w="295275"/>
                <a:gridCol w="295275"/>
                <a:gridCol w="295275"/>
                <a:gridCol w="295275"/>
                <a:gridCol w="295275"/>
                <a:gridCol w="295275"/>
                <a:gridCol w="295275"/>
              </a:tblGrid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944562"/>
          </a:xfrm>
        </p:spPr>
        <p:txBody>
          <a:bodyPr/>
          <a:lstStyle/>
          <a:p>
            <a:r>
              <a:rPr lang="en-US" dirty="0" smtClean="0"/>
              <a:t>Non-Collective Communicator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Current: Collective on parent</a:t>
            </a:r>
          </a:p>
          <a:p>
            <a:endParaRPr lang="en-US" sz="800" dirty="0" smtClean="0"/>
          </a:p>
          <a:p>
            <a:r>
              <a:rPr lang="en-US" dirty="0" smtClean="0"/>
              <a:t>Proposed: Create communicator</a:t>
            </a:r>
            <a:br>
              <a:rPr lang="en-US" dirty="0" smtClean="0"/>
            </a:br>
            <a:r>
              <a:rPr lang="en-US" dirty="0" smtClean="0"/>
              <a:t>collectively only on new members</a:t>
            </a:r>
          </a:p>
          <a:p>
            <a:endParaRPr lang="en-US" sz="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Avoid coarse-grain synchronization</a:t>
            </a:r>
          </a:p>
          <a:p>
            <a:pPr lvl="1"/>
            <a:r>
              <a:rPr lang="en-US" dirty="0" smtClean="0"/>
              <a:t>Load balancing: Reassign processes from</a:t>
            </a:r>
            <a:br>
              <a:rPr lang="en-US" dirty="0" smtClean="0"/>
            </a:br>
            <a:r>
              <a:rPr lang="en-US" dirty="0" smtClean="0"/>
              <a:t>idle groups to active groups</a:t>
            </a:r>
            <a:endParaRPr lang="en-US" sz="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Reduce overhead</a:t>
            </a:r>
          </a:p>
          <a:p>
            <a:pPr lvl="1"/>
            <a:r>
              <a:rPr lang="en-US" dirty="0" smtClean="0"/>
              <a:t>Multi-level parallelism, create small communicators</a:t>
            </a:r>
            <a:endParaRPr lang="en-US" sz="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Recovery from failures</a:t>
            </a:r>
          </a:p>
          <a:p>
            <a:pPr lvl="1"/>
            <a:r>
              <a:rPr lang="en-US" dirty="0" smtClean="0"/>
              <a:t>Not all ranks in parent can participate</a:t>
            </a:r>
            <a:endParaRPr lang="en-US" sz="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Compatibility with Global Arrays</a:t>
            </a:r>
          </a:p>
          <a:p>
            <a:pPr lvl="1"/>
            <a:r>
              <a:rPr lang="en-US" dirty="0" smtClean="0"/>
              <a:t>Past: collectives using MPI Send/</a:t>
            </a:r>
            <a:r>
              <a:rPr lang="en-US" dirty="0" err="1" smtClean="0"/>
              <a:t>Recv</a:t>
            </a:r>
            <a:endParaRPr lang="en-US" dirty="0" smtClean="0"/>
          </a:p>
          <a:p>
            <a:endParaRPr lang="en-US" sz="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0" y="1397000"/>
          <a:ext cx="2362200" cy="20320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95275"/>
                <a:gridCol w="295275"/>
                <a:gridCol w="295275"/>
                <a:gridCol w="295275"/>
                <a:gridCol w="295275"/>
                <a:gridCol w="295275"/>
                <a:gridCol w="295275"/>
                <a:gridCol w="295275"/>
              </a:tblGrid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50001" y="23537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sym typeface="Wingdings"/>
              </a:rPr>
              <a:t>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</a:t>
            </a:r>
            <a:r>
              <a:rPr lang="en-US" dirty="0" err="1" smtClean="0"/>
              <a:t>Microbenchmark</a:t>
            </a:r>
            <a:endParaRPr lang="en-US" dirty="0"/>
          </a:p>
        </p:txBody>
      </p:sp>
      <p:pic>
        <p:nvPicPr>
          <p:cNvPr id="5" name="Content Placeholder 4" descr="bgp-create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-9625" r="-9625"/>
              <a:stretch>
                <a:fillRect/>
              </a:stretch>
            </p:blipFill>
          </mc:Choice>
          <mc:Fallback>
            <p:blipFill>
              <a:blip r:embed="rId4"/>
              <a:srcRect l="-9625" r="-9625"/>
              <a:stretch>
                <a:fillRect/>
              </a:stretch>
            </p:blipFill>
          </mc:Fallback>
        </mc:AlternateContent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96200" y="1676400"/>
            <a:ext cx="98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O(log</a:t>
            </a:r>
            <a:r>
              <a:rPr lang="en-US" baseline="30000" dirty="0" smtClean="0"/>
              <a:t>2 </a:t>
            </a:r>
            <a:r>
              <a:rPr lang="en-US" dirty="0" err="1" smtClean="0"/>
              <a:t>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96200" y="4038600"/>
            <a:ext cx="93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O(log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Markov Chain 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Dynamical nucleation theory</a:t>
            </a:r>
            <a:br>
              <a:rPr lang="en-US" dirty="0" smtClean="0"/>
            </a:br>
            <a:r>
              <a:rPr lang="en-US" dirty="0" smtClean="0"/>
              <a:t>Monte Carlo (DNTMC)</a:t>
            </a:r>
          </a:p>
          <a:p>
            <a:pPr lvl="1"/>
            <a:r>
              <a:rPr lang="en-US" dirty="0" smtClean="0"/>
              <a:t>Markov chain Monte Carlo</a:t>
            </a:r>
          </a:p>
          <a:p>
            <a:pPr lvl="1"/>
            <a:r>
              <a:rPr lang="en-US" dirty="0" smtClean="0"/>
              <a:t>Part of </a:t>
            </a:r>
            <a:r>
              <a:rPr lang="en-US" dirty="0" err="1" smtClean="0"/>
              <a:t>NWChem</a:t>
            </a:r>
            <a:endParaRPr lang="en-US" dirty="0" smtClean="0"/>
          </a:p>
          <a:p>
            <a:endParaRPr lang="en-US" sz="800" dirty="0" smtClean="0"/>
          </a:p>
          <a:p>
            <a:r>
              <a:rPr lang="en-US" dirty="0" smtClean="0"/>
              <a:t>Multiple levels of parallelism</a:t>
            </a:r>
          </a:p>
          <a:p>
            <a:pPr lvl="1"/>
            <a:r>
              <a:rPr lang="en-US" dirty="0" smtClean="0"/>
              <a:t>Multi-node “Walker” groups</a:t>
            </a:r>
          </a:p>
          <a:p>
            <a:pPr lvl="1"/>
            <a:r>
              <a:rPr lang="en-US" dirty="0" smtClean="0"/>
              <a:t>Walker: N random samples</a:t>
            </a:r>
          </a:p>
          <a:p>
            <a:endParaRPr lang="en-US" sz="800" dirty="0" smtClean="0"/>
          </a:p>
          <a:p>
            <a:r>
              <a:rPr lang="en-US" dirty="0" smtClean="0"/>
              <a:t>Load imbalance across groups</a:t>
            </a:r>
          </a:p>
          <a:p>
            <a:pPr lvl="1"/>
            <a:r>
              <a:rPr lang="en-US" dirty="0" smtClean="0"/>
              <a:t>Regroup idle processes into active group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37% decrease in total application execution time</a:t>
            </a:r>
          </a:p>
          <a:p>
            <a:pPr lvl="1"/>
            <a:r>
              <a:rPr lang="en-US" i="1" dirty="0" smtClean="0"/>
              <a:t>Load Balancing of Dynamical Nucleation Theory Monte Carlo Simulations Through Resource Sharing Barriers </a:t>
            </a:r>
            <a:r>
              <a:rPr lang="en-US" dirty="0" smtClean="0"/>
              <a:t>[IPDPS ‘12]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568019"/>
            <a:ext cx="3926114" cy="27570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br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954852" y="4401979"/>
            <a:ext cx="2884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 L </a:t>
            </a:r>
            <a:r>
              <a:rPr lang="en-US" sz="1000" dirty="0" err="1" smtClean="0"/>
              <a:t>Windus</a:t>
            </a:r>
            <a:r>
              <a:rPr lang="en-US" sz="1000" dirty="0" smtClean="0"/>
              <a:t> </a:t>
            </a:r>
            <a:r>
              <a:rPr lang="en-US" sz="1000" i="1" dirty="0" smtClean="0"/>
              <a:t>et al</a:t>
            </a:r>
            <a:r>
              <a:rPr lang="en-US" sz="1000" dirty="0" smtClean="0"/>
              <a:t> 2008 </a:t>
            </a:r>
            <a:r>
              <a:rPr lang="en-US" sz="1000" i="1" dirty="0" smtClean="0"/>
              <a:t>J. Phys.: Conf. Ser.</a:t>
            </a:r>
            <a:r>
              <a:rPr lang="en-US" sz="1000" dirty="0" smtClean="0"/>
              <a:t> </a:t>
            </a:r>
            <a:r>
              <a:rPr lang="en-US" sz="1000" b="1" dirty="0" smtClean="0"/>
              <a:t>125</a:t>
            </a:r>
            <a:r>
              <a:rPr lang="en-US" sz="1000" dirty="0" smtClean="0"/>
              <a:t> 012017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Update: Tagged Collectives Tag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two tag spaces:</a:t>
            </a:r>
          </a:p>
          <a:p>
            <a:pPr lvl="1"/>
            <a:r>
              <a:rPr lang="en-US" dirty="0" smtClean="0"/>
              <a:t>Point-to-point tag space</a:t>
            </a:r>
          </a:p>
          <a:p>
            <a:pPr lvl="1"/>
            <a:r>
              <a:rPr lang="en-US" dirty="0" smtClean="0"/>
              <a:t>Tagged collectives tag space</a:t>
            </a:r>
          </a:p>
          <a:p>
            <a:endParaRPr lang="en-US" sz="800" dirty="0" smtClean="0"/>
          </a:p>
          <a:p>
            <a:r>
              <a:rPr lang="en-US" dirty="0" smtClean="0"/>
              <a:t>Spaces share the same semantics</a:t>
            </a:r>
          </a:p>
          <a:p>
            <a:pPr lvl="1"/>
            <a:r>
              <a:rPr lang="en-US" dirty="0" smtClean="0"/>
              <a:t>MPI_TAG_UB</a:t>
            </a:r>
          </a:p>
          <a:p>
            <a:pPr lvl="1"/>
            <a:r>
              <a:rPr lang="en-US" dirty="0" smtClean="0"/>
              <a:t>MPI_TAG_ANY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US" sz="800" dirty="0" smtClean="0"/>
          </a:p>
          <a:p>
            <a:r>
              <a:rPr lang="en-US" dirty="0" smtClean="0"/>
              <a:t>Tags match only within the same space</a:t>
            </a:r>
          </a:p>
          <a:p>
            <a:endParaRPr lang="en-US" sz="800" dirty="0" smtClean="0"/>
          </a:p>
          <a:p>
            <a:r>
              <a:rPr lang="en-US" dirty="0" smtClean="0"/>
              <a:t>Ticket #305: Extend </a:t>
            </a:r>
            <a:r>
              <a:rPr lang="en-US" dirty="0" err="1" smtClean="0"/>
              <a:t>MPI_Intercomm_create</a:t>
            </a:r>
            <a:r>
              <a:rPr lang="en-US" dirty="0" smtClean="0"/>
              <a:t>(…) to use TCTS</a:t>
            </a:r>
          </a:p>
          <a:p>
            <a:pPr lvl="1"/>
            <a:r>
              <a:rPr lang="en-US" dirty="0" smtClean="0"/>
              <a:t>Backward compatible, much easier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_20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stom 11">
      <a:dk1>
        <a:srgbClr val="616161"/>
      </a:dk1>
      <a:lt1>
        <a:sysClr val="window" lastClr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4B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blue_2007.potx</Template>
  <TotalTime>1710</TotalTime>
  <Words>358</Words>
  <Application>Microsoft Macintosh PowerPoint</Application>
  <PresentationFormat>On-screen Show (4:3)</PresentationFormat>
  <Paragraphs>59</Paragraphs>
  <Slides>5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blue_2007</vt:lpstr>
      <vt:lpstr>Non-Collective Communicator Creation</vt:lpstr>
      <vt:lpstr>Non-Collective Communicator Creation</vt:lpstr>
      <vt:lpstr>Evaluation: Microbenchmark</vt:lpstr>
      <vt:lpstr>Case Study: Markov Chain Monte Carlo</vt:lpstr>
      <vt:lpstr>Update: Tagged Collectives Tag Space</vt:lpstr>
    </vt:vector>
  </TitlesOfParts>
  <Manager/>
  <Company>Argonne National Laboratory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LANS Seminar Talk</dc:title>
  <dc:subject/>
  <dc:creator>James Dinan</dc:creator>
  <cp:keywords/>
  <dc:description/>
  <cp:lastModifiedBy>James Dinan</cp:lastModifiedBy>
  <cp:revision>147</cp:revision>
  <dcterms:created xsi:type="dcterms:W3CDTF">2012-01-10T21:10:39Z</dcterms:created>
  <dcterms:modified xsi:type="dcterms:W3CDTF">2012-01-11T03:52:13Z</dcterms:modified>
  <cp:category/>
</cp:coreProperties>
</file>