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4" r:id="rId4"/>
    <p:sldId id="257" r:id="rId5"/>
    <p:sldId id="258" r:id="rId6"/>
    <p:sldId id="260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89" autoAdjust="0"/>
  </p:normalViewPr>
  <p:slideViewPr>
    <p:cSldViewPr snapToObjects="1">
      <p:cViewPr varScale="1">
        <p:scale>
          <a:sx n="105" d="100"/>
          <a:sy n="105" d="100"/>
        </p:scale>
        <p:origin x="-1496" y="-112"/>
      </p:cViewPr>
      <p:guideLst>
        <p:guide orient="horz" pos="2880"/>
        <p:guide orient="horz" pos="1440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548" y="251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61F7E6-F17E-A549-BFF6-88CD2FE2FC83}" type="datetime1">
              <a:rPr lang="en-US"/>
              <a:pPr/>
              <a:t>3/7/12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66A740-32F6-634E-A6FE-E88288EAA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E453D8-01EF-5F43-AAE4-6DDE10D60558}" type="datetime1">
              <a:rPr lang="en-US"/>
              <a:pPr/>
              <a:t>3/7/12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4866D3-3AE9-E040-B5C4-4B3F12F6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3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d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958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rgbClr val="5F5F5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696200" cy="1752600"/>
          </a:xfrm>
        </p:spPr>
        <p:txBody>
          <a:bodyPr anchor="t">
            <a:norm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9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lideHeader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C8205FAC-0430-5446-8832-99E4ACC8D4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r>
              <a:rPr lang="en-US" smtClean="0"/>
              <a:t>SC11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‹#›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AED6-A2E4-1D47-AF19-237CB668E61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nav-argonne-logo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75" y="6223000"/>
            <a:ext cx="1689100" cy="63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1F497D"/>
          </a:solidFill>
          <a:latin typeface="Trebuchet MS"/>
          <a:ea typeface="ＭＳ Ｐゴシック" pitchFamily="-112" charset="-128"/>
          <a:cs typeface="Trebuchet M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1F497D"/>
          </a:solidFill>
          <a:latin typeface="Trebuchet MS" pitchFamily="-112" charset="0"/>
          <a:ea typeface="ＭＳ Ｐゴシック" pitchFamily="-112" charset="-128"/>
          <a:cs typeface="Trebuchet MS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400" kern="1200">
          <a:solidFill>
            <a:srgbClr val="5F5F5F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400" kern="1200">
          <a:solidFill>
            <a:srgbClr val="5F5F5F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•"/>
        <a:defRPr sz="2000" kern="1200">
          <a:solidFill>
            <a:srgbClr val="5F5F5F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–"/>
        <a:defRPr sz="2000" kern="1200">
          <a:solidFill>
            <a:srgbClr val="5F5F5F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2000" kern="1200">
          <a:solidFill>
            <a:srgbClr val="5F5F5F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Marc Snir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 313 </a:t>
            </a:r>
            <a:br>
              <a:rPr lang="en-US" dirty="0" smtClean="0"/>
            </a:br>
            <a:r>
              <a:rPr lang="en-US" dirty="0" smtClean="0"/>
              <a:t>Ticket 310</a:t>
            </a:r>
            <a:br>
              <a:rPr lang="en-US" dirty="0" smtClean="0"/>
            </a:br>
            <a:r>
              <a:rPr lang="en-US" dirty="0" smtClean="0"/>
              <a:t>Ticket 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Accommodate Dynamic, User Control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Pthread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Threads are explicitly attached to MPI processes</a:t>
            </a:r>
          </a:p>
          <a:p>
            <a:r>
              <a:rPr lang="en-US" dirty="0" smtClean="0"/>
              <a:t>Two new thread levels:</a:t>
            </a:r>
          </a:p>
          <a:p>
            <a:pPr lvl="1"/>
            <a:r>
              <a:rPr lang="en-US" dirty="0" smtClean="0"/>
              <a:t>MPI_THREAD_ATTACH: thread can be attached once to an MPI process</a:t>
            </a:r>
          </a:p>
          <a:p>
            <a:pPr lvl="1"/>
            <a:r>
              <a:rPr lang="en-US" dirty="0" smtClean="0"/>
              <a:t>MPI_THREAD_REATTACH: thread can be detached from one process and attached to another within the same address space</a:t>
            </a:r>
          </a:p>
          <a:p>
            <a:r>
              <a:rPr lang="en-US" dirty="0" smtClean="0"/>
              <a:t>One </a:t>
            </a:r>
            <a:r>
              <a:rPr lang="en-US" smtClean="0"/>
              <a:t>new function: MPI_THREAD_ATTACH()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313: </a:t>
            </a:r>
          </a:p>
          <a:p>
            <a:pPr lvl="1"/>
            <a:r>
              <a:rPr lang="en-US" dirty="0" smtClean="0"/>
              <a:t>Neither user not FINALIZE do not necessarily free MPI objects</a:t>
            </a:r>
          </a:p>
          <a:p>
            <a:pPr lvl="1"/>
            <a:r>
              <a:rPr lang="en-US" dirty="0" smtClean="0"/>
              <a:t>Buffer issue fixed</a:t>
            </a:r>
          </a:p>
          <a:p>
            <a:pPr lvl="1"/>
            <a:r>
              <a:rPr lang="en-US" dirty="0" smtClean="0"/>
              <a:t>CANCEL controversy bypassed</a:t>
            </a:r>
          </a:p>
          <a:p>
            <a:r>
              <a:rPr lang="en-US" dirty="0" smtClean="0"/>
              <a:t>310:</a:t>
            </a:r>
          </a:p>
          <a:p>
            <a:pPr lvl="1"/>
            <a:r>
              <a:rPr lang="en-US" dirty="0" smtClean="0"/>
              <a:t>FINALIZE called by thread(s) that called INIT</a:t>
            </a:r>
          </a:p>
          <a:p>
            <a:pPr lvl="1"/>
            <a:r>
              <a:rPr lang="en-US" dirty="0" smtClean="0"/>
              <a:t>OK to have only one thread per address space call INIT</a:t>
            </a:r>
          </a:p>
          <a:p>
            <a:pPr lvl="1"/>
            <a:r>
              <a:rPr lang="en-US" dirty="0" smtClean="0"/>
              <a:t>Can have one thread per MPI process call INIT</a:t>
            </a:r>
          </a:p>
          <a:p>
            <a:r>
              <a:rPr lang="en-US" dirty="0" smtClean="0"/>
              <a:t>311</a:t>
            </a:r>
          </a:p>
          <a:p>
            <a:pPr lvl="1"/>
            <a:r>
              <a:rPr lang="en-US" dirty="0" smtClean="0"/>
              <a:t>Only one new thread level, with ATTACH.</a:t>
            </a:r>
          </a:p>
          <a:p>
            <a:pPr lvl="1"/>
            <a:r>
              <a:rPr lang="en-US" dirty="0" smtClean="0"/>
              <a:t>Strictly more general than MPI_THREAD_MULTIPLE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313 – </a:t>
            </a:r>
            <a:r>
              <a:rPr lang="en-US" dirty="0" err="1" smtClean="0"/>
              <a:t>Init</a:t>
            </a:r>
            <a:r>
              <a:rPr lang="en-US" dirty="0" smtClean="0"/>
              <a:t>/Finalize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C8205FAC-0430-5446-8832-99E4ACC8D4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standard says that each “program” must initialize; each “process” must finalize</a:t>
            </a:r>
          </a:p>
          <a:p>
            <a:r>
              <a:rPr lang="en-US" dirty="0" smtClean="0"/>
              <a:t>Not clear what is user responsibility before finalize</a:t>
            </a:r>
          </a:p>
          <a:p>
            <a:r>
              <a:rPr lang="en-US" dirty="0" smtClean="0"/>
              <a:t>No standard way of extracting in the program information about execution environment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rgv</a:t>
            </a:r>
            <a:r>
              <a:rPr lang="en-US" dirty="0" smtClean="0"/>
              <a:t>/</a:t>
            </a:r>
            <a:r>
              <a:rPr lang="en-US" dirty="0" err="1" smtClean="0"/>
              <a:t>argc</a:t>
            </a:r>
            <a:r>
              <a:rPr lang="en-US" dirty="0" smtClean="0"/>
              <a:t> not sufficient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is initialized on each MPI process</a:t>
            </a:r>
          </a:p>
          <a:p>
            <a:r>
              <a:rPr lang="en-US" dirty="0" smtClean="0"/>
              <a:t>MPI is finalized on each process (by the same main thread that initialized it). When it is finalized, the user should have</a:t>
            </a:r>
          </a:p>
          <a:p>
            <a:pPr lvl="1"/>
            <a:r>
              <a:rPr lang="en-US" dirty="0" smtClean="0"/>
              <a:t>Completed all MPI calls at the local process</a:t>
            </a:r>
          </a:p>
          <a:p>
            <a:pPr lvl="1"/>
            <a:r>
              <a:rPr lang="en-US" dirty="0" smtClean="0"/>
              <a:t>Matched all remote calls that need matching to complete</a:t>
            </a:r>
          </a:p>
          <a:p>
            <a:pPr lvl="1"/>
            <a:r>
              <a:rPr lang="en-US" dirty="0" smtClean="0"/>
              <a:t>Freed all MPI objects it allocated</a:t>
            </a:r>
          </a:p>
          <a:p>
            <a:r>
              <a:rPr lang="en-US" dirty="0" smtClean="0"/>
              <a:t>New MPI_INFO_ENV to get information about arguments of </a:t>
            </a:r>
            <a:r>
              <a:rPr lang="en-US" dirty="0" err="1" smtClean="0"/>
              <a:t>mpiexec</a:t>
            </a:r>
            <a:r>
              <a:rPr lang="en-US" dirty="0" smtClean="0"/>
              <a:t> (avoiding the need to pass the information in </a:t>
            </a:r>
            <a:r>
              <a:rPr lang="en-US" dirty="0" err="1" smtClean="0"/>
              <a:t>argc</a:t>
            </a:r>
            <a:r>
              <a:rPr lang="en-US" dirty="0" smtClean="0"/>
              <a:t>/</a:t>
            </a:r>
            <a:r>
              <a:rPr lang="en-US" dirty="0" err="1" smtClean="0"/>
              <a:t>argv</a:t>
            </a:r>
            <a:r>
              <a:rPr lang="en-US" dirty="0" smtClean="0"/>
              <a:t>)</a:t>
            </a:r>
          </a:p>
          <a:p>
            <a:r>
              <a:rPr lang="en-US" dirty="0" smtClean="0"/>
              <a:t>MPI_INIT_THREAD returns MPI_THREAD_SINGLE if MPI is not thread compliant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2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761845"/>
            <a:ext cx="8382000" cy="1362075"/>
          </a:xfrm>
        </p:spPr>
        <p:txBody>
          <a:bodyPr/>
          <a:lstStyle/>
          <a:p>
            <a:r>
              <a:rPr lang="en-US" dirty="0" smtClean="0"/>
              <a:t>Ticket 310 – Multiple MPI processes within one address space -- Static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MPI already allow having multiple MPI processes within one address space – need to clarify behavior</a:t>
            </a:r>
          </a:p>
          <a:p>
            <a:r>
              <a:rPr lang="en-US" dirty="0" smtClean="0"/>
              <a:t>Should behave as much as possible as multiple processes in distinct address spaces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SC11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5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How to work with Multiple Thread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Static</a:t>
            </a:r>
            <a:r>
              <a:rPr lang="en-US" dirty="0" smtClean="0"/>
              <a:t>: Number of threads is fixed throughout program execution.</a:t>
            </a:r>
          </a:p>
          <a:p>
            <a:pPr lvl="1"/>
            <a:r>
              <a:rPr lang="en-US" sz="2800" dirty="0" smtClean="0"/>
              <a:t>PGAS; </a:t>
            </a:r>
            <a:r>
              <a:rPr lang="en-US" sz="2800" dirty="0" err="1" smtClean="0"/>
              <a:t>OpenMP</a:t>
            </a:r>
            <a:r>
              <a:rPr lang="en-US" sz="2800" dirty="0" smtClean="0"/>
              <a:t> with </a:t>
            </a:r>
            <a:r>
              <a:rPr lang="en-US" sz="2800" dirty="0" err="1" smtClean="0"/>
              <a:t>omp_dynamic</a:t>
            </a:r>
            <a:r>
              <a:rPr lang="en-US" sz="2800" dirty="0" smtClean="0"/>
              <a:t> = false.</a:t>
            </a:r>
            <a:endParaRPr lang="en-US" dirty="0" smtClean="0"/>
          </a:p>
          <a:p>
            <a:r>
              <a:rPr lang="en-US" i="1" dirty="0" smtClean="0"/>
              <a:t>Dynamic, user controlled</a:t>
            </a:r>
            <a:r>
              <a:rPr lang="en-US" dirty="0" smtClean="0"/>
              <a:t>: Execution starts with one thread; user can spawn additional threads </a:t>
            </a:r>
          </a:p>
          <a:p>
            <a:pPr lvl="1"/>
            <a:r>
              <a:rPr lang="en-US" sz="2800" dirty="0" err="1" smtClean="0"/>
              <a:t>Pthread</a:t>
            </a:r>
            <a:r>
              <a:rPr lang="en-US" sz="2800" dirty="0" smtClean="0"/>
              <a:t> library</a:t>
            </a:r>
          </a:p>
          <a:p>
            <a:r>
              <a:rPr lang="en-US" i="1" dirty="0" smtClean="0"/>
              <a:t>Dynamic, system controlled</a:t>
            </a:r>
            <a:r>
              <a:rPr lang="en-US" dirty="0" smtClean="0"/>
              <a:t>:  Runtime can add or delete threads during execution</a:t>
            </a:r>
          </a:p>
          <a:p>
            <a:pPr lvl="1"/>
            <a:r>
              <a:rPr lang="en-US" sz="2600" dirty="0" err="1" smtClean="0"/>
              <a:t>OpenMP</a:t>
            </a:r>
            <a:r>
              <a:rPr lang="en-US" sz="2600" dirty="0" smtClean="0"/>
              <a:t> with </a:t>
            </a:r>
            <a:r>
              <a:rPr lang="en-US" sz="2600" dirty="0" err="1" smtClean="0"/>
              <a:t>omp_dynamic</a:t>
            </a:r>
            <a:r>
              <a:rPr lang="en-US" sz="2600" dirty="0" smtClean="0"/>
              <a:t> =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SC11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1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multiple MPI processes within one address space</a:t>
            </a:r>
          </a:p>
          <a:p>
            <a:r>
              <a:rPr lang="en-US" dirty="0" smtClean="0"/>
              <a:t>Static, or dynamic, system controlled models: threads associated with MPI processes by system [ticket 310]</a:t>
            </a:r>
          </a:p>
          <a:p>
            <a:r>
              <a:rPr lang="en-US" dirty="0" smtClean="0"/>
              <a:t>Dynamic, user controlled model: threads are associated with MPI processes by user [ticket 311]</a:t>
            </a:r>
          </a:p>
          <a:p>
            <a:r>
              <a:rPr lang="en-US" dirty="0" smtClean="0"/>
              <a:t>One initialization/finalization per address space is sufficient</a:t>
            </a:r>
          </a:p>
          <a:p>
            <a:pPr lvl="1"/>
            <a:r>
              <a:rPr lang="en-US" dirty="0" smtClean="0"/>
              <a:t>Essential for dynamic, system controlled</a:t>
            </a:r>
          </a:p>
          <a:p>
            <a:r>
              <a:rPr lang="en-US" dirty="0" smtClean="0"/>
              <a:t>Multiple initializations/finalizations are correct (but superfluous)</a:t>
            </a:r>
          </a:p>
          <a:p>
            <a:pPr lvl="1"/>
            <a:r>
              <a:rPr lang="en-US" dirty="0" smtClean="0"/>
              <a:t>For 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SC11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D2939F25-3695-F748-AC95-99A28D6364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25862"/>
            <a:ext cx="8763000" cy="1362075"/>
          </a:xfrm>
        </p:spPr>
        <p:txBody>
          <a:bodyPr/>
          <a:lstStyle/>
          <a:p>
            <a:r>
              <a:rPr lang="en-US" dirty="0" smtClean="0"/>
              <a:t>Ticket 311 – Dynamic attachment of threads to </a:t>
            </a:r>
            <a:r>
              <a:rPr lang="en-US" dirty="0" err="1" smtClean="0"/>
              <a:t>mpi</a:t>
            </a:r>
            <a:r>
              <a:rPr lang="en-US" dirty="0" smtClean="0"/>
              <a:t>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C8205FAC-0430-5446-8832-99E4ACC8D40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SC11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62676"/>
      </p:ext>
    </p:extLst>
  </p:cSld>
  <p:clrMapOvr>
    <a:masterClrMapping/>
  </p:clrMapOvr>
</p:sld>
</file>

<file path=ppt/theme/theme1.xml><?xml version="1.0" encoding="utf-8"?>
<a:theme xmlns:a="http://schemas.openxmlformats.org/drawingml/2006/main" name="ANL1">
  <a:themeElements>
    <a:clrScheme name="ANL_2009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5C0426"/>
      </a:accent1>
      <a:accent2>
        <a:srgbClr val="9D7D9E"/>
      </a:accent2>
      <a:accent3>
        <a:srgbClr val="BF5C28"/>
      </a:accent3>
      <a:accent4>
        <a:srgbClr val="3D203B"/>
      </a:accent4>
      <a:accent5>
        <a:srgbClr val="666B66"/>
      </a:accent5>
      <a:accent6>
        <a:srgbClr val="D6AC29"/>
      </a:accent6>
      <a:hlink>
        <a:srgbClr val="253D51"/>
      </a:hlink>
      <a:folHlink>
        <a:srgbClr val="1B154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ANL1.potx</Template>
  <TotalTime>2369</TotalTime>
  <Words>474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ANL1</vt:lpstr>
      <vt:lpstr>Ticket 313  Ticket 310 Ticket 311</vt:lpstr>
      <vt:lpstr>Ticket 313 – Init/Finalize</vt:lpstr>
      <vt:lpstr>Problems</vt:lpstr>
      <vt:lpstr>Basic Principles</vt:lpstr>
      <vt:lpstr>Ticket 310 – Multiple MPI processes within one address space -- Static Model</vt:lpstr>
      <vt:lpstr>Premises</vt:lpstr>
      <vt:lpstr>Issue: How to work with Multiple Thread Models</vt:lpstr>
      <vt:lpstr>Approach</vt:lpstr>
      <vt:lpstr>Ticket 311 – Dynamic attachment of threads to mpi processes</vt:lpstr>
      <vt:lpstr>Goal: Accommodate Dynamic, User Control Model</vt:lpstr>
      <vt:lpstr>Changes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M Baurac</dc:creator>
  <cp:lastModifiedBy>Marc Snir</cp:lastModifiedBy>
  <cp:revision>532</cp:revision>
  <cp:lastPrinted>2012-03-07T15:47:19Z</cp:lastPrinted>
  <dcterms:created xsi:type="dcterms:W3CDTF">2009-08-14T19:01:26Z</dcterms:created>
  <dcterms:modified xsi:type="dcterms:W3CDTF">2012-03-07T16:12:03Z</dcterms:modified>
</cp:coreProperties>
</file>