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  <p:sldMasterId id="2147483693" r:id="rId2"/>
  </p:sldMasterIdLst>
  <p:notesMasterIdLst>
    <p:notesMasterId r:id="rId38"/>
  </p:notesMasterIdLst>
  <p:handoutMasterIdLst>
    <p:handoutMasterId r:id="rId39"/>
  </p:handoutMasterIdLst>
  <p:sldIdLst>
    <p:sldId id="256" r:id="rId3"/>
    <p:sldId id="297" r:id="rId4"/>
    <p:sldId id="257" r:id="rId5"/>
    <p:sldId id="258" r:id="rId6"/>
    <p:sldId id="259" r:id="rId7"/>
    <p:sldId id="286" r:id="rId8"/>
    <p:sldId id="298" r:id="rId9"/>
    <p:sldId id="260" r:id="rId10"/>
    <p:sldId id="261" r:id="rId11"/>
    <p:sldId id="263" r:id="rId12"/>
    <p:sldId id="262" r:id="rId13"/>
    <p:sldId id="264" r:id="rId14"/>
    <p:sldId id="265" r:id="rId15"/>
    <p:sldId id="271" r:id="rId16"/>
    <p:sldId id="268" r:id="rId17"/>
    <p:sldId id="283" r:id="rId18"/>
    <p:sldId id="284" r:id="rId19"/>
    <p:sldId id="285" r:id="rId20"/>
    <p:sldId id="269" r:id="rId21"/>
    <p:sldId id="27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5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B5C29"/>
    <a:srgbClr val="5C0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0" autoAdjust="0"/>
    <p:restoredTop sz="94660"/>
  </p:normalViewPr>
  <p:slideViewPr>
    <p:cSldViewPr>
      <p:cViewPr varScale="1">
        <p:scale>
          <a:sx n="93" d="100"/>
          <a:sy n="93" d="100"/>
        </p:scale>
        <p:origin x="-1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slide footer_gray_4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04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slide header_gray_41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12/13/13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89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12/13/13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9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8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6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30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1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6C43BB-2CE2-594F-BC9A-7ED4523C40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7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accepted at PDP.</a:t>
            </a:r>
            <a:r>
              <a:rPr lang="en-US" baseline="0" dirty="0" smtClean="0"/>
              <a:t> Email Christian Engelmann if interested.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3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3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0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title header_green_378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title footer_green_378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title header_gray_417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title footer_gray_417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6775450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6200000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685800"/>
            <a:ext cx="4160172" cy="941796"/>
          </a:xfrm>
        </p:spPr>
        <p:txBody>
          <a:bodyPr/>
          <a:lstStyle>
            <a:lvl1pPr algn="l">
              <a:defRPr sz="3200">
                <a:solidFill>
                  <a:srgbClr val="0086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362200"/>
            <a:ext cx="3255297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New_DOE_Logo_Color_042808.png"/>
          <p:cNvPicPr>
            <a:picLocks noChangeAspect="1"/>
          </p:cNvPicPr>
          <p:nvPr/>
        </p:nvPicPr>
        <p:blipFill rotWithShape="1">
          <a:blip r:embed="rId2" cstate="print"/>
          <a:srcRect l="-1" t="-11082" r="-3675" b="-11082"/>
          <a:stretch/>
        </p:blipFill>
        <p:spPr bwMode="auto">
          <a:xfrm>
            <a:off x="303417" y="6437974"/>
            <a:ext cx="1417315" cy="42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6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slide footer_green_378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27775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FTWG, December 12,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4" descr="slide header_green_378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B5C2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189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229600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6560" y="1291787"/>
            <a:ext cx="8229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688586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8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633485"/>
            <a:ext cx="2895600" cy="182562"/>
          </a:xfrm>
          <a:prstGeom prst="rect">
            <a:avLst/>
          </a:prstGeom>
          <a:ln/>
        </p:spPr>
        <p:txBody>
          <a:bodyPr/>
          <a:lstStyle/>
          <a:p>
            <a:pPr algn="l"/>
            <a:r>
              <a:rPr lang="en-US" sz="800" dirty="0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Resilience 2013 – Aachen, Germany</a:t>
            </a:r>
            <a:endParaRPr lang="en-US" sz="8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fault-tolerance.org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Level Failure Mitigation</a:t>
            </a:r>
            <a:br>
              <a:rPr lang="en-US" dirty="0" smtClean="0"/>
            </a:br>
            <a:r>
              <a:rPr lang="en-US" dirty="0" smtClean="0"/>
              <a:t>Ticket #323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 Plenary Session</a:t>
            </a:r>
          </a:p>
          <a:p>
            <a:r>
              <a:rPr lang="en-US" dirty="0" smtClean="0"/>
              <a:t>December 2013, MPI Forum Meeting</a:t>
            </a:r>
          </a:p>
          <a:p>
            <a:r>
              <a:rPr lang="en-US" dirty="0" smtClean="0"/>
              <a:t>Chicago, IL USA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which processes have failed, use the two-phase functions:</a:t>
            </a:r>
          </a:p>
          <a:p>
            <a:pPr lvl="1"/>
            <a:r>
              <a:rPr lang="en-US" b="1" dirty="0" smtClean="0"/>
              <a:t>MPI_COMM_FAILURE_ACK(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/>
              <a:t>Internally “marks” the group of processes which are currently locally know to have </a:t>
            </a:r>
            <a:r>
              <a:rPr lang="en-US" dirty="0" smtClean="0"/>
              <a:t>failed</a:t>
            </a:r>
          </a:p>
          <a:p>
            <a:pPr lvl="3"/>
            <a:r>
              <a:rPr lang="en-US" dirty="0" smtClean="0"/>
              <a:t>Useful for MPI_COMM_AGREE later</a:t>
            </a:r>
          </a:p>
          <a:p>
            <a:pPr lvl="2"/>
            <a:r>
              <a:rPr lang="en-US" dirty="0" smtClean="0"/>
              <a:t>Re-enables wildcard operations on a communicator now that the user knows about the failures</a:t>
            </a:r>
          </a:p>
          <a:p>
            <a:pPr lvl="3"/>
            <a:r>
              <a:rPr lang="en-US" dirty="0" smtClean="0"/>
              <a:t>Could be continuing old wildcard requests or new ones</a:t>
            </a:r>
          </a:p>
          <a:p>
            <a:pPr lvl="1"/>
            <a:r>
              <a:rPr lang="en-US" b="1" dirty="0" smtClean="0"/>
              <a:t>MPI_COMM_FAILURE_GET_ACKED(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MPI_Group</a:t>
            </a:r>
            <a:r>
              <a:rPr lang="en-US" b="1" dirty="0" smtClean="0"/>
              <a:t> *</a:t>
            </a:r>
            <a:r>
              <a:rPr lang="en-US" b="1" dirty="0" err="1" smtClean="0"/>
              <a:t>failed_grp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Returns an MPI_GROUP with the processes which were marked by the previous call to MPI_COMM_FAILURE_ACK</a:t>
            </a:r>
          </a:p>
          <a:p>
            <a:pPr lvl="2"/>
            <a:r>
              <a:rPr lang="en-US" dirty="0" smtClean="0"/>
              <a:t>Will always return the same set of processes until FAILURE_ACK is called again</a:t>
            </a:r>
          </a:p>
          <a:p>
            <a:r>
              <a:rPr lang="en-US" dirty="0" smtClean="0"/>
              <a:t>Must be careful to check that wildcards should continue before starting/restarting a wildcard operation</a:t>
            </a:r>
          </a:p>
          <a:p>
            <a:pPr lvl="1"/>
            <a:r>
              <a:rPr lang="en-US" dirty="0" smtClean="0"/>
              <a:t>Don’t enter a deadlock because the failed process was supposed to send a message</a:t>
            </a:r>
          </a:p>
          <a:p>
            <a:r>
              <a:rPr lang="en-US" dirty="0" smtClean="0"/>
              <a:t>Future wildcard operations will not return errors unless a new failure occurs.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unnecessary</a:t>
            </a:r>
          </a:p>
          <a:p>
            <a:pPr lvl="1"/>
            <a:r>
              <a:rPr lang="en-US" dirty="0" smtClean="0"/>
              <a:t>Let the application discover the error as it impacts correct completion of an operation.</a:t>
            </a:r>
          </a:p>
          <a:p>
            <a:r>
              <a:rPr lang="en-US" dirty="0" smtClean="0"/>
              <a:t>When necessary, manual propagation is available.</a:t>
            </a:r>
          </a:p>
          <a:p>
            <a:pPr lvl="1"/>
            <a:r>
              <a:rPr lang="en-US" b="1" dirty="0" smtClean="0"/>
              <a:t>MPI_COMM_REVOKE(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Interrupts all non-local MPI calls on all processes in comm.</a:t>
            </a:r>
          </a:p>
          <a:p>
            <a:pPr lvl="2"/>
            <a:r>
              <a:rPr lang="en-US" dirty="0" smtClean="0"/>
              <a:t>Once revoked, all non-local MPI calls on all processes in </a:t>
            </a:r>
            <a:r>
              <a:rPr lang="en-US" i="1" dirty="0" err="1" smtClean="0"/>
              <a:t>comm</a:t>
            </a:r>
            <a:r>
              <a:rPr lang="en-US" dirty="0" smtClean="0"/>
              <a:t> will return </a:t>
            </a:r>
            <a:r>
              <a:rPr lang="en-US" b="1" dirty="0" smtClean="0"/>
              <a:t>MPI_ERR_REVOKED.</a:t>
            </a:r>
            <a:endParaRPr lang="en-US" dirty="0" smtClean="0"/>
          </a:p>
          <a:p>
            <a:pPr lvl="3"/>
            <a:r>
              <a:rPr lang="en-US" dirty="0" smtClean="0"/>
              <a:t>Exceptions are MPI_COMM_SHRINK and MPI_COMM_AGREE (later)</a:t>
            </a:r>
          </a:p>
          <a:p>
            <a:pPr lvl="1"/>
            <a:r>
              <a:rPr lang="en-US" dirty="0" smtClean="0"/>
              <a:t>Necessary for deadlock prevention</a:t>
            </a:r>
          </a:p>
          <a:p>
            <a:pPr lvl="2"/>
            <a:r>
              <a:rPr lang="en-US" dirty="0" smtClean="0"/>
              <a:t>Example on right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57600"/>
            <a:ext cx="4111975" cy="23129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  <a:r>
              <a:rPr lang="en-US" dirty="0" err="1" smtClean="0"/>
              <a:t>MPI_Comm_revoke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revoke the communicator permanently instead of disabling it temporarily?</a:t>
            </a:r>
          </a:p>
          <a:p>
            <a:pPr lvl="1"/>
            <a:r>
              <a:rPr lang="en-US" dirty="0" smtClean="0"/>
              <a:t>Internally tracking </a:t>
            </a:r>
            <a:r>
              <a:rPr lang="en-US" dirty="0" err="1" smtClean="0"/>
              <a:t>MPI_Request</a:t>
            </a:r>
            <a:r>
              <a:rPr lang="en-US" dirty="0" smtClean="0"/>
              <a:t> objects after a failure is challenging.</a:t>
            </a:r>
          </a:p>
          <a:p>
            <a:pPr lvl="2"/>
            <a:r>
              <a:rPr lang="en-US" dirty="0" smtClean="0"/>
              <a:t>Which ones do we need to keep?</a:t>
            </a:r>
          </a:p>
          <a:p>
            <a:pPr lvl="2"/>
            <a:r>
              <a:rPr lang="en-US" dirty="0" smtClean="0"/>
              <a:t>Which ones do we need to destroy?</a:t>
            </a:r>
          </a:p>
          <a:p>
            <a:pPr lvl="1"/>
            <a:r>
              <a:rPr lang="en-US" dirty="0" smtClean="0"/>
              <a:t>How does the application know which requests are still good without checking them?</a:t>
            </a:r>
          </a:p>
          <a:p>
            <a:pPr lvl="1"/>
            <a:r>
              <a:rPr lang="en-US" dirty="0" smtClean="0"/>
              <a:t>This functionality can be added on top of MPI.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Some applications will not need recovery.</a:t>
            </a:r>
          </a:p>
          <a:p>
            <a:pPr lvl="1"/>
            <a:r>
              <a:rPr lang="en-US" dirty="0" smtClean="0"/>
              <a:t>Point-to-point applications can keep working and ignore the failed processes.</a:t>
            </a:r>
          </a:p>
          <a:p>
            <a:r>
              <a:rPr lang="en-US" dirty="0" smtClean="0"/>
              <a:t>If collective communications are required, a new communicator must be created.</a:t>
            </a:r>
          </a:p>
          <a:p>
            <a:pPr lvl="1"/>
            <a:r>
              <a:rPr lang="en-US" b="1" dirty="0" err="1" smtClean="0"/>
              <a:t>MPI_Comm_shrink</a:t>
            </a:r>
            <a:r>
              <a:rPr lang="en-US" b="1" dirty="0" smtClean="0"/>
              <a:t>(</a:t>
            </a:r>
            <a:r>
              <a:rPr lang="en-US" b="1" dirty="0" err="1" smtClean="0"/>
              <a:t>MPI_Comm</a:t>
            </a:r>
            <a:r>
              <a:rPr lang="en-US" b="1" dirty="0" smtClean="0"/>
              <a:t> *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*</a:t>
            </a:r>
            <a:r>
              <a:rPr lang="en-US" b="1" dirty="0" err="1" smtClean="0"/>
              <a:t>newcomm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Creates a new communicator from the old communicator excluding failed processes</a:t>
            </a:r>
          </a:p>
          <a:p>
            <a:pPr lvl="2"/>
            <a:r>
              <a:rPr lang="en-US" dirty="0" smtClean="0"/>
              <a:t>If a failure occurs during the shrink, it is also excluded.</a:t>
            </a:r>
          </a:p>
          <a:p>
            <a:pPr lvl="2"/>
            <a:r>
              <a:rPr lang="en-US" dirty="0" smtClean="0"/>
              <a:t>No requirement that </a:t>
            </a:r>
            <a:r>
              <a:rPr lang="en-US" i="1" dirty="0" err="1" smtClean="0"/>
              <a:t>comm</a:t>
            </a:r>
            <a:r>
              <a:rPr lang="en-US" dirty="0" smtClean="0"/>
              <a:t> has a failure. In this case, it will act identically to </a:t>
            </a:r>
            <a:r>
              <a:rPr lang="en-US" dirty="0" err="1" smtClean="0"/>
              <a:t>MPI_Comm_dup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also be used to validate knowledge of all failures in a communicator.</a:t>
            </a:r>
          </a:p>
          <a:p>
            <a:pPr lvl="1"/>
            <a:r>
              <a:rPr lang="en-US" dirty="0" smtClean="0"/>
              <a:t>Shrink the communicator, compare the new group to the old one, free the new communicator (if not needed).</a:t>
            </a:r>
          </a:p>
          <a:p>
            <a:pPr lvl="1"/>
            <a:r>
              <a:rPr lang="en-US" dirty="0" smtClean="0"/>
              <a:t>Same cost as querying all processes to learn about all failures</a:t>
            </a:r>
          </a:p>
          <a:p>
            <a:pPr lvl="2"/>
            <a:endParaRPr lang="en-US" dirty="0" smtClean="0"/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200" y="4241800"/>
            <a:ext cx="9144000" cy="2159000"/>
            <a:chOff x="76200" y="3810000"/>
            <a:chExt cx="9144000" cy="2159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810000"/>
              <a:ext cx="3581400" cy="2159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8800" y="3810000"/>
              <a:ext cx="3581400" cy="215900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 bwMode="auto">
            <a:xfrm>
              <a:off x="3505200" y="4267200"/>
              <a:ext cx="2286000" cy="1295400"/>
            </a:xfrm>
            <a:prstGeom prst="rightArrow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7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MPI_COMM_FREE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MPI_COMM_FREE is defined to be collective, though often implemented locally.</a:t>
            </a:r>
          </a:p>
          <a:p>
            <a:r>
              <a:rPr lang="en-US" dirty="0" smtClean="0"/>
              <a:t>If it’s not possible to do collective operations, we should still be able to clean up the handle.</a:t>
            </a:r>
          </a:p>
          <a:p>
            <a:r>
              <a:rPr lang="en-US" dirty="0" smtClean="0"/>
              <a:t>Modify MPI_COMM_FREE to say that if the collective meaning of MPI_COMM_FREE cannot be established due to failure, the implementation can still clean up the local resources.</a:t>
            </a:r>
          </a:p>
          <a:p>
            <a:pPr lvl="1"/>
            <a:r>
              <a:rPr lang="en-US" dirty="0" smtClean="0"/>
              <a:t>The handle is still set the MPI_COMM_NULL to signify that the resources are free.</a:t>
            </a:r>
          </a:p>
          <a:p>
            <a:pPr lvl="1"/>
            <a:r>
              <a:rPr lang="en-US" dirty="0" smtClean="0"/>
              <a:t>The function should still return an error class to show that the collective meaning was not achieved.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Tolerant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to decide if an algorithm is done.</a:t>
            </a:r>
          </a:p>
          <a:p>
            <a:pPr lvl="1"/>
            <a:r>
              <a:rPr lang="en-US" b="1" dirty="0" smtClean="0"/>
              <a:t>MPI_COMM_AGREE(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*flag);</a:t>
            </a:r>
            <a:endParaRPr lang="en-US" dirty="0" smtClean="0"/>
          </a:p>
          <a:p>
            <a:pPr lvl="2"/>
            <a:r>
              <a:rPr lang="en-US" dirty="0" smtClean="0"/>
              <a:t>Performs fault tolerant agreement over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i="1" dirty="0" smtClean="0"/>
              <a:t>flag</a:t>
            </a:r>
          </a:p>
          <a:p>
            <a:pPr lvl="2"/>
            <a:r>
              <a:rPr lang="en-US" dirty="0" smtClean="0"/>
              <a:t>Non-acknowledged, failed processes cause MPI_ERR_PROC_FAILED.</a:t>
            </a:r>
          </a:p>
          <a:p>
            <a:pPr lvl="2"/>
            <a:r>
              <a:rPr lang="en-US" dirty="0" smtClean="0"/>
              <a:t>Will work correctly over a revoked communicator.</a:t>
            </a:r>
          </a:p>
          <a:p>
            <a:pPr lvl="1"/>
            <a:r>
              <a:rPr lang="en-US" dirty="0" smtClean="0"/>
              <a:t>Expensive operation. Should be used sparingly.</a:t>
            </a:r>
          </a:p>
          <a:p>
            <a:pPr lvl="1"/>
            <a:r>
              <a:rPr lang="en-US" dirty="0" smtClean="0"/>
              <a:t>Can also pair with collectives to provide global return codes if necessary.</a:t>
            </a:r>
          </a:p>
          <a:p>
            <a:r>
              <a:rPr lang="en-US" dirty="0" smtClean="0"/>
              <a:t>Can also be used as a global failure detector</a:t>
            </a:r>
          </a:p>
          <a:p>
            <a:pPr lvl="1"/>
            <a:r>
              <a:rPr lang="en-US" dirty="0" smtClean="0"/>
              <a:t>Very expensive way of doing this, but possible.</a:t>
            </a:r>
          </a:p>
          <a:p>
            <a:r>
              <a:rPr lang="en-US" dirty="0" smtClean="0"/>
              <a:t>Also includes a non-blocking version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MPI_WIN_REVOKE</a:t>
            </a:r>
          </a:p>
          <a:p>
            <a:pPr lvl="1"/>
            <a:r>
              <a:rPr lang="en-US" dirty="0" smtClean="0"/>
              <a:t>Provides same functionality as MPI_COMM_REVOKE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state of memory targeted by any process in an epoch in which operations raised an error related to process failure is </a:t>
            </a:r>
            <a:r>
              <a:rPr lang="en-US" dirty="0" smtClean="0"/>
              <a:t>undefined.</a:t>
            </a:r>
            <a:endParaRPr lang="en-US" dirty="0"/>
          </a:p>
          <a:p>
            <a:pPr lvl="1"/>
            <a:r>
              <a:rPr lang="en-US" dirty="0" smtClean="0"/>
              <a:t>Local memory targeted by remote read operations is still valid.</a:t>
            </a:r>
          </a:p>
          <a:p>
            <a:pPr lvl="1"/>
            <a:r>
              <a:rPr lang="en-US" dirty="0" smtClean="0"/>
              <a:t>It’s possible that an implementation can provide stronger semantics.</a:t>
            </a:r>
          </a:p>
          <a:p>
            <a:pPr lvl="2"/>
            <a:r>
              <a:rPr lang="en-US" dirty="0" smtClean="0"/>
              <a:t>If so, it should do so and provide a description.</a:t>
            </a:r>
          </a:p>
          <a:p>
            <a:pPr lvl="1"/>
            <a:r>
              <a:rPr lang="en-US" dirty="0" smtClean="0"/>
              <a:t>We may revisit this in the future if a portable solution emerges.</a:t>
            </a:r>
          </a:p>
          <a:p>
            <a:r>
              <a:rPr lang="en-US" dirty="0" smtClean="0"/>
              <a:t>MPI_WIN_FREE has the same semantics as MPI_COMM_FREE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restricting lock implementations, it’s difficult to define the status of a lock after a failure</a:t>
            </a:r>
          </a:p>
          <a:p>
            <a:pPr lvl="1"/>
            <a:r>
              <a:rPr lang="en-US" dirty="0" smtClean="0"/>
              <a:t>With some lock implementations, the library doesn’t know who is holding the lock at any given time.</a:t>
            </a:r>
          </a:p>
          <a:p>
            <a:pPr lvl="1"/>
            <a:r>
              <a:rPr lang="en-US" dirty="0" smtClean="0"/>
              <a:t>If the process holding the lock fails, the implementation might not be able to recover that lock portably.</a:t>
            </a:r>
          </a:p>
          <a:p>
            <a:pPr lvl="2"/>
            <a:r>
              <a:rPr lang="en-US" dirty="0" smtClean="0"/>
              <a:t>Some other process should be notified of the failure and recovery can continue from there (probably with MPI_WIN_REVOKE).</a:t>
            </a:r>
          </a:p>
          <a:p>
            <a:pPr lvl="2"/>
            <a:r>
              <a:rPr lang="en-US" dirty="0" smtClean="0"/>
              <a:t>If the implementation can get around the failure, it should try to do so and mask the failure.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error is returned, the file pointer associated with the call is undefined.</a:t>
            </a:r>
          </a:p>
          <a:p>
            <a:pPr lvl="1"/>
            <a:r>
              <a:rPr lang="en-US" dirty="0" smtClean="0"/>
              <a:t>Local file pointers can be set manually</a:t>
            </a:r>
          </a:p>
          <a:p>
            <a:pPr lvl="2"/>
            <a:r>
              <a:rPr lang="en-US" dirty="0" smtClean="0"/>
              <a:t>Application can use MPI_COMM_AGREE to determine the position of the pointer</a:t>
            </a:r>
          </a:p>
          <a:p>
            <a:pPr lvl="1"/>
            <a:r>
              <a:rPr lang="en-US" dirty="0" smtClean="0"/>
              <a:t>Shared file pointers are broken</a:t>
            </a:r>
          </a:p>
          <a:p>
            <a:r>
              <a:rPr lang="en-US" b="1" dirty="0" smtClean="0"/>
              <a:t>MPI_FILE_REVOKE</a:t>
            </a:r>
            <a:endParaRPr lang="en-US" dirty="0" smtClean="0"/>
          </a:p>
          <a:p>
            <a:pPr lvl="1"/>
            <a:r>
              <a:rPr lang="en-US" dirty="0" smtClean="0"/>
              <a:t>Provides same functionality as MPI_COMM_REVOKE</a:t>
            </a:r>
          </a:p>
          <a:p>
            <a:r>
              <a:rPr lang="en-US" dirty="0" smtClean="0"/>
              <a:t>MPI_FILE_CLOSE has similar to semantics to MPI_COMM_FREE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Additions to Encourage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5 Functions &amp; 2 Error Classes</a:t>
            </a:r>
          </a:p>
          <a:p>
            <a:pPr lvl="1"/>
            <a:r>
              <a:rPr lang="en-US" dirty="0" smtClean="0"/>
              <a:t>Not designed to promote a specific recovery model.</a:t>
            </a:r>
          </a:p>
          <a:p>
            <a:pPr lvl="1"/>
            <a:r>
              <a:rPr lang="en-US" dirty="0" smtClean="0"/>
              <a:t>Encourages libraries to provide FT on top of MPI.</a:t>
            </a:r>
          </a:p>
          <a:p>
            <a:pPr lvl="1"/>
            <a:r>
              <a:rPr lang="en-US" dirty="0" smtClean="0"/>
              <a:t>In line with original MPI purpose</a:t>
            </a:r>
          </a:p>
          <a:p>
            <a:r>
              <a:rPr lang="en-US" dirty="0" smtClean="0"/>
              <a:t>Libraries can combine ULFM &amp; PMPI to provide lots of FT models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Transparent FT</a:t>
            </a:r>
          </a:p>
          <a:p>
            <a:pPr lvl="1"/>
            <a:r>
              <a:rPr lang="en-US" dirty="0" smtClean="0"/>
              <a:t>Uniform Collectives</a:t>
            </a:r>
          </a:p>
          <a:p>
            <a:pPr lvl="1"/>
            <a:r>
              <a:rPr lang="en-US" dirty="0" smtClean="0"/>
              <a:t>Checkpoint/Restart</a:t>
            </a:r>
          </a:p>
          <a:p>
            <a:pPr lvl="1"/>
            <a:r>
              <a:rPr lang="en-US" dirty="0" smtClean="0"/>
              <a:t>ABFT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495800" y="1600200"/>
            <a:ext cx="4508500" cy="4610100"/>
            <a:chOff x="0" y="0"/>
            <a:chExt cx="5000" cy="3528"/>
          </a:xfrm>
        </p:grpSpPr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2728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005291">
                    <a:alpha val="75000"/>
                  </a:srgbClr>
                </a:gs>
                <a:gs pos="100000">
                  <a:srgbClr val="002054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MPI</a:t>
              </a:r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24" y="960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Checkpoint/Restart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endParaRPr>
            </a:p>
          </p:txBody>
        </p:sp>
        <p:sp>
          <p:nvSpPr>
            <p:cNvPr id="11" name="AutoShape 5"/>
            <p:cNvSpPr>
              <a:spLocks/>
            </p:cNvSpPr>
            <p:nvPr/>
          </p:nvSpPr>
          <p:spPr bwMode="auto">
            <a:xfrm>
              <a:off x="1750" y="976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Uniform</a:t>
              </a:r>
            </a:p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Collectives</a:t>
              </a:r>
            </a:p>
          </p:txBody>
        </p:sp>
        <p:sp>
          <p:nvSpPr>
            <p:cNvPr id="12" name="AutoShape 6"/>
            <p:cNvSpPr>
              <a:spLocks/>
            </p:cNvSpPr>
            <p:nvPr/>
          </p:nvSpPr>
          <p:spPr bwMode="auto">
            <a:xfrm>
              <a:off x="3483" y="984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Others</a:t>
              </a:r>
            </a:p>
          </p:txBody>
        </p:sp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0" y="0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C82026">
                    <a:alpha val="75000"/>
                  </a:srgbClr>
                </a:gs>
                <a:gs pos="100000">
                  <a:srgbClr val="49160B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Application</a:t>
              </a:r>
            </a:p>
          </p:txBody>
        </p:sp>
        <p:sp>
          <p:nvSpPr>
            <p:cNvPr id="14" name="AutoShape 8"/>
            <p:cNvSpPr>
              <a:spLocks/>
            </p:cNvSpPr>
            <p:nvPr/>
          </p:nvSpPr>
          <p:spPr bwMode="auto">
            <a:xfrm>
              <a:off x="0" y="1920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0090FF">
                    <a:alpha val="75000"/>
                  </a:srgbClr>
                </a:gs>
                <a:gs pos="100000">
                  <a:srgbClr val="0057E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FAILURE_ACK | REVOKE | </a:t>
              </a:r>
              <a:endPara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endParaRPr>
            </a:p>
            <a:p>
              <a:pPr algn="ctr">
                <a:defRPr/>
              </a:pPr>
              <a:r>
                <a:rPr lang="en-US" sz="2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SHRINK </a:t>
              </a: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| AGREE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2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Foundation</a:t>
            </a:r>
          </a:p>
          <a:p>
            <a:r>
              <a:rPr lang="en-US" dirty="0" smtClean="0"/>
              <a:t>Proposal (w/ rationale)</a:t>
            </a:r>
          </a:p>
          <a:p>
            <a:r>
              <a:rPr lang="en-US" dirty="0" smtClean="0"/>
              <a:t>Library Example</a:t>
            </a:r>
          </a:p>
          <a:p>
            <a:r>
              <a:rPr lang="en-US" dirty="0" smtClean="0"/>
              <a:t>Applications work @ ORNL</a:t>
            </a:r>
          </a:p>
          <a:p>
            <a:r>
              <a:rPr lang="en-US" dirty="0" smtClean="0"/>
              <a:t>Usage cookbook (</a:t>
            </a:r>
            <a:r>
              <a:rPr lang="en-US" dirty="0" err="1" smtClean="0"/>
              <a:t>Aurelien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Composition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Initialization</a:t>
            </a:r>
          </a:p>
          <a:p>
            <a:pPr lvl="1"/>
            <a:r>
              <a:rPr lang="en-US" dirty="0" smtClean="0"/>
              <a:t>Provide communicator to library (</a:t>
            </a:r>
            <a:r>
              <a:rPr lang="en-US" dirty="0"/>
              <a:t>not </a:t>
            </a:r>
            <a:r>
              <a:rPr lang="en-US" dirty="0" smtClean="0"/>
              <a:t>MPI_COMM_WORLD)</a:t>
            </a:r>
          </a:p>
          <a:p>
            <a:pPr lvl="2"/>
            <a:r>
              <a:rPr lang="en-US" dirty="0" smtClean="0"/>
              <a:t>Should be doing this already</a:t>
            </a:r>
          </a:p>
          <a:p>
            <a:pPr lvl="1"/>
            <a:r>
              <a:rPr lang="en-US" dirty="0" smtClean="0"/>
              <a:t>Library creates internal communicator and data</a:t>
            </a:r>
          </a:p>
          <a:p>
            <a:r>
              <a:rPr lang="en-US" dirty="0" smtClean="0"/>
              <a:t>Status Object</a:t>
            </a:r>
          </a:p>
          <a:p>
            <a:pPr lvl="1"/>
            <a:r>
              <a:rPr lang="en-US" dirty="0"/>
              <a:t>Provide place to maintain status between library calls (if necessary)</a:t>
            </a:r>
          </a:p>
          <a:p>
            <a:pPr lvl="1"/>
            <a:r>
              <a:rPr lang="en-US" dirty="0"/>
              <a:t>Useful for tracking recovery progress when re-entering previously failed </a:t>
            </a:r>
            <a:r>
              <a:rPr lang="en-US" dirty="0" smtClean="0"/>
              <a:t>call</a:t>
            </a:r>
          </a:p>
          <a:p>
            <a:pPr lvl="2"/>
            <a:r>
              <a:rPr lang="en-US" dirty="0" smtClean="0"/>
              <a:t>Current location in algorithm, loop iteration number, delta value, etc.</a:t>
            </a:r>
          </a:p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Upon failure, library revokes internal communicator and returns to higher level</a:t>
            </a:r>
          </a:p>
          <a:p>
            <a:pPr lvl="1"/>
            <a:r>
              <a:rPr lang="en-US" dirty="0" smtClean="0"/>
              <a:t>Application repairs the communicator, creates new processes and returns control to library with recovery data</a:t>
            </a:r>
          </a:p>
          <a:p>
            <a:pPr lvl="1"/>
            <a:r>
              <a:rPr lang="en-US" dirty="0" smtClean="0"/>
              <a:t>Library reinitializes with new communicator</a:t>
            </a:r>
          </a:p>
          <a:p>
            <a:pPr lvl="1"/>
            <a:r>
              <a:rPr lang="en-US" dirty="0" smtClean="0"/>
              <a:t>Application continues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3200400" y="4267200"/>
            <a:ext cx="5181600" cy="685800"/>
          </a:xfrm>
          <a:prstGeom prst="wedgeRectCallout">
            <a:avLst>
              <a:gd name="adj1" fmla="val -67795"/>
              <a:gd name="adj2" fmla="val -44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MPI_Comm_revoke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failed_comm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[return from library call]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3276600" y="2971800"/>
            <a:ext cx="5181600" cy="685800"/>
          </a:xfrm>
          <a:prstGeom prst="wedgeRectCallout">
            <a:avLst>
              <a:gd name="adj1" fmla="val -68619"/>
              <a:gd name="adj2" fmla="val -386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[save recovery data]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[return from library call]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1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1295400" y="2667000"/>
            <a:ext cx="6248400" cy="1752600"/>
          </a:xfrm>
          <a:prstGeom prst="wedgeRectCallout">
            <a:avLst>
              <a:gd name="adj1" fmla="val 5749"/>
              <a:gd name="adj2" fmla="val -740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MPI_Comm_shrink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failed_comm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new_comm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get difference between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failed_comm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repaired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MPI_Comm_spawn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num_failed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…, &amp;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intercomm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MPI_Comm_merge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intercomm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merged_comm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MPI_Comm_split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(…, &amp;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repaired_comm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[send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data to new process(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762000" y="3352800"/>
            <a:ext cx="4495800" cy="457200"/>
          </a:xfrm>
          <a:prstGeom prst="wedgeRectCallout">
            <a:avLst>
              <a:gd name="adj1" fmla="val 69860"/>
              <a:gd name="adj2" fmla="val -2118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Blacs_repair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repaired_comm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[topology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info]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7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2895600" y="2743200"/>
            <a:ext cx="2971800" cy="457200"/>
          </a:xfrm>
          <a:prstGeom prst="wedgeRectCallout">
            <a:avLst>
              <a:gd name="adj1" fmla="val 70335"/>
              <a:gd name="adj2" fmla="val 168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PDGEQRF(…,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recovery_data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0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76200" y="3276600"/>
            <a:ext cx="4114800" cy="762000"/>
          </a:xfrm>
          <a:prstGeom prst="wedgeRectCallout">
            <a:avLst>
              <a:gd name="adj1" fmla="val 70335"/>
              <a:gd name="adj2" fmla="val 168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[Repair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internal state with recovery data]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Calibri" pitchFamily="34" charset="0"/>
              </a:rPr>
              <a:t>[Continue execution]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 Open MPI (branched in Jan 2012)</a:t>
            </a:r>
          </a:p>
          <a:p>
            <a:pPr lvl="1"/>
            <a:r>
              <a:rPr lang="en-US" dirty="0" smtClean="0"/>
              <a:t>Feature completed, has external users</a:t>
            </a:r>
          </a:p>
          <a:p>
            <a:pPr lvl="1"/>
            <a:r>
              <a:rPr lang="en-US" dirty="0" smtClean="0"/>
              <a:t>Available at </a:t>
            </a:r>
            <a:r>
              <a:rPr lang="en-US" dirty="0" smtClean="0">
                <a:hlinkClick r:id="rId3"/>
              </a:rPr>
              <a:t>http://www.fault-tolerance.org</a:t>
            </a:r>
            <a:endParaRPr lang="en-US" dirty="0" smtClean="0"/>
          </a:p>
          <a:p>
            <a:r>
              <a:rPr lang="en-US" dirty="0" smtClean="0"/>
              <a:t>MPICH implementation</a:t>
            </a:r>
          </a:p>
          <a:p>
            <a:pPr lvl="1"/>
            <a:r>
              <a:rPr lang="en-US" dirty="0" smtClean="0"/>
              <a:t>Started, not completed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2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543800" cy="941796"/>
          </a:xfrm>
        </p:spPr>
        <p:txBody>
          <a:bodyPr/>
          <a:lstStyle/>
          <a:p>
            <a:pPr algn="ctr"/>
            <a:r>
              <a:rPr lang="en-US" sz="2800" dirty="0" smtClean="0"/>
              <a:t>ULFM related work at ORNL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09800"/>
            <a:ext cx="8382000" cy="4671431"/>
          </a:xfrm>
        </p:spPr>
        <p:txBody>
          <a:bodyPr/>
          <a:lstStyle/>
          <a:p>
            <a:pPr algn="ctr"/>
            <a:r>
              <a:rPr lang="en-US" dirty="0" err="1" smtClean="0"/>
              <a:t>Swen</a:t>
            </a:r>
            <a:r>
              <a:rPr lang="en-US" dirty="0"/>
              <a:t> </a:t>
            </a:r>
            <a:r>
              <a:rPr lang="en-US" dirty="0" smtClean="0"/>
              <a:t>Boehm, Christian Engelmann, Thomas Naughton, </a:t>
            </a:r>
          </a:p>
          <a:p>
            <a:pPr algn="ctr"/>
            <a:r>
              <a:rPr lang="en-US" dirty="0" err="1" smtClean="0"/>
              <a:t>Geoffroy</a:t>
            </a:r>
            <a:r>
              <a:rPr lang="en-US" dirty="0" smtClean="0"/>
              <a:t> </a:t>
            </a:r>
            <a:r>
              <a:rPr lang="en-US" dirty="0" err="1" smtClean="0"/>
              <a:t>Vallée</a:t>
            </a:r>
            <a:r>
              <a:rPr lang="en-US" dirty="0"/>
              <a:t>, </a:t>
            </a:r>
            <a:r>
              <a:rPr lang="en-US" dirty="0" smtClean="0"/>
              <a:t>&amp; </a:t>
            </a:r>
            <a:r>
              <a:rPr lang="en-US" dirty="0" err="1" smtClean="0"/>
              <a:t>Manjunath</a:t>
            </a:r>
            <a:r>
              <a:rPr lang="en-US" dirty="0" smtClean="0"/>
              <a:t> </a:t>
            </a:r>
            <a:r>
              <a:rPr lang="en-US" dirty="0" err="1"/>
              <a:t>Gorentla</a:t>
            </a:r>
            <a:r>
              <a:rPr lang="en-US" dirty="0"/>
              <a:t> </a:t>
            </a:r>
            <a:r>
              <a:rPr lang="en-US" dirty="0" err="1"/>
              <a:t>Venkata</a:t>
            </a:r>
            <a:endParaRPr lang="en-US" dirty="0" smtClean="0"/>
          </a:p>
          <a:p>
            <a:pPr algn="ctr"/>
            <a:endParaRPr lang="en-US" sz="1050" u="sng" dirty="0"/>
          </a:p>
          <a:p>
            <a:pPr algn="ctr"/>
            <a:r>
              <a:rPr lang="en-US" baseline="30000" dirty="0" smtClean="0"/>
              <a:t> </a:t>
            </a:r>
            <a:r>
              <a:rPr lang="en-US" dirty="0"/>
              <a:t>Computer Science and Mathematics Division</a:t>
            </a:r>
            <a:br>
              <a:rPr lang="en-US" dirty="0"/>
            </a:br>
            <a:r>
              <a:rPr lang="en-US" dirty="0"/>
              <a:t>Oak Ridge National Laboratory, Oak Ridge, TN, USA. </a:t>
            </a:r>
            <a:endParaRPr lang="en-US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work was supported by the U.S. Department of Energy, under Contract DE-AC05- 00OR22725.  </a:t>
            </a:r>
          </a:p>
          <a:p>
            <a:r>
              <a:rPr lang="en-US" sz="2000" dirty="0"/>
              <a:t>This work was supported by ORNL National Center for Computational Sciences (NCCS).</a:t>
            </a:r>
          </a:p>
          <a:p>
            <a:pPr algn="ctr"/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781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wide range of fault tolerance techniques</a:t>
            </a:r>
          </a:p>
          <a:p>
            <a:r>
              <a:rPr lang="en-US" dirty="0" smtClean="0"/>
              <a:t>Introduce minimal changes to MPI</a:t>
            </a:r>
          </a:p>
          <a:p>
            <a:pPr lvl="1"/>
            <a:r>
              <a:rPr lang="en-US" dirty="0"/>
              <a:t>Provide the basic functionality that MPI is missing</a:t>
            </a:r>
          </a:p>
          <a:p>
            <a:r>
              <a:rPr lang="en-US" dirty="0" smtClean="0"/>
              <a:t>Encourage libraries to build other semantics on top of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291787"/>
            <a:ext cx="8229600" cy="444737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Experimenting with </a:t>
            </a:r>
            <a:r>
              <a:rPr lang="en-US" dirty="0">
                <a:solidFill>
                  <a:srgbClr val="000000"/>
                </a:solidFill>
              </a:rPr>
              <a:t>ULFM at several different </a:t>
            </a:r>
            <a:r>
              <a:rPr lang="en-US" dirty="0" smtClean="0">
                <a:solidFill>
                  <a:srgbClr val="000000"/>
                </a:solidFill>
              </a:rPr>
              <a:t>levels</a:t>
            </a:r>
            <a:endParaRPr lang="en-US" dirty="0" smtClean="0"/>
          </a:p>
          <a:p>
            <a:pPr lvl="1"/>
            <a:r>
              <a:rPr lang="en-US" dirty="0" smtClean="0"/>
              <a:t>Testing of MPI-FTWG prototype with a few applications</a:t>
            </a:r>
          </a:p>
          <a:p>
            <a:pPr lvl="2"/>
            <a:r>
              <a:rPr lang="en-US" dirty="0" smtClean="0"/>
              <a:t>Mini-tests to exercise parts of API</a:t>
            </a:r>
          </a:p>
          <a:p>
            <a:pPr lvl="2"/>
            <a:r>
              <a:rPr lang="en-US" dirty="0" smtClean="0"/>
              <a:t>Basic MD application extended with ULFM support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Extended performance/resilience tools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</a:rPr>
              <a:t>xSim</a:t>
            </a:r>
            <a:r>
              <a:rPr lang="en-US" dirty="0" smtClean="0">
                <a:solidFill>
                  <a:srgbClr val="000000"/>
                </a:solidFill>
              </a:rPr>
              <a:t> simulator supports ULFM API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DUMPI trace library supports ULFM API</a:t>
            </a:r>
          </a:p>
          <a:p>
            <a:pPr lvl="2"/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Extended runtime support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Use alternate RTE with ULFM from MPI-FTWG prototype</a:t>
            </a:r>
          </a:p>
        </p:txBody>
      </p:sp>
    </p:spTree>
    <p:extLst>
      <p:ext uri="{BB962C8B-B14F-4D97-AF65-F5344CB8AC3E}">
        <p14:creationId xmlns:p14="http://schemas.microsoft.com/office/powerpoint/2010/main" val="16452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Application: “</a:t>
            </a:r>
            <a:r>
              <a:rPr lang="en-US" dirty="0" err="1" smtClean="0"/>
              <a:t>SimpleMD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291787"/>
            <a:ext cx="8718840" cy="5300937"/>
          </a:xfrm>
        </p:spPr>
        <p:txBody>
          <a:bodyPr/>
          <a:lstStyle/>
          <a:p>
            <a:r>
              <a:rPr lang="en-US" dirty="0" smtClean="0"/>
              <a:t>Application simulates classical molecular dynamics (MD) </a:t>
            </a:r>
          </a:p>
          <a:p>
            <a:pPr lvl="1"/>
            <a:r>
              <a:rPr lang="en-US" dirty="0" smtClean="0"/>
              <a:t>Support synchronized application-level checkpoint/restart</a:t>
            </a:r>
          </a:p>
          <a:p>
            <a:pPr lvl="1"/>
            <a:r>
              <a:rPr lang="en-US" dirty="0" smtClean="0"/>
              <a:t>Optional support for visualization via Visual Molecular Dynamics (VMD)</a:t>
            </a:r>
          </a:p>
          <a:p>
            <a:pPr lvl="1"/>
            <a:r>
              <a:rPr lang="en-US" dirty="0" smtClean="0"/>
              <a:t>Demonstration code used for testing </a:t>
            </a:r>
            <a:endParaRPr lang="en-US" dirty="0"/>
          </a:p>
          <a:p>
            <a:r>
              <a:rPr lang="en-US" dirty="0" smtClean="0"/>
              <a:t>Extended application to support ULFM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Change all MPI_COMM_WORLD to “</a:t>
            </a:r>
            <a:r>
              <a:rPr lang="en-US" dirty="0" err="1" smtClean="0"/>
              <a:t>smd_comm</a:t>
            </a:r>
            <a:r>
              <a:rPr lang="en-US" dirty="0" smtClean="0"/>
              <a:t>” handle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Change error handler to MPI_ERRORS_RETURN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Modify main simulation loop to recognize process failures (MPI_ERR_PROC_FAILED / MPI_ERR_REVOKED)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n error, all call </a:t>
            </a:r>
            <a:r>
              <a:rPr lang="en-US" dirty="0" err="1" smtClean="0">
                <a:solidFill>
                  <a:srgbClr val="3366FF"/>
                </a:solidFill>
              </a:rPr>
              <a:t>MPI_Comm_revoke</a:t>
            </a:r>
            <a:r>
              <a:rPr lang="en-US" dirty="0" smtClean="0"/>
              <a:t>() &amp; </a:t>
            </a:r>
            <a:r>
              <a:rPr lang="en-US" dirty="0" err="1" smtClean="0">
                <a:solidFill>
                  <a:srgbClr val="3366FF"/>
                </a:solidFill>
              </a:rPr>
              <a:t>MPI_Comm_shrink</a:t>
            </a:r>
            <a:r>
              <a:rPr lang="en-US" dirty="0" smtClean="0"/>
              <a:t>()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Replace “</a:t>
            </a:r>
            <a:r>
              <a:rPr lang="en-US" dirty="0" err="1" smtClean="0"/>
              <a:t>smd_comm</a:t>
            </a:r>
            <a:r>
              <a:rPr lang="en-US" dirty="0" smtClean="0"/>
              <a:t>” handle with </a:t>
            </a:r>
            <a:r>
              <a:rPr lang="en-US" i="1" dirty="0" err="1" smtClean="0"/>
              <a:t>newcomm</a:t>
            </a:r>
            <a:r>
              <a:rPr lang="en-US" dirty="0" smtClean="0"/>
              <a:t> from shrink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 smtClean="0"/>
              <a:t>Roll back to previous iteration &amp; continue from previous checkpoint</a:t>
            </a:r>
          </a:p>
        </p:txBody>
      </p:sp>
    </p:spTree>
    <p:extLst>
      <p:ext uri="{BB962C8B-B14F-4D97-AF65-F5344CB8AC3E}">
        <p14:creationId xmlns:p14="http://schemas.microsoft.com/office/powerpoint/2010/main" val="3833620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Basic ULFM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291787"/>
            <a:ext cx="8718840" cy="4225772"/>
          </a:xfrm>
        </p:spPr>
        <p:txBody>
          <a:bodyPr/>
          <a:lstStyle/>
          <a:p>
            <a:r>
              <a:rPr lang="en-US" dirty="0" smtClean="0"/>
              <a:t>Set of tests for work with ULFM</a:t>
            </a:r>
          </a:p>
          <a:p>
            <a:endParaRPr lang="en-US" dirty="0" smtClean="0"/>
          </a:p>
          <a:p>
            <a:pPr lvl="1"/>
            <a:r>
              <a:rPr lang="en-US" i="1" dirty="0" err="1" smtClean="0"/>
              <a:t>ft</a:t>
            </a:r>
            <a:r>
              <a:rPr lang="en-US" i="1" dirty="0" smtClean="0"/>
              <a:t>-shrink-barrier  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smtClean="0"/>
              <a:t>Calls revoke/shrink upon collective failure &amp; restarts collective with </a:t>
            </a:r>
            <a:r>
              <a:rPr lang="en-US" dirty="0" err="1" smtClean="0"/>
              <a:t>newcomm</a:t>
            </a:r>
            <a:r>
              <a:rPr lang="en-US" dirty="0" smtClean="0"/>
              <a:t>.  Uses barrier to ensure detection.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/>
              <a:t>f</a:t>
            </a:r>
            <a:r>
              <a:rPr lang="en-US" i="1" dirty="0" err="1" smtClean="0"/>
              <a:t>t</a:t>
            </a:r>
            <a:r>
              <a:rPr lang="en-US" i="1" dirty="0" smtClean="0"/>
              <a:t>-shrink-agree </a:t>
            </a:r>
            <a:r>
              <a:rPr lang="en-US" dirty="0" smtClean="0"/>
              <a:t>– Calls revoke/shrink upon collect failure &amp; restarts collective with </a:t>
            </a:r>
            <a:r>
              <a:rPr lang="en-US" dirty="0" err="1" smtClean="0"/>
              <a:t>newcomm</a:t>
            </a:r>
            <a:r>
              <a:rPr lang="en-US" dirty="0" smtClean="0"/>
              <a:t>.  Uses an agree to ensure all succeeded, i.e., detect collective error.</a:t>
            </a:r>
          </a:p>
          <a:p>
            <a:pPr lvl="1"/>
            <a:endParaRPr lang="en-US" dirty="0" smtClean="0"/>
          </a:p>
          <a:p>
            <a:pPr lvl="1"/>
            <a:r>
              <a:rPr lang="en-US" i="1" dirty="0" err="1" smtClean="0"/>
              <a:t>ft</a:t>
            </a:r>
            <a:r>
              <a:rPr lang="en-US" i="1" dirty="0" smtClean="0"/>
              <a:t>-agree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dirty="0" smtClean="0"/>
              <a:t>Call agreement function to see cost for non-failure usage.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err="1" smtClean="0"/>
              <a:t>xSim</a:t>
            </a:r>
            <a:r>
              <a:rPr lang="en-US" dirty="0" smtClean="0"/>
              <a:t> + ULFM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291787"/>
            <a:ext cx="8642640" cy="5180905"/>
          </a:xfrm>
        </p:spPr>
        <p:txBody>
          <a:bodyPr/>
          <a:lstStyle/>
          <a:p>
            <a:r>
              <a:rPr lang="en-US" dirty="0" smtClean="0"/>
              <a:t>Extreme</a:t>
            </a:r>
            <a:r>
              <a:rPr lang="en-US" dirty="0"/>
              <a:t>-scale Simulator (</a:t>
            </a:r>
            <a:r>
              <a:rPr lang="en-US" dirty="0" err="1"/>
              <a:t>xSim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Permits running MPI applications with millions of ranks </a:t>
            </a:r>
          </a:p>
          <a:p>
            <a:pPr lvl="1"/>
            <a:r>
              <a:rPr lang="en-US" dirty="0" smtClean="0"/>
              <a:t>Uses a lightweight parallel discrete event simulation (PDES)</a:t>
            </a:r>
          </a:p>
          <a:p>
            <a:pPr lvl="1"/>
            <a:r>
              <a:rPr lang="en-US" dirty="0" smtClean="0"/>
              <a:t>Simulation supports using alternate network &amp; processor models</a:t>
            </a:r>
          </a:p>
          <a:p>
            <a:pPr marL="346075" lvl="1" indent="0">
              <a:buNone/>
            </a:pPr>
            <a:endParaRPr lang="en-US" dirty="0" smtClean="0"/>
          </a:p>
          <a:p>
            <a:r>
              <a:rPr lang="en-US" dirty="0" smtClean="0"/>
              <a:t>Extended </a:t>
            </a:r>
            <a:r>
              <a:rPr lang="en-US" dirty="0" err="1" smtClean="0"/>
              <a:t>xSim</a:t>
            </a:r>
            <a:r>
              <a:rPr lang="en-US" dirty="0" smtClean="0"/>
              <a:t> for Resilience</a:t>
            </a:r>
          </a:p>
          <a:p>
            <a:pPr lvl="1"/>
            <a:r>
              <a:rPr lang="en-US" dirty="0" smtClean="0"/>
              <a:t>Process-level fault injection support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upport for ULFM API </a:t>
            </a:r>
          </a:p>
          <a:p>
            <a:pPr lvl="2"/>
            <a:r>
              <a:rPr lang="en-US" dirty="0" smtClean="0"/>
              <a:t>Using point-to-point collectives</a:t>
            </a:r>
          </a:p>
          <a:p>
            <a:pPr lvl="2"/>
            <a:r>
              <a:rPr lang="en-US" dirty="0" smtClean="0"/>
              <a:t>Support for tests with different network models</a:t>
            </a:r>
          </a:p>
          <a:p>
            <a:pPr lvl="2"/>
            <a:r>
              <a:rPr lang="en-US" i="1" dirty="0" smtClean="0"/>
              <a:t>TODO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MPI_Comm_iagree</a:t>
            </a:r>
            <a:r>
              <a:rPr lang="en-US" dirty="0" smtClean="0"/>
              <a:t>()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57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MPI Trace Tool with ULFM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990600"/>
            <a:ext cx="8229600" cy="5535873"/>
          </a:xfrm>
        </p:spPr>
        <p:txBody>
          <a:bodyPr/>
          <a:lstStyle/>
          <a:p>
            <a:r>
              <a:rPr lang="en-US" dirty="0"/>
              <a:t>Enhanced DUMPI library to recognize ULFM API</a:t>
            </a:r>
          </a:p>
          <a:p>
            <a:pPr lvl="1"/>
            <a:r>
              <a:rPr lang="en-US" dirty="0"/>
              <a:t>Trace library &amp; text converter </a:t>
            </a:r>
            <a:r>
              <a:rPr lang="en-US" dirty="0" smtClean="0"/>
              <a:t>tools</a:t>
            </a:r>
            <a:endParaRPr lang="en-US" i="1" dirty="0" smtClean="0"/>
          </a:p>
          <a:p>
            <a:r>
              <a:rPr lang="en-US" i="1" dirty="0" smtClean="0"/>
              <a:t>DUMPI</a:t>
            </a:r>
          </a:p>
          <a:p>
            <a:pPr lvl="1"/>
            <a:r>
              <a:rPr lang="en-US" dirty="0" smtClean="0"/>
              <a:t>MPI </a:t>
            </a:r>
            <a:r>
              <a:rPr lang="en-US" dirty="0"/>
              <a:t>t</a:t>
            </a:r>
            <a:r>
              <a:rPr lang="en-US" dirty="0" smtClean="0"/>
              <a:t>racing library to record application execution (function calls)</a:t>
            </a:r>
          </a:p>
          <a:p>
            <a:pPr lvl="1"/>
            <a:r>
              <a:rPr lang="en-US" dirty="0" smtClean="0"/>
              <a:t>Implemented as PMPI interposition library</a:t>
            </a:r>
          </a:p>
          <a:p>
            <a:pPr lvl="1"/>
            <a:r>
              <a:rPr lang="en-US" dirty="0" smtClean="0"/>
              <a:t>Developed at Sandia as part of SST project</a:t>
            </a:r>
          </a:p>
          <a:p>
            <a:r>
              <a:rPr lang="en-US" dirty="0" smtClean="0"/>
              <a:t>Overview</a:t>
            </a:r>
          </a:p>
          <a:p>
            <a:pPr lvl="1"/>
            <a:r>
              <a:rPr lang="en-US" dirty="0"/>
              <a:t>Supports individual functions, </a:t>
            </a:r>
            <a:r>
              <a:rPr lang="en-US" dirty="0" smtClean="0"/>
              <a:t>performance </a:t>
            </a:r>
            <a:r>
              <a:rPr lang="en-US" dirty="0"/>
              <a:t>counters (e.g. PAPI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Records function input arguments and (some*) return </a:t>
            </a:r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Traces recorded as binary files w/ utilities to convert to text</a:t>
            </a:r>
          </a:p>
          <a:p>
            <a:pPr lvl="1"/>
            <a:r>
              <a:rPr lang="en-US" dirty="0" smtClean="0"/>
              <a:t>Tools to convert to OTF* for visualization in tools like </a:t>
            </a:r>
            <a:r>
              <a:rPr lang="en-US" dirty="0" err="1" smtClean="0"/>
              <a:t>Vampir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4212" y="6096000"/>
            <a:ext cx="621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* Note: Version we tested had partial support for </a:t>
            </a:r>
            <a:r>
              <a:rPr lang="en-US" sz="1400" i="1" dirty="0" err="1" smtClean="0"/>
              <a:t>retvals</a:t>
            </a:r>
            <a:r>
              <a:rPr lang="en-US" sz="1400" i="1" dirty="0"/>
              <a:t> </a:t>
            </a:r>
            <a:r>
              <a:rPr lang="en-US" sz="1400" i="1" dirty="0" smtClean="0"/>
              <a:t>and OTF converter.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54461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Alternate Runtime with ULFM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60" y="1291787"/>
            <a:ext cx="8229600" cy="4665892"/>
          </a:xfrm>
        </p:spPr>
        <p:txBody>
          <a:bodyPr/>
          <a:lstStyle/>
          <a:p>
            <a:r>
              <a:rPr lang="en-US" dirty="0" smtClean="0"/>
              <a:t>Extracted MPI layer from ULFM reference prototype</a:t>
            </a:r>
          </a:p>
          <a:p>
            <a:pPr lvl="1"/>
            <a:r>
              <a:rPr lang="en-US" dirty="0" smtClean="0"/>
              <a:t>Ported </a:t>
            </a:r>
            <a:r>
              <a:rPr lang="en-US" i="1" dirty="0" smtClean="0"/>
              <a:t>OMPI</a:t>
            </a:r>
            <a:r>
              <a:rPr lang="en-US" dirty="0" smtClean="0"/>
              <a:t> layer of ULFM to </a:t>
            </a:r>
            <a:r>
              <a:rPr lang="en-US" dirty="0" err="1" smtClean="0"/>
              <a:t>OpenMPI</a:t>
            </a:r>
            <a:r>
              <a:rPr lang="en-US" dirty="0" smtClean="0"/>
              <a:t> trunk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New component for </a:t>
            </a:r>
            <a:r>
              <a:rPr lang="en-US" dirty="0" err="1" smtClean="0"/>
              <a:t>OpenMPI</a:t>
            </a:r>
            <a:r>
              <a:rPr lang="en-US" dirty="0" smtClean="0"/>
              <a:t> “</a:t>
            </a:r>
            <a:r>
              <a:rPr lang="en-US" i="1" dirty="0" err="1" smtClean="0"/>
              <a:t>rte</a:t>
            </a:r>
            <a:r>
              <a:rPr lang="en-US" dirty="0" smtClean="0"/>
              <a:t>” framework </a:t>
            </a:r>
          </a:p>
          <a:p>
            <a:pPr lvl="1"/>
            <a:r>
              <a:rPr lang="en-US" dirty="0" smtClean="0"/>
              <a:t>Added our runtime as </a:t>
            </a:r>
            <a:r>
              <a:rPr lang="en-US" i="1" dirty="0" err="1" smtClean="0"/>
              <a:t>rte</a:t>
            </a:r>
            <a:r>
              <a:rPr lang="en-US" dirty="0" smtClean="0"/>
              <a:t> component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Combine alternate runtime with </a:t>
            </a:r>
            <a:r>
              <a:rPr lang="en-US" dirty="0" err="1" smtClean="0"/>
              <a:t>OpenMPI</a:t>
            </a:r>
            <a:r>
              <a:rPr lang="en-US" dirty="0" smtClean="0"/>
              <a:t> / ULFM</a:t>
            </a:r>
          </a:p>
          <a:p>
            <a:pPr lvl="1"/>
            <a:r>
              <a:rPr lang="en-US" i="1" dirty="0" smtClean="0"/>
              <a:t>OMPI+ULFM</a:t>
            </a:r>
            <a:r>
              <a:rPr lang="en-US" dirty="0" smtClean="0"/>
              <a:t> port for </a:t>
            </a:r>
            <a:r>
              <a:rPr lang="en-US" dirty="0" err="1" smtClean="0"/>
              <a:t>OpenMPI</a:t>
            </a:r>
            <a:r>
              <a:rPr lang="en-US" dirty="0" smtClean="0"/>
              <a:t> trunk</a:t>
            </a:r>
          </a:p>
          <a:p>
            <a:pPr lvl="1"/>
            <a:r>
              <a:rPr lang="en-US" dirty="0" smtClean="0"/>
              <a:t>RTE component for </a:t>
            </a:r>
            <a:r>
              <a:rPr lang="en-US" dirty="0" err="1" smtClean="0"/>
              <a:t>OpenMPI</a:t>
            </a:r>
            <a:r>
              <a:rPr lang="en-US" dirty="0" smtClean="0"/>
              <a:t> trunk</a:t>
            </a:r>
          </a:p>
          <a:p>
            <a:pPr lvl="1"/>
            <a:r>
              <a:rPr lang="en-US" dirty="0" smtClean="0"/>
              <a:t>Initial support being tested at ORNL</a:t>
            </a:r>
          </a:p>
        </p:txBody>
      </p:sp>
    </p:spTree>
    <p:extLst>
      <p:ext uri="{BB962C8B-B14F-4D97-AF65-F5344CB8AC3E}">
        <p14:creationId xmlns:p14="http://schemas.microsoft.com/office/powerpoint/2010/main" val="45724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failures</a:t>
            </a:r>
          </a:p>
          <a:p>
            <a:pPr lvl="1"/>
            <a:r>
              <a:rPr lang="en-US" dirty="0" smtClean="0"/>
              <a:t>Explicitly handle fail-stop failures</a:t>
            </a:r>
          </a:p>
          <a:p>
            <a:pPr lvl="1"/>
            <a:r>
              <a:rPr lang="en-US" dirty="0" smtClean="0"/>
              <a:t>Transient failures are masked as fail-stop</a:t>
            </a:r>
          </a:p>
          <a:p>
            <a:r>
              <a:rPr lang="en-US" dirty="0" smtClean="0"/>
              <a:t>Silent (memory) errors &amp; Byzantine errors are outside of the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explicit definition of failure detector by design</a:t>
            </a:r>
          </a:p>
          <a:p>
            <a:r>
              <a:rPr lang="en-US" dirty="0" smtClean="0"/>
              <a:t>Failure detectors are very specific to the system they run on</a:t>
            </a:r>
          </a:p>
          <a:p>
            <a:pPr lvl="1"/>
            <a:r>
              <a:rPr lang="en-US" dirty="0" smtClean="0"/>
              <a:t>Some systems may have hardware support for monitoring</a:t>
            </a:r>
          </a:p>
          <a:p>
            <a:pPr lvl="1"/>
            <a:r>
              <a:rPr lang="en-US" dirty="0" smtClean="0"/>
              <a:t>All systems can fall back to arbitrary/configurable timeouts if necessary</a:t>
            </a:r>
          </a:p>
          <a:p>
            <a:r>
              <a:rPr lang="en-US" dirty="0" smtClean="0"/>
              <a:t>This is very much an implementation detail</a:t>
            </a:r>
          </a:p>
          <a:p>
            <a:r>
              <a:rPr lang="en-US" dirty="0" smtClean="0"/>
              <a:t>Only requirement is that failures are eventually reported if they prevent correct completion of an operation.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 Foremost…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Updates the non-FT chapters to not exclude FT (been in the text for a year, but we’ve neglected to mention them here)</a:t>
            </a:r>
          </a:p>
          <a:p>
            <a:pPr lvl="1"/>
            <a:r>
              <a:rPr lang="en-US" dirty="0" smtClean="0"/>
              <a:t>Section 2.8 - Error Handling</a:t>
            </a:r>
          </a:p>
          <a:p>
            <a:pPr lvl="2"/>
            <a:r>
              <a:rPr lang="en-US" dirty="0" smtClean="0"/>
              <a:t>Emphasize that MPI does not provide transparent FT, but point to the new chapter to describe the FT semantics.</a:t>
            </a:r>
          </a:p>
          <a:p>
            <a:pPr lvl="2"/>
            <a:r>
              <a:rPr lang="en-US" dirty="0" smtClean="0"/>
              <a:t>Specifies that when MPI raises an exception described in the FT chapter, it is still in a defined state and continues to operate.</a:t>
            </a:r>
          </a:p>
          <a:p>
            <a:pPr lvl="1"/>
            <a:r>
              <a:rPr lang="en-US" dirty="0" smtClean="0"/>
              <a:t>Section 8.3 – Error Handling</a:t>
            </a:r>
          </a:p>
          <a:p>
            <a:pPr lvl="2"/>
            <a:r>
              <a:rPr lang="en-US" dirty="0" smtClean="0"/>
              <a:t>Updates the text “After an error is detected, the state of MPI is undefined.”</a:t>
            </a:r>
          </a:p>
          <a:p>
            <a:pPr lvl="2"/>
            <a:r>
              <a:rPr lang="en-US" dirty="0" smtClean="0"/>
              <a:t>Now says that unless specified in the FT chapter, the state is undefined.</a:t>
            </a:r>
          </a:p>
          <a:p>
            <a:pPr lvl="1"/>
            <a:r>
              <a:rPr lang="en-US" dirty="0" smtClean="0"/>
              <a:t>Section 8.7 – Startup</a:t>
            </a:r>
          </a:p>
          <a:p>
            <a:pPr lvl="2"/>
            <a:r>
              <a:rPr lang="en-US" dirty="0" smtClean="0"/>
              <a:t>Specific text for MPI_FINALIZE relating to process 0.</a:t>
            </a:r>
          </a:p>
          <a:p>
            <a:pPr lvl="2"/>
            <a:r>
              <a:rPr lang="en-US" dirty="0" smtClean="0"/>
              <a:t>Now points to FT chapter to say that MPI_FINALIZE must always return successfully even in the presence of failures.</a:t>
            </a:r>
          </a:p>
          <a:p>
            <a:pPr lvl="1"/>
            <a:r>
              <a:rPr lang="en-US" dirty="0" smtClean="0"/>
              <a:t>Section 10.5.4 – Releasing Connections</a:t>
            </a:r>
          </a:p>
          <a:p>
            <a:pPr lvl="2"/>
            <a:r>
              <a:rPr lang="en-US" dirty="0" smtClean="0"/>
              <a:t>Not calling MPI_FINALIZE is equivalent to process failure.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2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FT is not needed…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implementation can choose to never raise an error class related to process failure</a:t>
            </a:r>
          </a:p>
          <a:p>
            <a:r>
              <a:rPr lang="en-US" dirty="0" smtClean="0"/>
              <a:t>Even if an error is never raised, the function stubs must still be provided.</a:t>
            </a:r>
          </a:p>
          <a:p>
            <a:r>
              <a:rPr lang="en-US" dirty="0" smtClean="0"/>
              <a:t>Available as an option for specific cases:</a:t>
            </a:r>
          </a:p>
          <a:p>
            <a:pPr lvl="1"/>
            <a:r>
              <a:rPr lang="en-US" dirty="0" smtClean="0"/>
              <a:t>Very small systems</a:t>
            </a:r>
          </a:p>
          <a:p>
            <a:pPr lvl="1"/>
            <a:r>
              <a:rPr lang="en-US" dirty="0" smtClean="0"/>
              <a:t>Short running jobs</a:t>
            </a:r>
          </a:p>
          <a:p>
            <a:pPr lvl="1"/>
            <a:r>
              <a:rPr lang="en-US" dirty="0" smtClean="0"/>
              <a:t>Very performance sensitive situations</a:t>
            </a:r>
          </a:p>
          <a:p>
            <a:pPr lvl="2"/>
            <a:r>
              <a:rPr lang="en-US" dirty="0" smtClean="0"/>
              <a:t>Most failure-free overhead can be low anyway</a:t>
            </a:r>
          </a:p>
          <a:p>
            <a:r>
              <a:rPr lang="en-US" dirty="0" smtClean="0"/>
              <a:t>There are plans for a future ticket to allow the user to specify whether or not they want FT at </a:t>
            </a:r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Set of Tools for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</a:p>
          <a:p>
            <a:r>
              <a:rPr lang="en-US" dirty="0" smtClean="0"/>
              <a:t>Failure Propagation</a:t>
            </a:r>
          </a:p>
          <a:p>
            <a:r>
              <a:rPr lang="en-US" dirty="0" smtClean="0"/>
              <a:t>Failure Recovery</a:t>
            </a:r>
          </a:p>
          <a:p>
            <a:r>
              <a:rPr lang="en-US" dirty="0" smtClean="0"/>
              <a:t>Fault Tolerant Consensus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Local failure notification only</a:t>
            </a:r>
          </a:p>
          <a:p>
            <a:pPr lvl="1"/>
            <a:r>
              <a:rPr lang="en-US" dirty="0" smtClean="0"/>
              <a:t>Global notification can be built on top of these semantics</a:t>
            </a:r>
          </a:p>
          <a:p>
            <a:r>
              <a:rPr lang="en-US" dirty="0" smtClean="0"/>
              <a:t>Return error class to indicate process failure</a:t>
            </a:r>
          </a:p>
          <a:p>
            <a:pPr lvl="1"/>
            <a:r>
              <a:rPr lang="en-US" b="1" dirty="0" smtClean="0"/>
              <a:t>MPI_ERR_PROC_FAILED</a:t>
            </a:r>
            <a:endParaRPr lang="en-US" dirty="0" smtClean="0"/>
          </a:p>
          <a:p>
            <a:r>
              <a:rPr lang="en-US" dirty="0" smtClean="0"/>
              <a:t>Errors are only returned if the result of the operation would be impacted by the error</a:t>
            </a:r>
          </a:p>
          <a:p>
            <a:pPr lvl="1"/>
            <a:r>
              <a:rPr lang="en-US" dirty="0" smtClean="0"/>
              <a:t>i.e. </a:t>
            </a:r>
            <a:r>
              <a:rPr lang="en-US" dirty="0"/>
              <a:t>Point-to-point with non-failed processes should work unless routing is </a:t>
            </a:r>
            <a:r>
              <a:rPr lang="en-US" dirty="0" smtClean="0"/>
              <a:t>broken</a:t>
            </a:r>
          </a:p>
          <a:p>
            <a:r>
              <a:rPr lang="en-US" dirty="0" smtClean="0"/>
              <a:t>Some processes in an operation will receive MPI_SUCCESS while others will receive MPI_ERR_PROC_FAILED</a:t>
            </a:r>
          </a:p>
          <a:p>
            <a:pPr lvl="1"/>
            <a:r>
              <a:rPr lang="en-US" dirty="0" smtClean="0"/>
              <a:t>i.e. Collective communication will sometimes work after a failure depending on the communication topology</a:t>
            </a:r>
          </a:p>
          <a:p>
            <a:pPr lvl="2"/>
            <a:r>
              <a:rPr lang="en-US" dirty="0" smtClean="0"/>
              <a:t>Broadcast might succeed for the top of the tree, but fail for some children</a:t>
            </a:r>
          </a:p>
          <a:p>
            <a:pPr lvl="2"/>
            <a:r>
              <a:rPr lang="en-US" dirty="0" err="1" smtClean="0"/>
              <a:t>Allreduce</a:t>
            </a:r>
            <a:r>
              <a:rPr lang="en-US" dirty="0" smtClean="0"/>
              <a:t> would always fail if the error occurred before the start of the operation</a:t>
            </a:r>
          </a:p>
          <a:p>
            <a:r>
              <a:rPr lang="en-US" dirty="0" smtClean="0"/>
              <a:t>Wildcard operations must return an error because the failed process might have been sending the message that would have matched the MPI_ANY_SOURCE.</a:t>
            </a:r>
          </a:p>
          <a:p>
            <a:pPr lvl="1"/>
            <a:r>
              <a:rPr lang="en-US" dirty="0" smtClean="0"/>
              <a:t>Return MPI_ERR_PENDING for </a:t>
            </a:r>
            <a:r>
              <a:rPr lang="en-US" dirty="0" err="1" smtClean="0"/>
              <a:t>Irecv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application determines that it’s ok, the request can be continued after re-enabling wildcards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07138"/>
            <a:ext cx="5942013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FTWG, December 12,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 design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NL Theme">
  <a:themeElements>
    <a:clrScheme name="ORNL 2012">
      <a:dk1>
        <a:sysClr val="windowText" lastClr="000000"/>
      </a:dk1>
      <a:lt1>
        <a:sysClr val="window" lastClr="FFFFFF"/>
      </a:lt1>
      <a:dk2>
        <a:srgbClr val="008657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7"/>
      </a:folHlink>
    </a:clrScheme>
    <a:fontScheme name="ORNL theme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16057</TotalTime>
  <Words>3286</Words>
  <Application>Microsoft Macintosh PowerPoint</Application>
  <PresentationFormat>On-screen Show (4:3)</PresentationFormat>
  <Paragraphs>455</Paragraphs>
  <Slides>35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Blue design</vt:lpstr>
      <vt:lpstr>ORNL Theme</vt:lpstr>
      <vt:lpstr>User Level Failure Mitigation Ticket #323</vt:lpstr>
      <vt:lpstr>Outline</vt:lpstr>
      <vt:lpstr>Motivation</vt:lpstr>
      <vt:lpstr>Failure Model</vt:lpstr>
      <vt:lpstr>Failure Detector</vt:lpstr>
      <vt:lpstr>First and Foremost…</vt:lpstr>
      <vt:lpstr>When FT is not needed…</vt:lpstr>
      <vt:lpstr>Minimum Set of Tools for FT</vt:lpstr>
      <vt:lpstr>Failure Notification</vt:lpstr>
      <vt:lpstr>Failure Notification (cont.)</vt:lpstr>
      <vt:lpstr>Failure Propagation</vt:lpstr>
      <vt:lpstr>Rationale: MPI_Comm_revoke</vt:lpstr>
      <vt:lpstr>Failure Recovery</vt:lpstr>
      <vt:lpstr>Modified MPI_COMM_FREE semantics</vt:lpstr>
      <vt:lpstr>Fault Tolerant Consensus</vt:lpstr>
      <vt:lpstr>One-sided</vt:lpstr>
      <vt:lpstr>Passive Target Locks</vt:lpstr>
      <vt:lpstr>File I/O</vt:lpstr>
      <vt:lpstr>Minimal Additions to Encourage Libraries</vt:lpstr>
      <vt:lpstr>Library Composition Example</vt:lpstr>
      <vt:lpstr>ScaLAPACK Example</vt:lpstr>
      <vt:lpstr>ScaLAPACK Example</vt:lpstr>
      <vt:lpstr>ScaLAPACK Example</vt:lpstr>
      <vt:lpstr>ScaLAPACK Example</vt:lpstr>
      <vt:lpstr>ScaLAPACK Example</vt:lpstr>
      <vt:lpstr>ScaLAPACK Example</vt:lpstr>
      <vt:lpstr>ScaLAPACK Example</vt:lpstr>
      <vt:lpstr>Implementation Status</vt:lpstr>
      <vt:lpstr>ULFM related work at ORNL </vt:lpstr>
      <vt:lpstr>Overview</vt:lpstr>
      <vt:lpstr>Application: “SimpleMD”</vt:lpstr>
      <vt:lpstr>Basic ULFM Tests</vt:lpstr>
      <vt:lpstr>xSim + ULFM</vt:lpstr>
      <vt:lpstr>MPI Trace Tool with ULFM API</vt:lpstr>
      <vt:lpstr>Alternate Runtime with ULFM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Wesley Bland</cp:lastModifiedBy>
  <cp:revision>101</cp:revision>
  <dcterms:created xsi:type="dcterms:W3CDTF">2009-09-22T20:46:34Z</dcterms:created>
  <dcterms:modified xsi:type="dcterms:W3CDTF">2013-12-13T18:45:16Z</dcterms:modified>
</cp:coreProperties>
</file>