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9" r:id="rId2"/>
    <p:sldId id="257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721" autoAdjust="0"/>
  </p:normalViewPr>
  <p:slideViewPr>
    <p:cSldViewPr>
      <p:cViewPr varScale="1">
        <p:scale>
          <a:sx n="59" d="100"/>
          <a:sy n="59" d="100"/>
        </p:scale>
        <p:origin x="-2045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51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237BB-3658-433A-8BFA-3C806597A197}" type="datetimeFigureOut">
              <a:rPr lang="en-GB" smtClean="0"/>
              <a:t>21/08/2014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8067A-B8AA-4D82-AD65-4D0693B144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757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8067A-B8AA-4D82-AD65-4D0693B144A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173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Similar definition</a:t>
            </a:r>
            <a:r>
              <a:rPr lang="en-GB" baseline="0" dirty="0" smtClean="0"/>
              <a:t> to proposal but in C# syntax.</a:t>
            </a:r>
          </a:p>
          <a:p>
            <a:r>
              <a:rPr lang="en-GB" baseline="0" dirty="0" smtClean="0"/>
              <a:t>No INFO keys in McMPI, so “</a:t>
            </a:r>
            <a:r>
              <a:rPr lang="en-GB" baseline="0" dirty="0" err="1" smtClean="0"/>
              <a:t>same_num_ep</a:t>
            </a:r>
            <a:r>
              <a:rPr lang="en-GB" baseline="0" dirty="0" smtClean="0"/>
              <a:t>” is a boolean parameter instead.</a:t>
            </a:r>
          </a:p>
          <a:p>
            <a:r>
              <a:rPr lang="en-GB" baseline="0" dirty="0" smtClean="0"/>
              <a:t>No error codes in McMPI, built-in </a:t>
            </a:r>
            <a:r>
              <a:rPr lang="en-GB" baseline="0" dirty="0" err="1" smtClean="0"/>
              <a:t>.Net</a:t>
            </a:r>
            <a:r>
              <a:rPr lang="en-GB" baseline="0" dirty="0" smtClean="0"/>
              <a:t> Framework exception mechanism used instead.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8067A-B8AA-4D82-AD65-4D0693B144A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173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“Modify communicator handle” bullet point from first</a:t>
            </a:r>
            <a:r>
              <a:rPr lang="en-GB" baseline="0" dirty="0" smtClean="0"/>
              <a:t> slide.</a:t>
            </a:r>
          </a:p>
          <a:p>
            <a:endParaRPr lang="en-GB" baseline="0" dirty="0" smtClean="0"/>
          </a:p>
          <a:p>
            <a:r>
              <a:rPr lang="en-GB" dirty="0" smtClean="0"/>
              <a:t>New sub-class </a:t>
            </a:r>
            <a:r>
              <a:rPr lang="en-GB" dirty="0" err="1" smtClean="0"/>
              <a:t>CommunicatorInternal</a:t>
            </a:r>
            <a:r>
              <a:rPr lang="en-GB" dirty="0" smtClean="0"/>
              <a:t> created.</a:t>
            </a:r>
          </a:p>
          <a:p>
            <a:r>
              <a:rPr lang="en-GB" dirty="0" smtClean="0"/>
              <a:t>Existing </a:t>
            </a:r>
            <a:r>
              <a:rPr lang="en-GB" dirty="0" err="1" smtClean="0"/>
              <a:t>communicatorId</a:t>
            </a:r>
            <a:r>
              <a:rPr lang="en-GB" dirty="0" smtClean="0"/>
              <a:t>,</a:t>
            </a:r>
            <a:r>
              <a:rPr lang="en-GB" baseline="0" dirty="0" smtClean="0"/>
              <a:t> size and </a:t>
            </a:r>
            <a:r>
              <a:rPr lang="en-GB" baseline="0" dirty="0" err="1" smtClean="0"/>
              <a:t>localRankList</a:t>
            </a:r>
            <a:r>
              <a:rPr lang="en-GB" baseline="0" dirty="0" smtClean="0"/>
              <a:t> fields moved from Communicator object to </a:t>
            </a:r>
            <a:r>
              <a:rPr lang="en-GB" baseline="0" dirty="0" err="1" smtClean="0"/>
              <a:t>CommunicatorInternal</a:t>
            </a:r>
            <a:r>
              <a:rPr lang="en-GB" baseline="0" dirty="0" smtClean="0"/>
              <a:t> object.</a:t>
            </a:r>
          </a:p>
          <a:p>
            <a:r>
              <a:rPr lang="en-GB" dirty="0" smtClean="0"/>
              <a:t>New </a:t>
            </a:r>
            <a:r>
              <a:rPr lang="en-GB" dirty="0" err="1" smtClean="0"/>
              <a:t>handleId</a:t>
            </a:r>
            <a:r>
              <a:rPr lang="en-GB" dirty="0" smtClean="0"/>
              <a:t> and </a:t>
            </a:r>
            <a:r>
              <a:rPr lang="en-GB" dirty="0" err="1" smtClean="0"/>
              <a:t>commInternal</a:t>
            </a:r>
            <a:r>
              <a:rPr lang="en-GB" dirty="0" smtClean="0"/>
              <a:t> fields added to Communicator</a:t>
            </a:r>
            <a:r>
              <a:rPr lang="en-GB" baseline="0" dirty="0" smtClean="0"/>
              <a:t> object.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Rank property modified to use </a:t>
            </a:r>
            <a:r>
              <a:rPr lang="en-GB" baseline="0" dirty="0" err="1" smtClean="0"/>
              <a:t>handleId</a:t>
            </a:r>
            <a:r>
              <a:rPr lang="en-GB" baseline="0" dirty="0" smtClean="0"/>
              <a:t> instead of </a:t>
            </a:r>
            <a:r>
              <a:rPr lang="en-GB" baseline="0" dirty="0" err="1" smtClean="0"/>
              <a:t>threadId</a:t>
            </a:r>
            <a:r>
              <a:rPr lang="en-GB" baseline="0" dirty="0" smtClean="0"/>
              <a:t> as index for </a:t>
            </a:r>
            <a:r>
              <a:rPr lang="en-GB" baseline="0" dirty="0" err="1" smtClean="0"/>
              <a:t>localRankList</a:t>
            </a:r>
            <a:r>
              <a:rPr lang="en-GB" baseline="0" dirty="0" smtClean="0"/>
              <a:t> array.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8067A-B8AA-4D82-AD65-4D0693B144A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173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rank field and the </a:t>
            </a:r>
            <a:r>
              <a:rPr lang="en-GB" dirty="0" err="1" smtClean="0"/>
              <a:t>localRankList</a:t>
            </a:r>
            <a:r>
              <a:rPr lang="en-GB" dirty="0" smtClean="0"/>
              <a:t> array only need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MPI_Exscan</a:t>
            </a:r>
            <a:endParaRPr lang="en-GB" baseline="0" dirty="0" smtClean="0"/>
          </a:p>
          <a:p>
            <a:r>
              <a:rPr lang="en-GB" baseline="0" dirty="0" smtClean="0"/>
              <a:t>The size field only needs </a:t>
            </a:r>
            <a:r>
              <a:rPr lang="en-GB" baseline="0" dirty="0" err="1" smtClean="0"/>
              <a:t>MPI_Allreduce</a:t>
            </a:r>
            <a:r>
              <a:rPr lang="en-GB" baseline="0" dirty="0" smtClean="0"/>
              <a:t>(op:=MPI_SUM)</a:t>
            </a:r>
          </a:p>
          <a:p>
            <a:endParaRPr lang="en-GB" baseline="0" dirty="0" smtClean="0"/>
          </a:p>
          <a:p>
            <a:r>
              <a:rPr lang="en-GB" baseline="0" dirty="0" smtClean="0"/>
              <a:t>However, McMPI needs to know for all new ranks where to send messages – for that it uses “same place as &lt;insert parent rank that created the endpoint rank&gt;”</a:t>
            </a:r>
          </a:p>
          <a:p>
            <a:r>
              <a:rPr lang="en-GB" baseline="0" dirty="0" smtClean="0"/>
              <a:t>McMPI has an internal concept of a Location – basically a type of connection and extra information needed for that type (e.g. Type=TCP, info=TCP connection).</a:t>
            </a:r>
          </a:p>
          <a:p>
            <a:r>
              <a:rPr lang="en-GB" baseline="0" dirty="0" smtClean="0"/>
              <a:t>McMPI assumes that each Location can be hosting multiple ranks from any particular communicator, including MPI_COMM_WORLD, possibly as multiple threads.</a:t>
            </a:r>
          </a:p>
          <a:p>
            <a:r>
              <a:rPr lang="en-GB" baseline="0" dirty="0" smtClean="0"/>
              <a:t>The Location class includes a rank-to-Location map for each communicator: 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Dictionary&lt;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Communicator.CommunicatorInternal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Dictionary&lt;Rank, Location&gt;&gt;.</a:t>
            </a:r>
          </a:p>
          <a:p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Fully populating this mapping requires all participant ranks to have knowledge of all</a:t>
            </a:r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supplied</a:t>
            </a:r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values of </a:t>
            </a:r>
            <a:r>
              <a:rPr lang="en-GB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my_num_ep</a:t>
            </a:r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hence the need for </a:t>
            </a:r>
            <a:r>
              <a:rPr lang="en-GB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MPI_Allgather</a:t>
            </a:r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GB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Lazy population would waste less space and avoid the </a:t>
            </a:r>
            <a:r>
              <a:rPr lang="en-GB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MPI_Allgather</a:t>
            </a:r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but would need an out-of-band ARP-like protocol using the parent communicator connections.</a:t>
            </a:r>
          </a:p>
          <a:p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ARP = Address Resolution Protocol, see http://en.wikipedia.org/wiki/Address_Resolution_Protocol</a:t>
            </a:r>
          </a:p>
          <a:p>
            <a:endParaRPr lang="en-GB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 the “same place as” concept is explored </a:t>
            </a:r>
            <a:r>
              <a:rPr lang="en-GB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spin-off ticket </a:t>
            </a:r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#425 “Address Space Query Routine”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8067A-B8AA-4D82-AD65-4D0693B144A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173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This is the subject of a paper submitted to the Exascale MPI workshop at SC14.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MPICH algorithm for the blocking case, described in [1], can be modified to allow multiple callers (one per local endpoint) to gain ownership of the bit vector concurrently.</a:t>
            </a:r>
          </a:p>
          <a:p>
            <a:r>
              <a:rPr lang="en-GB" baseline="0" dirty="0" smtClean="0"/>
              <a:t>This is the algorithm now used in McMPI. It doesn’t have a non-blocking equivalent yet (McMPI does not support the </a:t>
            </a:r>
            <a:r>
              <a:rPr lang="en-GB" baseline="0" dirty="0" err="1" smtClean="0"/>
              <a:t>MPI_Comm_idup</a:t>
            </a:r>
            <a:r>
              <a:rPr lang="en-GB" baseline="0" dirty="0" smtClean="0"/>
              <a:t> function).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OpenMPI algorithm, configured with –enable-</a:t>
            </a:r>
            <a:r>
              <a:rPr lang="en-GB" baseline="0" dirty="0" err="1" smtClean="0"/>
              <a:t>mpi</a:t>
            </a:r>
            <a:r>
              <a:rPr lang="en-GB" baseline="0" dirty="0" smtClean="0"/>
              <a:t>-thread-multiple, can deadlock even with only one thread per OS process because it makes an incorrect assumption that only one collective operation is allowed at a time by the MPI Standard ([counter-]example 5.29 in section 5.13 Correctness, page 217-218 indicates that IDUP(</a:t>
            </a:r>
            <a:r>
              <a:rPr lang="en-GB" baseline="0" dirty="0" err="1" smtClean="0"/>
              <a:t>mcw</a:t>
            </a:r>
            <a:r>
              <a:rPr lang="en-GB" baseline="0" dirty="0" smtClean="0"/>
              <a:t>,&amp;r);DUP(</a:t>
            </a:r>
            <a:r>
              <a:rPr lang="en-GB" baseline="0" dirty="0" err="1" smtClean="0"/>
              <a:t>mcw</a:t>
            </a:r>
            <a:r>
              <a:rPr lang="en-GB" baseline="0" dirty="0" smtClean="0"/>
              <a:t>);WAIT(&amp;r); should work). This bug exists before considering the affects of endpoints.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[1] 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James Dinan, David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Goodell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William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Gropp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Rajeev Thakur,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Pavan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Balaji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GB" baseline="0" dirty="0" smtClean="0"/>
              <a:t> “Efficient Multithreaded Context ID Allocation in MPI”, 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Recent Advances in the Message Passing Interface, 2012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incollection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year={2012},</a:t>
            </a:r>
          </a:p>
          <a:p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isbn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={978-3-642-33517-4},</a:t>
            </a:r>
          </a:p>
          <a:p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booktitle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={Recent Advances in the Message Passing Interface},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volume={7490},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series={Lecture Notes in Computer Science},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editor={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Traff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JesperLarsson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Benkner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Siegfried and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Dongarra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JackJ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.},</a:t>
            </a:r>
          </a:p>
          <a:p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doi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={10.1007/978-3-642-33518-1_11},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title={Efficient Multithreaded Context ID Allocation in MPI},</a:t>
            </a:r>
          </a:p>
          <a:p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={http://dx.doi.org/10.1007/978-3-642-33518-1_11},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publisher={Springer Berlin Heidelberg},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author={Dinan, James and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Goodell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David and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Gropp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William and Thakur, Rajeev and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Balaji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Pavan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},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pages={57-66},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language={English}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8067A-B8AA-4D82-AD65-4D0693B144A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173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8131" y="3617479"/>
            <a:ext cx="6780541" cy="1470025"/>
          </a:xfrm>
        </p:spPr>
        <p:txBody>
          <a:bodyPr/>
          <a:lstStyle>
            <a:lvl1pPr>
              <a:defRPr>
                <a:latin typeface="Avenir Light"/>
                <a:cs typeface="Avenir Light"/>
              </a:defRPr>
            </a:lvl1pPr>
          </a:lstStyle>
          <a:p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</a:t>
            </a:r>
            <a:r>
              <a:rPr lang="sv-SE" dirty="0" err="1" smtClean="0"/>
              <a:t>title</a:t>
            </a:r>
            <a:r>
              <a:rPr lang="sv-SE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6013" y="5388063"/>
            <a:ext cx="6400800" cy="7843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venir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</a:t>
            </a:r>
            <a:r>
              <a:rPr lang="sv-SE" dirty="0" err="1" smtClean="0"/>
              <a:t>subtitle</a:t>
            </a:r>
            <a:r>
              <a:rPr lang="sv-SE" dirty="0" smtClean="0"/>
              <a:t>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3847-5DFD-475F-A936-1D33E92EF152}" type="datetime4">
              <a:rPr lang="en-GB" smtClean="0">
                <a:solidFill>
                  <a:prstClr val="black">
                    <a:tint val="75000"/>
                  </a:prstClr>
                </a:solidFill>
              </a:rPr>
              <a:t>21 August 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 of 100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63D2-6772-314E-A454-A03DED2103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EPiGRAMlogo.0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90" y="543917"/>
            <a:ext cx="7022353" cy="288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8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D620-8534-425D-9134-D8D3DBB3517E}" type="datetime4">
              <a:rPr lang="en-GB" smtClean="0">
                <a:solidFill>
                  <a:prstClr val="black">
                    <a:tint val="75000"/>
                  </a:prstClr>
                </a:solidFill>
              </a:rPr>
              <a:t>21 August 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 of 100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47662" y="118146"/>
            <a:ext cx="8846205" cy="660332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 descr="EPiGRAMlogo.0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87" y="6126163"/>
            <a:ext cx="1635008" cy="46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7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00AE-D7EB-4D0A-B600-6C63457C3830}" type="datetime4">
              <a:rPr lang="en-GB" smtClean="0">
                <a:solidFill>
                  <a:prstClr val="black">
                    <a:tint val="75000"/>
                  </a:prstClr>
                </a:solidFill>
              </a:rPr>
              <a:t>21 August 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 of 100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47662" y="118146"/>
            <a:ext cx="8846205" cy="660332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0" descr="EPiGRAMlogo.0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87" y="6126163"/>
            <a:ext cx="1635008" cy="46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6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</a:t>
            </a:r>
            <a:r>
              <a:rPr lang="sv-SE" dirty="0" err="1" smtClean="0"/>
              <a:t>title</a:t>
            </a:r>
            <a:r>
              <a:rPr lang="sv-SE" dirty="0" smtClean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 Light"/>
                <a:cs typeface="Avenir Light"/>
              </a:defRPr>
            </a:lvl1pPr>
            <a:lvl2pPr marL="742950" indent="-285750">
              <a:buFont typeface="Arial" panose="020B0604020202020204" pitchFamily="34" charset="0"/>
              <a:buChar char="+"/>
              <a:defRPr>
                <a:latin typeface="Avenir Light"/>
                <a:cs typeface="Avenir Light"/>
              </a:defRPr>
            </a:lvl2pPr>
            <a:lvl3pPr>
              <a:defRPr>
                <a:latin typeface="Avenir Light"/>
                <a:cs typeface="Avenir Light"/>
              </a:defRPr>
            </a:lvl3pPr>
            <a:lvl4pPr>
              <a:defRPr>
                <a:latin typeface="Avenir Light"/>
                <a:cs typeface="Avenir Light"/>
              </a:defRPr>
            </a:lvl4pPr>
            <a:lvl5pPr>
              <a:defRPr>
                <a:latin typeface="Avenir Light"/>
                <a:cs typeface="Avenir Light"/>
              </a:defRPr>
            </a:lvl5pPr>
          </a:lstStyle>
          <a:p>
            <a:pPr lvl="0"/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text </a:t>
            </a:r>
            <a:r>
              <a:rPr lang="sv-SE" dirty="0" err="1" smtClean="0"/>
              <a:t>styles</a:t>
            </a:r>
            <a:endParaRPr lang="sv-SE" dirty="0" smtClean="0"/>
          </a:p>
          <a:p>
            <a:pPr lvl="1"/>
            <a:r>
              <a:rPr lang="sv-SE" dirty="0" smtClean="0"/>
              <a:t>Second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2"/>
            <a:r>
              <a:rPr lang="sv-SE" dirty="0" err="1" smtClean="0"/>
              <a:t>Third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3"/>
            <a:r>
              <a:rPr lang="sv-SE" dirty="0" err="1" smtClean="0"/>
              <a:t>Fourth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4"/>
            <a:r>
              <a:rPr lang="sv-SE" dirty="0" err="1" smtClean="0"/>
              <a:t>Fifth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78A0-45E0-4838-A01E-BFFBC90C70EC}" type="datetime4">
              <a:rPr lang="en-GB" noProof="0" smtClean="0">
                <a:solidFill>
                  <a:prstClr val="black">
                    <a:tint val="75000"/>
                  </a:prstClr>
                </a:solidFill>
              </a:rPr>
              <a:t>21 August 2014</a:t>
            </a:fld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 of 100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7662" y="118146"/>
            <a:ext cx="8846205" cy="660332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7" descr="EPiGRAMlogo.0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87" y="6126163"/>
            <a:ext cx="1635008" cy="46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0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</a:t>
            </a:r>
            <a:r>
              <a:rPr lang="sv-SE" dirty="0" err="1" smtClean="0"/>
              <a:t>title</a:t>
            </a:r>
            <a:r>
              <a:rPr lang="sv-SE" dirty="0" smtClean="0"/>
              <a:t>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text </a:t>
            </a:r>
            <a:r>
              <a:rPr lang="sv-SE" dirty="0" err="1" smtClean="0"/>
              <a:t>styles</a:t>
            </a:r>
            <a:endParaRPr lang="sv-S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B6C5-7E38-4597-B62D-7885EDF8096B}" type="datetime4">
              <a:rPr lang="en-GB" smtClean="0">
                <a:solidFill>
                  <a:prstClr val="black">
                    <a:tint val="75000"/>
                  </a:prstClr>
                </a:solidFill>
              </a:rPr>
              <a:t>21 August 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 of 100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 descr="EPiGRAMlogo.0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87" y="6126163"/>
            <a:ext cx="1635008" cy="46944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47662" y="118146"/>
            <a:ext cx="8846205" cy="660332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770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</a:t>
            </a:r>
            <a:r>
              <a:rPr lang="sv-SE" dirty="0" err="1" smtClean="0"/>
              <a:t>title</a:t>
            </a:r>
            <a:r>
              <a:rPr lang="sv-SE" dirty="0" smtClean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text </a:t>
            </a:r>
            <a:r>
              <a:rPr lang="sv-SE" dirty="0" err="1" smtClean="0"/>
              <a:t>styles</a:t>
            </a:r>
            <a:endParaRPr lang="sv-SE" dirty="0" smtClean="0"/>
          </a:p>
          <a:p>
            <a:pPr lvl="1"/>
            <a:r>
              <a:rPr lang="sv-SE" dirty="0" smtClean="0"/>
              <a:t>Second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2"/>
            <a:r>
              <a:rPr lang="sv-SE" dirty="0" err="1" smtClean="0"/>
              <a:t>Third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3"/>
            <a:r>
              <a:rPr lang="sv-SE" dirty="0" err="1" smtClean="0"/>
              <a:t>Fourth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4"/>
            <a:r>
              <a:rPr lang="sv-SE" dirty="0" err="1" smtClean="0"/>
              <a:t>Fifth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512D-4B5D-4D3A-87DE-30A9C2425FBC}" type="datetime4">
              <a:rPr lang="en-GB" smtClean="0">
                <a:solidFill>
                  <a:prstClr val="black">
                    <a:tint val="75000"/>
                  </a:prstClr>
                </a:solidFill>
              </a:rPr>
              <a:t>21 August 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 of 100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EPiGRAMlogo.0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87" y="6126163"/>
            <a:ext cx="1635008" cy="46944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47662" y="118146"/>
            <a:ext cx="8846205" cy="660332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05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5A18-1AB3-41EC-8CAE-F6E7548D5322}" type="datetime4">
              <a:rPr lang="en-GB" smtClean="0">
                <a:solidFill>
                  <a:prstClr val="black">
                    <a:tint val="75000"/>
                  </a:prstClr>
                </a:solidFill>
              </a:rPr>
              <a:t>21 August 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 of 100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 descr="EPiGRAMlogo.0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87" y="6126163"/>
            <a:ext cx="1635008" cy="469446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47662" y="118146"/>
            <a:ext cx="8846205" cy="660332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888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4F2D-0636-4453-A9F2-CC04ACB35DAC}" type="datetime4">
              <a:rPr lang="en-GB" smtClean="0">
                <a:solidFill>
                  <a:prstClr val="black">
                    <a:tint val="75000"/>
                  </a:prstClr>
                </a:solidFill>
              </a:rPr>
              <a:t>21 August 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 of 100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7662" y="118146"/>
            <a:ext cx="8846205" cy="660332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8" descr="EPiGRAMlogo.0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87" y="6126163"/>
            <a:ext cx="1635008" cy="46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9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F309-A170-4050-9167-7120DB101CBD}" type="datetime4">
              <a:rPr lang="en-GB" smtClean="0">
                <a:solidFill>
                  <a:prstClr val="black">
                    <a:tint val="75000"/>
                  </a:prstClr>
                </a:solidFill>
              </a:rPr>
              <a:t>21 August 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 of 100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47662" y="118146"/>
            <a:ext cx="8846205" cy="660332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7" descr="EPiGRAMlogo.0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87" y="6126163"/>
            <a:ext cx="1635008" cy="46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0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33921-0EB7-4A9F-89FC-F4D6F827247F}" type="datetime4">
              <a:rPr lang="en-GB" smtClean="0">
                <a:solidFill>
                  <a:prstClr val="black">
                    <a:tint val="75000"/>
                  </a:prstClr>
                </a:solidFill>
              </a:rPr>
              <a:t>21 August 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 of 100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Picture 13" descr="EPiGRAMlogo.0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87" y="6126163"/>
            <a:ext cx="1635008" cy="46944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47662" y="118146"/>
            <a:ext cx="8846205" cy="660332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4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9501-8488-4A68-86F3-09B41F3E9ED9}" type="datetime4">
              <a:rPr lang="en-GB" smtClean="0">
                <a:solidFill>
                  <a:prstClr val="black">
                    <a:tint val="75000"/>
                  </a:prstClr>
                </a:solidFill>
              </a:rPr>
              <a:t>21 August 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 of 100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47662" y="118146"/>
            <a:ext cx="8846205" cy="660332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pic>
        <p:nvPicPr>
          <p:cNvPr id="12" name="Picture 11" descr="EPiGRAMlogo.0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87" y="6126163"/>
            <a:ext cx="1635008" cy="46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0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ln w="19050" cmpd="sng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</a:t>
            </a:r>
            <a:r>
              <a:rPr lang="sv-SE" dirty="0" err="1" smtClean="0"/>
              <a:t>title</a:t>
            </a:r>
            <a:r>
              <a:rPr lang="sv-SE" dirty="0" smtClean="0"/>
              <a:t>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text </a:t>
            </a:r>
            <a:r>
              <a:rPr lang="sv-SE" dirty="0" err="1" smtClean="0"/>
              <a:t>styles</a:t>
            </a:r>
            <a:endParaRPr lang="sv-SE" dirty="0" smtClean="0"/>
          </a:p>
          <a:p>
            <a:pPr lvl="1"/>
            <a:r>
              <a:rPr lang="sv-SE" dirty="0" smtClean="0"/>
              <a:t>Second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2"/>
            <a:r>
              <a:rPr lang="sv-SE" dirty="0" err="1" smtClean="0"/>
              <a:t>Third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3"/>
            <a:r>
              <a:rPr lang="sv-SE" dirty="0" err="1" smtClean="0"/>
              <a:t>Fourth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4"/>
            <a:r>
              <a:rPr lang="sv-SE" dirty="0" err="1" smtClean="0"/>
              <a:t>Fifth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Light"/>
              </a:defRPr>
            </a:lvl1pPr>
          </a:lstStyle>
          <a:p>
            <a:pPr defTabSz="457200"/>
            <a:fld id="{52F1D564-F8EF-4C35-837A-CE0E8E28B435}" type="datetime4">
              <a:rPr lang="en-GB" smtClean="0">
                <a:solidFill>
                  <a:prstClr val="black">
                    <a:tint val="75000"/>
                  </a:prstClr>
                </a:solidFill>
              </a:rPr>
              <a:t>21 August 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venir Light"/>
              </a:defRPr>
            </a:lvl1pPr>
          </a:lstStyle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 of 100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Light"/>
              </a:defRPr>
            </a:lvl1pPr>
          </a:lstStyle>
          <a:p>
            <a:pPr defTabSz="457200"/>
            <a:fld id="{94E163D2-6772-314E-A454-A03DED2103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49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Ligh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venir Ligh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venir Ligh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Ligh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Ligh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Endpoints in McMPI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2844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Status: rapid prototype – working</a:t>
            </a:r>
          </a:p>
          <a:p>
            <a:r>
              <a:rPr lang="en-US" sz="4000" dirty="0" smtClean="0"/>
              <a:t>Most obvious changes</a:t>
            </a:r>
          </a:p>
          <a:p>
            <a:pPr lvl="1">
              <a:buFont typeface="Arial" panose="020B0604020202020204" pitchFamily="34" charset="0"/>
              <a:buChar char="+"/>
            </a:pPr>
            <a:r>
              <a:rPr lang="en-US" sz="3600" dirty="0" smtClean="0"/>
              <a:t>Add new function definition</a:t>
            </a:r>
          </a:p>
          <a:p>
            <a:pPr lvl="1">
              <a:buFont typeface="Arial" panose="020B0604020202020204" pitchFamily="34" charset="0"/>
              <a:buChar char="+"/>
            </a:pPr>
            <a:r>
              <a:rPr lang="en-US" sz="3600" dirty="0" smtClean="0"/>
              <a:t>Modify </a:t>
            </a:r>
            <a:r>
              <a:rPr lang="en-US" sz="3600" dirty="0"/>
              <a:t>communicator </a:t>
            </a:r>
            <a:r>
              <a:rPr lang="en-US" sz="3600" dirty="0" smtClean="0"/>
              <a:t>handle</a:t>
            </a:r>
            <a:endParaRPr lang="en-US" sz="3600" dirty="0"/>
          </a:p>
          <a:p>
            <a:pPr lvl="0"/>
            <a:r>
              <a:rPr lang="en-US" sz="4000" dirty="0" smtClean="0">
                <a:solidFill>
                  <a:prstClr val="black"/>
                </a:solidFill>
              </a:rPr>
              <a:t>Least obvious changes</a:t>
            </a:r>
            <a:endParaRPr lang="en-US" sz="4000" dirty="0">
              <a:solidFill>
                <a:prstClr val="black"/>
              </a:solidFill>
            </a:endParaRPr>
          </a:p>
          <a:p>
            <a:pPr lvl="1"/>
            <a:r>
              <a:rPr lang="en-US" sz="3600" dirty="0" err="1" smtClean="0"/>
              <a:t>Allgather</a:t>
            </a:r>
            <a:r>
              <a:rPr lang="en-US" sz="3600" dirty="0"/>
              <a:t>, </a:t>
            </a:r>
            <a:r>
              <a:rPr lang="en-US" sz="3600" dirty="0" smtClean="0"/>
              <a:t>if </a:t>
            </a:r>
            <a:r>
              <a:rPr lang="en-US" sz="3600" dirty="0"/>
              <a:t>(</a:t>
            </a:r>
            <a:r>
              <a:rPr lang="en-US" sz="3600" dirty="0" err="1"/>
              <a:t>same_num_ep</a:t>
            </a:r>
            <a:r>
              <a:rPr lang="en-US" sz="3600" dirty="0"/>
              <a:t> == 0</a:t>
            </a:r>
            <a:r>
              <a:rPr lang="en-US" sz="3600" dirty="0" smtClean="0"/>
              <a:t>)</a:t>
            </a:r>
          </a:p>
          <a:p>
            <a:pPr lvl="1">
              <a:buFont typeface="Arial" panose="020B0604020202020204" pitchFamily="34" charset="0"/>
              <a:buChar char="+"/>
            </a:pPr>
            <a:r>
              <a:rPr lang="en-US" sz="3600" dirty="0" smtClean="0"/>
              <a:t>Fix context id allocation algorithm</a:t>
            </a:r>
            <a:endParaRPr lang="en-US" sz="36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84B6-0A99-4F26-8CA8-4E9E58A5B32C}" type="datetime4">
              <a:rPr lang="en-GB" noProof="0" smtClean="0">
                <a:solidFill>
                  <a:prstClr val="black">
                    <a:tint val="75000"/>
                  </a:prstClr>
                </a:solidFill>
              </a:rPr>
              <a:t>21 August 2014</a:t>
            </a:fld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 of 101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844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Endpoints in McMPI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28440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New function definition</a:t>
            </a:r>
          </a:p>
          <a:p>
            <a:pPr marL="180975" lvl="1" indent="0">
              <a:buNone/>
            </a:pPr>
            <a:r>
              <a:rPr lang="en-GB" dirty="0" smtClean="0"/>
              <a:t>public partial class Communicator {</a:t>
            </a:r>
            <a:br>
              <a:rPr lang="en-GB" dirty="0" smtClean="0"/>
            </a:br>
            <a:r>
              <a:rPr lang="en-GB" dirty="0" smtClean="0"/>
              <a:t>	public void </a:t>
            </a:r>
            <a:r>
              <a:rPr lang="en-GB" b="1" dirty="0" err="1" smtClean="0"/>
              <a:t>MPI_Comm_create_endpoints</a:t>
            </a:r>
            <a:r>
              <a:rPr lang="en-GB" dirty="0" smtClean="0"/>
              <a:t>(</a:t>
            </a:r>
          </a:p>
          <a:p>
            <a:pPr marL="180975" lvl="1" indent="0">
              <a:buNone/>
            </a:pPr>
            <a:r>
              <a:rPr lang="en-GB" dirty="0"/>
              <a:t>	</a:t>
            </a:r>
            <a:r>
              <a:rPr lang="en-GB" dirty="0" smtClean="0"/>
              <a:t>	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i="1" dirty="0" err="1"/>
              <a:t>my_num_ep</a:t>
            </a:r>
            <a:r>
              <a:rPr lang="en-GB" dirty="0"/>
              <a:t>, bool </a:t>
            </a:r>
            <a:r>
              <a:rPr lang="en-GB" i="1" dirty="0" err="1" smtClean="0"/>
              <a:t>same_num_ep</a:t>
            </a:r>
            <a:r>
              <a:rPr lang="en-GB" dirty="0" smtClean="0"/>
              <a:t>,</a:t>
            </a:r>
          </a:p>
          <a:p>
            <a:pPr marL="180975" lvl="1" indent="0">
              <a:buNone/>
            </a:pPr>
            <a:r>
              <a:rPr lang="en-GB" dirty="0"/>
              <a:t>	</a:t>
            </a:r>
            <a:r>
              <a:rPr lang="en-GB" dirty="0" smtClean="0"/>
              <a:t>	out </a:t>
            </a:r>
            <a:r>
              <a:rPr lang="en-GB" dirty="0"/>
              <a:t>Communicator[] </a:t>
            </a:r>
            <a:r>
              <a:rPr lang="en-GB" i="1" dirty="0" err="1"/>
              <a:t>new_comm_handles</a:t>
            </a:r>
            <a:r>
              <a:rPr lang="en-GB" dirty="0" smtClean="0"/>
              <a:t>) {</a:t>
            </a:r>
          </a:p>
          <a:p>
            <a:pPr marL="180975" lvl="1" indent="0">
              <a:buNone/>
            </a:pPr>
            <a:r>
              <a:rPr lang="en-GB" dirty="0" smtClean="0"/>
              <a:t>		// build &lt;old-rank, new-rank&gt; map</a:t>
            </a:r>
            <a:br>
              <a:rPr lang="en-GB" dirty="0" smtClean="0"/>
            </a:br>
            <a:r>
              <a:rPr lang="en-GB" dirty="0" smtClean="0"/>
              <a:t>		// allocate a new context id</a:t>
            </a:r>
            <a:br>
              <a:rPr lang="en-GB" dirty="0" smtClean="0"/>
            </a:br>
            <a:r>
              <a:rPr lang="en-GB" dirty="0" smtClean="0"/>
              <a:t>		// create a new communicator object</a:t>
            </a:r>
            <a:br>
              <a:rPr lang="en-GB" dirty="0" smtClean="0"/>
            </a:br>
            <a:r>
              <a:rPr lang="en-GB" dirty="0" smtClean="0"/>
              <a:t>		// create extra communicator handles</a:t>
            </a:r>
            <a:br>
              <a:rPr lang="en-GB" dirty="0" smtClean="0"/>
            </a:br>
            <a:r>
              <a:rPr lang="en-GB" dirty="0"/>
              <a:t>	</a:t>
            </a:r>
            <a:r>
              <a:rPr lang="en-GB" dirty="0" smtClean="0"/>
              <a:t>}</a:t>
            </a:r>
            <a:br>
              <a:rPr lang="en-GB" dirty="0" smtClean="0"/>
            </a:br>
            <a:r>
              <a:rPr lang="en-GB" dirty="0" smtClean="0"/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3F23-AC99-45FD-86D3-17E5C6807952}" type="datetime4">
              <a:rPr lang="en-GB" noProof="0" smtClean="0">
                <a:solidFill>
                  <a:prstClr val="black">
                    <a:tint val="75000"/>
                  </a:prstClr>
                </a:solidFill>
              </a:rPr>
              <a:t>21 August 2014</a:t>
            </a:fld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10 of 101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59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Endpoints in McMPI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2844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sz="4000" dirty="0"/>
              <a:t> public partial class </a:t>
            </a:r>
            <a:r>
              <a:rPr lang="en-GB" sz="4000" dirty="0" smtClean="0"/>
              <a:t>Communicator {</a:t>
            </a:r>
            <a:endParaRPr lang="en-GB" sz="4000" dirty="0"/>
          </a:p>
          <a:p>
            <a:pPr marL="0" indent="0">
              <a:buNone/>
            </a:pPr>
            <a:r>
              <a:rPr lang="en-GB" sz="4000" dirty="0"/>
              <a:t>        internal class </a:t>
            </a:r>
            <a:r>
              <a:rPr lang="en-GB" sz="4000" dirty="0" err="1" smtClean="0"/>
              <a:t>CommunicatorInternal</a:t>
            </a:r>
            <a:r>
              <a:rPr lang="en-GB" sz="4000" dirty="0" smtClean="0"/>
              <a:t> {</a:t>
            </a:r>
          </a:p>
          <a:p>
            <a:pPr marL="0" indent="0">
              <a:buNone/>
            </a:pPr>
            <a:r>
              <a:rPr lang="en-GB" sz="4000" dirty="0" smtClean="0"/>
              <a:t>            internal </a:t>
            </a:r>
            <a:r>
              <a:rPr lang="en-GB" sz="4000" dirty="0" err="1" smtClean="0"/>
              <a:t>readonly</a:t>
            </a:r>
            <a:r>
              <a:rPr lang="en-GB" sz="4000" dirty="0" smtClean="0"/>
              <a:t> </a:t>
            </a:r>
            <a:r>
              <a:rPr lang="en-GB" sz="4000" dirty="0" err="1" smtClean="0"/>
              <a:t>CommunicatorId</a:t>
            </a:r>
            <a:r>
              <a:rPr lang="en-GB" sz="4000" dirty="0" smtClean="0"/>
              <a:t> </a:t>
            </a:r>
            <a:r>
              <a:rPr lang="en-GB" sz="4000" dirty="0" err="1" smtClean="0"/>
              <a:t>communicatorId</a:t>
            </a:r>
            <a:r>
              <a:rPr lang="en-GB" sz="4000" dirty="0" smtClean="0"/>
              <a:t>;</a:t>
            </a:r>
          </a:p>
          <a:p>
            <a:pPr marL="0" indent="0">
              <a:buNone/>
            </a:pPr>
            <a:r>
              <a:rPr lang="en-GB" sz="4000" dirty="0" smtClean="0"/>
              <a:t>            </a:t>
            </a:r>
            <a:r>
              <a:rPr lang="en-GB" sz="4000" dirty="0"/>
              <a:t>internal </a:t>
            </a:r>
            <a:r>
              <a:rPr lang="en-GB" sz="4000" dirty="0" err="1"/>
              <a:t>readonly</a:t>
            </a:r>
            <a:r>
              <a:rPr lang="en-GB" sz="4000" dirty="0"/>
              <a:t> Rank size;</a:t>
            </a:r>
          </a:p>
          <a:p>
            <a:pPr marL="0" indent="0">
              <a:buNone/>
            </a:pPr>
            <a:r>
              <a:rPr lang="en-GB" sz="4000" dirty="0"/>
              <a:t>            internal </a:t>
            </a:r>
            <a:r>
              <a:rPr lang="en-GB" sz="4000" dirty="0" err="1"/>
              <a:t>readonly</a:t>
            </a:r>
            <a:r>
              <a:rPr lang="en-GB" sz="4000" dirty="0"/>
              <a:t> Rank[] </a:t>
            </a:r>
            <a:r>
              <a:rPr lang="en-GB" sz="4000" dirty="0" err="1"/>
              <a:t>localRankList</a:t>
            </a:r>
            <a:r>
              <a:rPr lang="en-GB" sz="4000" dirty="0" smtClean="0"/>
              <a:t>;</a:t>
            </a:r>
          </a:p>
          <a:p>
            <a:pPr marL="0" indent="0">
              <a:buNone/>
            </a:pPr>
            <a:r>
              <a:rPr lang="en-GB" sz="4000" dirty="0" smtClean="0"/>
              <a:t>        }</a:t>
            </a:r>
          </a:p>
          <a:p>
            <a:pPr marL="0" indent="0">
              <a:buNone/>
            </a:pPr>
            <a:r>
              <a:rPr lang="en-GB" sz="4000" dirty="0" smtClean="0"/>
              <a:t>       internal </a:t>
            </a:r>
            <a:r>
              <a:rPr lang="en-GB" sz="4000" dirty="0" err="1" smtClean="0"/>
              <a:t>readonly</a:t>
            </a:r>
            <a:r>
              <a:rPr lang="en-GB" sz="4000" dirty="0" smtClean="0"/>
              <a:t> </a:t>
            </a:r>
            <a:r>
              <a:rPr lang="en-GB" sz="4000" dirty="0" err="1" smtClean="0"/>
              <a:t>CommunicatorInternal</a:t>
            </a:r>
            <a:r>
              <a:rPr lang="en-GB" sz="4000" dirty="0" smtClean="0"/>
              <a:t> </a:t>
            </a:r>
            <a:r>
              <a:rPr lang="en-GB" sz="4000" dirty="0" err="1" smtClean="0"/>
              <a:t>commInternal</a:t>
            </a:r>
            <a:r>
              <a:rPr lang="en-GB" sz="4000" dirty="0" smtClean="0"/>
              <a:t>;</a:t>
            </a:r>
          </a:p>
          <a:p>
            <a:pPr marL="0" indent="0">
              <a:buNone/>
            </a:pPr>
            <a:r>
              <a:rPr lang="en-GB" sz="4000" dirty="0" smtClean="0"/>
              <a:t>       private </a:t>
            </a:r>
            <a:r>
              <a:rPr lang="en-GB" sz="4000" dirty="0" err="1"/>
              <a:t>readonly</a:t>
            </a:r>
            <a:r>
              <a:rPr lang="en-GB" sz="4000" dirty="0"/>
              <a:t> </a:t>
            </a:r>
            <a:r>
              <a:rPr lang="en-GB" sz="4000" dirty="0" err="1"/>
              <a:t>int</a:t>
            </a:r>
            <a:r>
              <a:rPr lang="en-GB" sz="4000" dirty="0"/>
              <a:t> </a:t>
            </a:r>
            <a:r>
              <a:rPr lang="en-GB" sz="4000" dirty="0" err="1"/>
              <a:t>handleId</a:t>
            </a:r>
            <a:r>
              <a:rPr lang="en-GB" sz="4000" dirty="0"/>
              <a:t>;</a:t>
            </a:r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r>
              <a:rPr lang="en-GB" sz="4000" dirty="0" smtClean="0"/>
              <a:t>	 </a:t>
            </a:r>
            <a:r>
              <a:rPr lang="en-GB" sz="4000" dirty="0"/>
              <a:t>public Rank Size { get { return </a:t>
            </a:r>
            <a:r>
              <a:rPr lang="en-GB" sz="4000" dirty="0" err="1"/>
              <a:t>commInternal.size</a:t>
            </a:r>
            <a:r>
              <a:rPr lang="en-GB" sz="4000" dirty="0"/>
              <a:t>; } </a:t>
            </a:r>
            <a:r>
              <a:rPr lang="en-GB" sz="4000" dirty="0" smtClean="0"/>
              <a:t>}</a:t>
            </a:r>
          </a:p>
          <a:p>
            <a:pPr marL="0" indent="0">
              <a:buNone/>
            </a:pPr>
            <a:r>
              <a:rPr lang="en-GB" sz="4000" dirty="0" smtClean="0"/>
              <a:t>	 public </a:t>
            </a:r>
            <a:r>
              <a:rPr lang="en-GB" sz="4000" dirty="0"/>
              <a:t>Rank </a:t>
            </a:r>
            <a:r>
              <a:rPr lang="en-GB" sz="4000" dirty="0" err="1"/>
              <a:t>Rank</a:t>
            </a:r>
            <a:r>
              <a:rPr lang="en-GB" sz="4000" dirty="0"/>
              <a:t> { get </a:t>
            </a:r>
            <a:r>
              <a:rPr lang="en-GB" sz="4000" dirty="0" smtClean="0"/>
              <a:t>{</a:t>
            </a:r>
            <a:br>
              <a:rPr lang="en-GB" sz="4000" dirty="0" smtClean="0"/>
            </a:br>
            <a:r>
              <a:rPr lang="en-GB" sz="4000" dirty="0" smtClean="0"/>
              <a:t>			return </a:t>
            </a:r>
            <a:r>
              <a:rPr lang="en-GB" sz="4000" dirty="0" err="1"/>
              <a:t>commInternal.localRankList</a:t>
            </a:r>
            <a:r>
              <a:rPr lang="en-GB" sz="4000" dirty="0"/>
              <a:t>[</a:t>
            </a:r>
            <a:r>
              <a:rPr lang="en-GB" sz="4000" dirty="0" err="1"/>
              <a:t>handleId</a:t>
            </a:r>
            <a:r>
              <a:rPr lang="en-GB" sz="4000" dirty="0"/>
              <a:t>]; } }</a:t>
            </a:r>
          </a:p>
          <a:p>
            <a:pPr marL="0" indent="0">
              <a:buNone/>
            </a:pPr>
            <a:r>
              <a:rPr lang="en-US" dirty="0" smtClean="0"/>
              <a:t> 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3F23-AC99-45FD-86D3-17E5C6807952}" type="datetime4">
              <a:rPr lang="en-GB" noProof="0" smtClean="0">
                <a:solidFill>
                  <a:prstClr val="black">
                    <a:tint val="75000"/>
                  </a:prstClr>
                </a:solidFill>
              </a:rPr>
              <a:t>21 August 2014</a:t>
            </a:fld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11 of 101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13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MPI Endpoints in McMPI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(</a:t>
            </a:r>
            <a:r>
              <a:rPr lang="en-US" dirty="0" err="1" smtClean="0"/>
              <a:t>same_num_ep</a:t>
            </a:r>
            <a:r>
              <a:rPr lang="en-US" dirty="0" smtClean="0"/>
              <a:t> == true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Building the &lt;old-rank, new-rank&gt; map can be a local operation</a:t>
            </a:r>
          </a:p>
          <a:p>
            <a:r>
              <a:rPr lang="en-US" dirty="0"/>
              <a:t>If (</a:t>
            </a:r>
            <a:r>
              <a:rPr lang="en-US" dirty="0" err="1"/>
              <a:t>same_num_ep</a:t>
            </a:r>
            <a:r>
              <a:rPr lang="en-US" dirty="0"/>
              <a:t> == </a:t>
            </a:r>
            <a:r>
              <a:rPr lang="en-US" dirty="0" smtClean="0"/>
              <a:t>false)</a:t>
            </a:r>
            <a:endParaRPr lang="en-US" dirty="0"/>
          </a:p>
          <a:p>
            <a:pPr lvl="1"/>
            <a:r>
              <a:rPr lang="en-US" dirty="0" smtClean="0"/>
              <a:t>Building </a:t>
            </a:r>
            <a:r>
              <a:rPr lang="en-US" dirty="0"/>
              <a:t>the &lt;old-rank, new-rank&gt; map </a:t>
            </a:r>
            <a:r>
              <a:rPr lang="en-US" dirty="0" smtClean="0"/>
              <a:t>needs all the supplied “</a:t>
            </a:r>
            <a:r>
              <a:rPr lang="en-US" dirty="0" err="1" smtClean="0"/>
              <a:t>my_num_ep</a:t>
            </a:r>
            <a:r>
              <a:rPr lang="en-US" dirty="0" smtClean="0"/>
              <a:t>” values from all parent ranks, i.e. </a:t>
            </a:r>
            <a:r>
              <a:rPr lang="en-US" dirty="0" err="1" smtClean="0"/>
              <a:t>MPI_Allgather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3F23-AC99-45FD-86D3-17E5C6807952}" type="datetime4">
              <a:rPr lang="en-GB" noProof="0" smtClean="0"/>
              <a:pPr/>
              <a:t>21 August 2014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100 of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194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MPI Endpoints in McMPI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Context id allocation in MPICH and OpenMPI will not work if the parent communicator has multiple local endpoints/ranks</a:t>
            </a:r>
          </a:p>
          <a:p>
            <a:r>
              <a:rPr lang="en-US" dirty="0" smtClean="0"/>
              <a:t>Key problem: both algorithms are designed to give a different answer for each operation, i.e. per function call, but all local endpoints must get the same answer as each other</a:t>
            </a:r>
          </a:p>
          <a:p>
            <a:r>
              <a:rPr lang="en-US" dirty="0" smtClean="0"/>
              <a:t>Also, full concurrency (one thread per parent rank) cannot be assumed due to </a:t>
            </a:r>
            <a:r>
              <a:rPr lang="en-US" dirty="0" err="1" smtClean="0"/>
              <a:t>Comm_idup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3F23-AC99-45FD-86D3-17E5C6807952}" type="datetime4">
              <a:rPr lang="en-GB" noProof="0" smtClean="0"/>
              <a:pPr/>
              <a:t>21 August 2014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101 of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0852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F4273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836</Words>
  <Application>Microsoft Office PowerPoint</Application>
  <PresentationFormat>On-screen Show (4:3)</PresentationFormat>
  <Paragraphs>97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1_Office Theme</vt:lpstr>
      <vt:lpstr>MPI Endpoints in McMPI</vt:lpstr>
      <vt:lpstr>MPI Endpoints in McMPI</vt:lpstr>
      <vt:lpstr>MPI Endpoints in McMPI</vt:lpstr>
      <vt:lpstr>MPI Endpoints in McMPI</vt:lpstr>
      <vt:lpstr>MPI Endpoints in McMPI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Holmes</dc:creator>
  <cp:lastModifiedBy>Daniel Holmes</cp:lastModifiedBy>
  <cp:revision>98</cp:revision>
  <dcterms:created xsi:type="dcterms:W3CDTF">2014-08-21T12:03:00Z</dcterms:created>
  <dcterms:modified xsi:type="dcterms:W3CDTF">2014-08-21T15:44:48Z</dcterms:modified>
</cp:coreProperties>
</file>