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58" r:id="rId13"/>
    <p:sldId id="259" r:id="rId14"/>
    <p:sldId id="260" r:id="rId15"/>
    <p:sldId id="272" r:id="rId16"/>
    <p:sldId id="273" r:id="rId17"/>
    <p:sldId id="276" r:id="rId18"/>
    <p:sldId id="274" r:id="rId19"/>
    <p:sldId id="275" r:id="rId20"/>
    <p:sldId id="280" r:id="rId21"/>
    <p:sldId id="279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37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94DC-2BBE-1245-9224-518925458E49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5730-01ED-4A47-954C-AFE6D1A0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3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94DC-2BBE-1245-9224-518925458E49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5730-01ED-4A47-954C-AFE6D1A0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6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94DC-2BBE-1245-9224-518925458E49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5730-01ED-4A47-954C-AFE6D1A0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94DC-2BBE-1245-9224-518925458E49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5730-01ED-4A47-954C-AFE6D1A0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2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94DC-2BBE-1245-9224-518925458E49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5730-01ED-4A47-954C-AFE6D1A0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3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94DC-2BBE-1245-9224-518925458E49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5730-01ED-4A47-954C-AFE6D1A0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94DC-2BBE-1245-9224-518925458E49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5730-01ED-4A47-954C-AFE6D1A0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8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94DC-2BBE-1245-9224-518925458E49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5730-01ED-4A47-954C-AFE6D1A0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5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94DC-2BBE-1245-9224-518925458E49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5730-01ED-4A47-954C-AFE6D1A0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7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94DC-2BBE-1245-9224-518925458E49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5730-01ED-4A47-954C-AFE6D1A0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1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94DC-2BBE-1245-9224-518925458E49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5730-01ED-4A47-954C-AFE6D1A0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6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A94DC-2BBE-1245-9224-518925458E49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95730-01ED-4A47-954C-AFE6D1A0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2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dirty="0" smtClean="0"/>
              <a:t>Everyone loves 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472999"/>
            <a:ext cx="9144000" cy="438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8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Technically, </a:t>
            </a:r>
            <a:r>
              <a:rPr lang="en-US" dirty="0" err="1" smtClean="0"/>
              <a:t>mpif.h</a:t>
            </a:r>
            <a:r>
              <a:rPr lang="en-US" dirty="0" smtClean="0"/>
              <a:t> will be frozen</a:t>
            </a:r>
          </a:p>
          <a:p>
            <a:r>
              <a:rPr lang="en-US" dirty="0" smtClean="0"/>
              <a:t>Practically:</a:t>
            </a:r>
          </a:p>
          <a:p>
            <a:pPr lvl="1"/>
            <a:r>
              <a:rPr lang="en-US" dirty="0" smtClean="0"/>
              <a:t>Deprecated, not removed</a:t>
            </a:r>
          </a:p>
          <a:p>
            <a:pPr lvl="1"/>
            <a:r>
              <a:rPr lang="en-US" dirty="0" smtClean="0"/>
              <a:t>No legacy codes will break</a:t>
            </a:r>
          </a:p>
          <a:p>
            <a:pPr lvl="1"/>
            <a:r>
              <a:rPr lang="en-US" dirty="0" smtClean="0"/>
              <a:t>Extending legacy/</a:t>
            </a:r>
            <a:r>
              <a:rPr lang="en-US" dirty="0" err="1" smtClean="0"/>
              <a:t>mpif.h</a:t>
            </a:r>
            <a:r>
              <a:rPr lang="en-US" dirty="0" smtClean="0"/>
              <a:t> codes to use MPI-3.1/beyond functions will likely still </a:t>
            </a:r>
            <a:r>
              <a:rPr lang="en-US" dirty="0" smtClean="0"/>
              <a:t>work</a:t>
            </a:r>
          </a:p>
          <a:p>
            <a:pPr marL="914400" lvl="2" indent="0">
              <a:buNone/>
            </a:pPr>
            <a:r>
              <a:rPr lang="en-US" dirty="0" smtClean="0">
                <a:sym typeface="Wingdings"/>
              </a:rPr>
              <a:t> Unless they use new MPI-3.1+ constants! These will not be in </a:t>
            </a:r>
            <a:r>
              <a:rPr lang="en-US" dirty="0" err="1" smtClean="0">
                <a:sym typeface="Wingdings"/>
              </a:rPr>
              <a:t>mpif.h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5384" r="53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0336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expect most users will ignore the fact that </a:t>
            </a:r>
            <a:r>
              <a:rPr lang="en-US" dirty="0" err="1" smtClean="0"/>
              <a:t>mpif.h</a:t>
            </a:r>
            <a:r>
              <a:rPr lang="en-US" dirty="0" smtClean="0"/>
              <a:t> is deprecated</a:t>
            </a:r>
          </a:p>
          <a:p>
            <a:r>
              <a:rPr lang="en-US" dirty="0" smtClean="0"/>
              <a:t>Codes that </a:t>
            </a:r>
            <a:r>
              <a:rPr lang="en-US" u="sng" dirty="0" smtClean="0"/>
              <a:t>do</a:t>
            </a:r>
            <a:r>
              <a:rPr lang="en-US" dirty="0" smtClean="0"/>
              <a:t> convert to the </a:t>
            </a:r>
            <a:r>
              <a:rPr lang="en-US" dirty="0" err="1" smtClean="0"/>
              <a:t>mpi</a:t>
            </a:r>
            <a:r>
              <a:rPr lang="en-US" dirty="0" smtClean="0"/>
              <a:t> module:</a:t>
            </a:r>
          </a:p>
          <a:p>
            <a:pPr lvl="1"/>
            <a:r>
              <a:rPr lang="en-US" dirty="0" smtClean="0"/>
              <a:t>2 line code change</a:t>
            </a:r>
          </a:p>
          <a:p>
            <a:pPr lvl="1"/>
            <a:r>
              <a:rPr lang="en-US" dirty="0" smtClean="0"/>
              <a:t>Get compile-time type checking</a:t>
            </a:r>
          </a:p>
          <a:p>
            <a:r>
              <a:rPr lang="en-US" dirty="0" smtClean="0"/>
              <a:t>Paves the way for removing the integer handle interfaces in ?MPI-10?</a:t>
            </a:r>
          </a:p>
          <a:p>
            <a:pPr lvl="1"/>
            <a:r>
              <a:rPr lang="en-US" dirty="0" smtClean="0"/>
              <a:t>…and MPI implementations will continue to have it for even longer than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service announcement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b="1" dirty="0" smtClean="0">
                <a:solidFill>
                  <a:srgbClr val="FF0000"/>
                </a:solidFill>
              </a:rPr>
              <a:t>STOP USING </a:t>
            </a:r>
            <a:r>
              <a:rPr lang="en-US" sz="6000" b="1" dirty="0" err="1" smtClean="0">
                <a:solidFill>
                  <a:srgbClr val="FF0000"/>
                </a:solidFill>
              </a:rPr>
              <a:t>mpif.h</a:t>
            </a:r>
            <a:r>
              <a:rPr lang="en-US" sz="6000" b="1" dirty="0" smtClean="0">
                <a:solidFill>
                  <a:srgbClr val="FF0000"/>
                </a:solidFill>
              </a:rPr>
              <a:t>!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 modern Fortran compilers have strong “</a:t>
            </a:r>
            <a:r>
              <a:rPr lang="en-US" b="1" dirty="0" smtClean="0"/>
              <a:t>use </a:t>
            </a:r>
            <a:r>
              <a:rPr lang="en-US" b="1" dirty="0" err="1" smtClean="0"/>
              <a:t>mpi</a:t>
            </a:r>
            <a:r>
              <a:rPr lang="en-US" dirty="0" smtClean="0"/>
              <a:t>” Open MPI support</a:t>
            </a:r>
          </a:p>
          <a:p>
            <a:pPr lvl="1"/>
            <a:r>
              <a:rPr lang="en-US" dirty="0" smtClean="0"/>
              <a:t>Modern = </a:t>
            </a:r>
            <a:r>
              <a:rPr lang="en-US" dirty="0" err="1" smtClean="0"/>
              <a:t>Gfortran</a:t>
            </a:r>
            <a:r>
              <a:rPr lang="en-US" dirty="0" smtClean="0"/>
              <a:t> &gt;= v4.9</a:t>
            </a:r>
          </a:p>
          <a:p>
            <a:pPr lvl="1"/>
            <a:r>
              <a:rPr lang="en-US" dirty="0" smtClean="0"/>
              <a:t>Modern = any other Fortran compiler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284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OMPI SC’14 BOF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22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service announcement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b="1" dirty="0" smtClean="0">
                <a:solidFill>
                  <a:srgbClr val="FF0000"/>
                </a:solidFill>
              </a:rPr>
              <a:t>Change two lines of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3352800"/>
            <a:ext cx="3878586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subroutine foo</a:t>
            </a: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</a:t>
            </a:r>
            <a:r>
              <a:rPr lang="en-US" b="1" dirty="0">
                <a:latin typeface="Courier"/>
                <a:cs typeface="Courier"/>
              </a:rPr>
              <a:t>implicit none</a:t>
            </a:r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include ‘</a:t>
            </a:r>
            <a:r>
              <a:rPr lang="en-US" b="1" dirty="0" err="1" smtClean="0">
                <a:latin typeface="Courier"/>
                <a:cs typeface="Courier"/>
              </a:rPr>
              <a:t>mpif.h</a:t>
            </a:r>
            <a:r>
              <a:rPr lang="en-US" b="1" dirty="0" smtClean="0">
                <a:latin typeface="Courier"/>
                <a:cs typeface="Courier"/>
              </a:rPr>
              <a:t>’</a:t>
            </a:r>
          </a:p>
          <a:p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integer :: a</a:t>
            </a: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…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200" y="3352800"/>
            <a:ext cx="3324498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subroutine foo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    use 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mpi</a:t>
            </a:r>
            <a:endParaRPr lang="en-US" b="1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   implicit none</a:t>
            </a:r>
          </a:p>
          <a:p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integer :: a</a:t>
            </a: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…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3" name="Right Arrow 2"/>
          <p:cNvSpPr/>
          <p:nvPr/>
        </p:nvSpPr>
        <p:spPr bwMode="auto">
          <a:xfrm rot="437275">
            <a:off x="3649650" y="4088099"/>
            <a:ext cx="2536558" cy="2124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284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OMPI SC’14 BOF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75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service announcement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8396" y="5486400"/>
            <a:ext cx="7627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Stop the madness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3427" y="2773740"/>
            <a:ext cx="35371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err="1" smtClean="0"/>
              <a:t>mpif.h</a:t>
            </a:r>
            <a:endParaRPr lang="en-US" sz="9600" dirty="0"/>
          </a:p>
        </p:txBody>
      </p:sp>
      <p:sp>
        <p:nvSpPr>
          <p:cNvPr id="4" name="&quot;No&quot; Symbol 3"/>
          <p:cNvSpPr/>
          <p:nvPr/>
        </p:nvSpPr>
        <p:spPr bwMode="auto">
          <a:xfrm>
            <a:off x="2326972" y="1905000"/>
            <a:ext cx="4495800" cy="3581400"/>
          </a:xfrm>
          <a:prstGeom prst="noSmoking">
            <a:avLst>
              <a:gd name="adj" fmla="val 9783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284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OMPI SC’14 BOF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21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 Deprecate MPI_SIZEOF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08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MPI_SIZEOF added in MPI-2</a:t>
            </a:r>
          </a:p>
          <a:p>
            <a:pPr lvl="1"/>
            <a:r>
              <a:rPr lang="en-US" dirty="0" smtClean="0"/>
              <a:t>Circa 1996</a:t>
            </a:r>
          </a:p>
          <a:p>
            <a:pPr lvl="1"/>
            <a:r>
              <a:rPr lang="en-US" dirty="0" smtClean="0"/>
              <a:t>No other way in Fortran (90) to get the size, in bytes, of an element</a:t>
            </a:r>
          </a:p>
          <a:p>
            <a:pPr lvl="1"/>
            <a:r>
              <a:rPr lang="en-US" dirty="0" smtClean="0"/>
              <a:t>MPI_SIZEOF returns size of a single element (even if you pass in an array)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63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MPI_SIZEOF</a:t>
            </a:r>
          </a:p>
          <a:p>
            <a:pPr lvl="1"/>
            <a:r>
              <a:rPr lang="en-US" dirty="0" smtClean="0"/>
              <a:t>Number of bytes of a single element</a:t>
            </a:r>
          </a:p>
          <a:p>
            <a:r>
              <a:rPr lang="en-US" dirty="0" smtClean="0"/>
              <a:t>F08 </a:t>
            </a:r>
            <a:r>
              <a:rPr lang="en-US" dirty="0" err="1" smtClean="0"/>
              <a:t>storage_size</a:t>
            </a:r>
            <a:r>
              <a:rPr lang="en-US" dirty="0" smtClean="0"/>
              <a:t>() intrinsic</a:t>
            </a:r>
          </a:p>
          <a:p>
            <a:pPr lvl="1"/>
            <a:r>
              <a:rPr lang="en-US" dirty="0" smtClean="0"/>
              <a:t>Number of </a:t>
            </a:r>
            <a:r>
              <a:rPr lang="en-US" i="1" u="sng" dirty="0" smtClean="0"/>
              <a:t>bits</a:t>
            </a:r>
            <a:r>
              <a:rPr lang="en-US" dirty="0" smtClean="0"/>
              <a:t> of a single element</a:t>
            </a:r>
          </a:p>
          <a:p>
            <a:r>
              <a:rPr lang="en-US" dirty="0" smtClean="0"/>
              <a:t>F08 </a:t>
            </a:r>
            <a:r>
              <a:rPr lang="en-US" dirty="0" err="1" smtClean="0"/>
              <a:t>c_sizeof</a:t>
            </a:r>
            <a:r>
              <a:rPr lang="en-US" dirty="0" smtClean="0"/>
              <a:t>() intrinsic</a:t>
            </a:r>
          </a:p>
          <a:p>
            <a:pPr lvl="1"/>
            <a:r>
              <a:rPr lang="en-US" dirty="0" smtClean="0"/>
              <a:t>Same result of </a:t>
            </a:r>
            <a:r>
              <a:rPr lang="en-US" dirty="0" err="1" smtClean="0"/>
              <a:t>sizeof</a:t>
            </a:r>
            <a:r>
              <a:rPr lang="en-US" dirty="0" smtClean="0"/>
              <a:t>() in C</a:t>
            </a:r>
          </a:p>
        </p:txBody>
      </p:sp>
    </p:spTree>
    <p:extLst>
      <p:ext uri="{BB962C8B-B14F-4D97-AF65-F5344CB8AC3E}">
        <p14:creationId xmlns:p14="http://schemas.microsoft.com/office/powerpoint/2010/main" val="351396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Deprecate MPI_SIZEOF in MPI-4</a:t>
            </a:r>
          </a:p>
          <a:p>
            <a:pPr lvl="1"/>
            <a:r>
              <a:rPr lang="en-US" dirty="0" smtClean="0"/>
              <a:t>Circa 2016</a:t>
            </a:r>
          </a:p>
        </p:txBody>
      </p:sp>
    </p:spTree>
    <p:extLst>
      <p:ext uri="{BB962C8B-B14F-4D97-AF65-F5344CB8AC3E}">
        <p14:creationId xmlns:p14="http://schemas.microsoft.com/office/powerpoint/2010/main" val="2612519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MPI_SIZEOF no longer necessary</a:t>
            </a:r>
          </a:p>
          <a:p>
            <a:pPr lvl="1"/>
            <a:r>
              <a:rPr lang="en-US" dirty="0" smtClean="0"/>
              <a:t>F08 has </a:t>
            </a:r>
            <a:r>
              <a:rPr lang="en-US" dirty="0" err="1" smtClean="0"/>
              <a:t>c_sizeof</a:t>
            </a:r>
            <a:r>
              <a:rPr lang="en-US" dirty="0" smtClean="0"/>
              <a:t>() and </a:t>
            </a:r>
            <a:r>
              <a:rPr lang="en-US" dirty="0" err="1" smtClean="0"/>
              <a:t>storage_size</a:t>
            </a:r>
            <a:r>
              <a:rPr lang="en-US" dirty="0" smtClean="0"/>
              <a:t>() </a:t>
            </a:r>
            <a:r>
              <a:rPr lang="en-US" dirty="0" err="1" smtClean="0"/>
              <a:t>intrinsics</a:t>
            </a:r>
            <a:endParaRPr lang="en-US" dirty="0" smtClean="0"/>
          </a:p>
          <a:p>
            <a:r>
              <a:rPr lang="en-US" dirty="0" smtClean="0"/>
              <a:t>MPI should not subvert native language constructs</a:t>
            </a:r>
          </a:p>
          <a:p>
            <a:pPr lvl="1"/>
            <a:r>
              <a:rPr lang="en-US" dirty="0" smtClean="0"/>
              <a:t>Particularly for MPI functions explicitly added to make up for a (previous) language deficiency</a:t>
            </a:r>
          </a:p>
          <a:p>
            <a:r>
              <a:rPr lang="en-US" dirty="0" smtClean="0"/>
              <a:t>MPI_SIZEOF is somewhat annoying to implement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9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Deprecate </a:t>
            </a:r>
            <a:r>
              <a:rPr lang="en-US" dirty="0" err="1" smtClean="0"/>
              <a:t>mpif.h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65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Plenty of time for any Fortran compiler who has not already implemented these to actually implement them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6574" b="65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8736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codes using MPI_SIZEOF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54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codes will require a minor code change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2616200"/>
            <a:ext cx="63500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43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MPI implementations will carry MPI_SIZEOF forever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39" y="2434528"/>
            <a:ext cx="7208322" cy="442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38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Fortran interfaces for each MPI function</a:t>
            </a:r>
          </a:p>
          <a:p>
            <a:r>
              <a:rPr lang="en-US" dirty="0" smtClean="0"/>
              <a:t>Available in three different bindings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4615" y="3194538"/>
            <a:ext cx="2940539" cy="1123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Integer</a:t>
            </a:r>
          </a:p>
          <a:p>
            <a:pPr algn="ctr"/>
            <a:r>
              <a:rPr lang="en-US" dirty="0" smtClean="0"/>
              <a:t>MPI handles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76092" y="3194538"/>
            <a:ext cx="2940539" cy="1123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Derived type</a:t>
            </a:r>
          </a:p>
          <a:p>
            <a:pPr algn="ctr"/>
            <a:r>
              <a:rPr lang="en-US" dirty="0" smtClean="0"/>
              <a:t>MPI handles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4077" y="4630615"/>
            <a:ext cx="1621692" cy="113323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mpif.h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29169" y="4630615"/>
            <a:ext cx="1621692" cy="113323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mpi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module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35516" y="4630615"/>
            <a:ext cx="1621692" cy="113323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mpi_f08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module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>
            <a:stCxn id="5" idx="2"/>
            <a:endCxn id="8" idx="0"/>
          </p:cNvCxnSpPr>
          <p:nvPr/>
        </p:nvCxnSpPr>
        <p:spPr>
          <a:xfrm>
            <a:off x="6546362" y="4318000"/>
            <a:ext cx="0" cy="312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" idx="0"/>
          </p:cNvCxnSpPr>
          <p:nvPr/>
        </p:nvCxnSpPr>
        <p:spPr>
          <a:xfrm>
            <a:off x="3018692" y="4318000"/>
            <a:ext cx="621323" cy="312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6" idx="0"/>
          </p:cNvCxnSpPr>
          <p:nvPr/>
        </p:nvCxnSpPr>
        <p:spPr>
          <a:xfrm flipH="1">
            <a:off x="1484923" y="4318000"/>
            <a:ext cx="625231" cy="312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31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Deprecate </a:t>
            </a:r>
            <a:r>
              <a:rPr lang="en-US" dirty="0" err="1" smtClean="0"/>
              <a:t>mpif.h</a:t>
            </a:r>
            <a:endParaRPr lang="en-US" dirty="0" smtClean="0"/>
          </a:p>
          <a:p>
            <a:r>
              <a:rPr lang="en-US" dirty="0" smtClean="0"/>
              <a:t>Leave </a:t>
            </a:r>
            <a:r>
              <a:rPr lang="en-US" dirty="0" err="1" smtClean="0"/>
              <a:t>mpi</a:t>
            </a:r>
            <a:r>
              <a:rPr lang="en-US" dirty="0" smtClean="0"/>
              <a:t> module alone (not deprecated)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4615" y="3194538"/>
            <a:ext cx="2940539" cy="1123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Integer</a:t>
            </a:r>
          </a:p>
          <a:p>
            <a:pPr algn="ctr"/>
            <a:r>
              <a:rPr lang="en-US" dirty="0" smtClean="0"/>
              <a:t>MPI handles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76092" y="3194538"/>
            <a:ext cx="2940539" cy="1123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Derived type</a:t>
            </a:r>
          </a:p>
          <a:p>
            <a:pPr algn="ctr"/>
            <a:r>
              <a:rPr lang="en-US" dirty="0" smtClean="0"/>
              <a:t>MPI handles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4077" y="4630615"/>
            <a:ext cx="1621692" cy="113323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mpif.h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29169" y="4630615"/>
            <a:ext cx="1621692" cy="113323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mpi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module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35516" y="4630615"/>
            <a:ext cx="1621692" cy="113323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mpi_f08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module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>
            <a:stCxn id="5" idx="2"/>
            <a:endCxn id="8" idx="0"/>
          </p:cNvCxnSpPr>
          <p:nvPr/>
        </p:nvCxnSpPr>
        <p:spPr>
          <a:xfrm>
            <a:off x="6546362" y="4318000"/>
            <a:ext cx="0" cy="312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" idx="0"/>
          </p:cNvCxnSpPr>
          <p:nvPr/>
        </p:nvCxnSpPr>
        <p:spPr>
          <a:xfrm>
            <a:off x="3018692" y="4318000"/>
            <a:ext cx="621323" cy="312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6" idx="0"/>
          </p:cNvCxnSpPr>
          <p:nvPr/>
        </p:nvCxnSpPr>
        <p:spPr>
          <a:xfrm flipH="1">
            <a:off x="1484923" y="4318000"/>
            <a:ext cx="625231" cy="312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07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going to have the integer MPI handle interface, so why bother deprecating </a:t>
            </a:r>
            <a:r>
              <a:rPr lang="en-US" dirty="0" err="1" smtClean="0"/>
              <a:t>mpif.h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4615" y="3194538"/>
            <a:ext cx="2940539" cy="1123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Integer</a:t>
            </a:r>
          </a:p>
          <a:p>
            <a:pPr algn="ctr"/>
            <a:r>
              <a:rPr lang="en-US" dirty="0" smtClean="0"/>
              <a:t>MPI handles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4077" y="4630615"/>
            <a:ext cx="1621692" cy="113323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mpif.h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29169" y="4630615"/>
            <a:ext cx="1621692" cy="113323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mpi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module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>
            <a:endCxn id="7" idx="0"/>
          </p:cNvCxnSpPr>
          <p:nvPr/>
        </p:nvCxnSpPr>
        <p:spPr>
          <a:xfrm>
            <a:off x="3018692" y="4318000"/>
            <a:ext cx="621323" cy="312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6" idx="0"/>
          </p:cNvCxnSpPr>
          <p:nvPr/>
        </p:nvCxnSpPr>
        <p:spPr>
          <a:xfrm flipH="1">
            <a:off x="1484923" y="4318000"/>
            <a:ext cx="625231" cy="312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1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Signal to the user community that the integer MPI handle interface is old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4615" y="3194538"/>
            <a:ext cx="2940539" cy="1123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Integer</a:t>
            </a:r>
          </a:p>
          <a:p>
            <a:pPr algn="ctr"/>
            <a:r>
              <a:rPr lang="en-US" dirty="0" smtClean="0"/>
              <a:t>MPI handles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4077" y="4630615"/>
            <a:ext cx="1621692" cy="113323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mpif.h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29169" y="4630615"/>
            <a:ext cx="1621692" cy="113323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mpi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module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>
            <a:endCxn id="7" idx="0"/>
          </p:cNvCxnSpPr>
          <p:nvPr/>
        </p:nvCxnSpPr>
        <p:spPr>
          <a:xfrm>
            <a:off x="3018692" y="4318000"/>
            <a:ext cx="621323" cy="312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6" idx="0"/>
          </p:cNvCxnSpPr>
          <p:nvPr/>
        </p:nvCxnSpPr>
        <p:spPr>
          <a:xfrm flipH="1">
            <a:off x="1484923" y="4318000"/>
            <a:ext cx="625231" cy="312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76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Most (all?) MPI implementations’ </a:t>
            </a:r>
            <a:r>
              <a:rPr lang="en-US" dirty="0" err="1" smtClean="0"/>
              <a:t>mpif.h</a:t>
            </a:r>
            <a:r>
              <a:rPr lang="en-US" dirty="0" smtClean="0"/>
              <a:t> do not contain interfaces (prototypes).  The </a:t>
            </a:r>
            <a:r>
              <a:rPr lang="en-US" dirty="0" err="1" smtClean="0"/>
              <a:t>mpi</a:t>
            </a:r>
            <a:r>
              <a:rPr lang="en-US" dirty="0" smtClean="0"/>
              <a:t> module </a:t>
            </a:r>
            <a:r>
              <a:rPr lang="en-US" i="1" u="sng" dirty="0" smtClean="0"/>
              <a:t>must</a:t>
            </a:r>
            <a:r>
              <a:rPr lang="en-US" dirty="0" smtClean="0"/>
              <a:t> contain interfaces.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4615" y="3194538"/>
            <a:ext cx="2940539" cy="1123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Integer</a:t>
            </a:r>
          </a:p>
          <a:p>
            <a:pPr algn="ctr"/>
            <a:r>
              <a:rPr lang="en-US" dirty="0" smtClean="0"/>
              <a:t>MPI handles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4077" y="4630615"/>
            <a:ext cx="1621692" cy="113323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mpif.h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29169" y="4630615"/>
            <a:ext cx="1621692" cy="113323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mpi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module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>
            <a:endCxn id="7" idx="0"/>
          </p:cNvCxnSpPr>
          <p:nvPr/>
        </p:nvCxnSpPr>
        <p:spPr>
          <a:xfrm>
            <a:off x="3018692" y="4318000"/>
            <a:ext cx="621323" cy="312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6" idx="0"/>
          </p:cNvCxnSpPr>
          <p:nvPr/>
        </p:nvCxnSpPr>
        <p:spPr>
          <a:xfrm flipH="1">
            <a:off x="1484923" y="4318000"/>
            <a:ext cx="625231" cy="312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15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mpif.h</a:t>
            </a:r>
            <a:r>
              <a:rPr lang="en-US" dirty="0" smtClean="0"/>
              <a:t> is frozen</a:t>
            </a:r>
          </a:p>
          <a:p>
            <a:pPr lvl="1"/>
            <a:r>
              <a:rPr lang="en-US" dirty="0" smtClean="0"/>
              <a:t>No MPI-3.1/beyond functions will be added to </a:t>
            </a:r>
            <a:r>
              <a:rPr lang="en-US" dirty="0" err="1" smtClean="0"/>
              <a:t>mpif.h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53" y="2958979"/>
            <a:ext cx="3094893" cy="361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9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2717" t="52031" r="10001" b="33795"/>
          <a:stretch/>
        </p:blipFill>
        <p:spPr>
          <a:xfrm>
            <a:off x="2214540" y="4790350"/>
            <a:ext cx="4714919" cy="1060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Most (all?) MPI implementations’ </a:t>
            </a:r>
            <a:r>
              <a:rPr lang="en-US" dirty="0" err="1" smtClean="0"/>
              <a:t>mpif.h</a:t>
            </a:r>
            <a:r>
              <a:rPr lang="en-US" dirty="0" smtClean="0"/>
              <a:t> do not contain interfaces (prototypes)</a:t>
            </a:r>
          </a:p>
          <a:p>
            <a:pPr lvl="1"/>
            <a:r>
              <a:rPr lang="en-US" dirty="0" smtClean="0"/>
              <a:t>So most users will (continue to) be able to use MPI-3.1/beyond subroutines in </a:t>
            </a:r>
            <a:r>
              <a:rPr lang="en-US" dirty="0" err="1" smtClean="0"/>
              <a:t>mpif.h</a:t>
            </a:r>
            <a:r>
              <a:rPr lang="en-US" dirty="0" smtClean="0"/>
              <a:t> subroutines, anyway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7538" r="58192"/>
          <a:stretch/>
        </p:blipFill>
        <p:spPr>
          <a:xfrm flipH="1">
            <a:off x="6929459" y="3716215"/>
            <a:ext cx="2123830" cy="31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9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588</Words>
  <Application>Microsoft Macintosh PowerPoint</Application>
  <PresentationFormat>On-screen Show (4:3)</PresentationFormat>
  <Paragraphs>124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Everyone loves Fortran</vt:lpstr>
      <vt:lpstr>1. Deprecate mpif.h</vt:lpstr>
      <vt:lpstr>Fortran refresher</vt:lpstr>
      <vt:lpstr>The goal</vt:lpstr>
      <vt:lpstr>Why bother?</vt:lpstr>
      <vt:lpstr>Why bother?</vt:lpstr>
      <vt:lpstr>Why bother?</vt:lpstr>
      <vt:lpstr>Consequences</vt:lpstr>
      <vt:lpstr>Consequences</vt:lpstr>
      <vt:lpstr>Consequences</vt:lpstr>
      <vt:lpstr>Consequences</vt:lpstr>
      <vt:lpstr>Public service announcement</vt:lpstr>
      <vt:lpstr>Public service announcement</vt:lpstr>
      <vt:lpstr>Public service announcement</vt:lpstr>
      <vt:lpstr>2. Deprecate MPI_SIZEOF</vt:lpstr>
      <vt:lpstr>Fortran refresher</vt:lpstr>
      <vt:lpstr>Fortran refresher</vt:lpstr>
      <vt:lpstr>The goal</vt:lpstr>
      <vt:lpstr>Why bother?</vt:lpstr>
      <vt:lpstr>Consequences</vt:lpstr>
      <vt:lpstr>Consequences</vt:lpstr>
      <vt:lpstr>Consequences</vt:lpstr>
      <vt:lpstr>Consequences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Everyone loves Fortran</dc:title>
  <dc:creator>Jeff Squyres</dc:creator>
  <cp:lastModifiedBy>Jeff Squyres</cp:lastModifiedBy>
  <cp:revision>19</cp:revision>
  <dcterms:created xsi:type="dcterms:W3CDTF">2014-12-10T19:22:33Z</dcterms:created>
  <dcterms:modified xsi:type="dcterms:W3CDTF">2014-12-11T00:44:30Z</dcterms:modified>
</cp:coreProperties>
</file>