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13"/>
  </p:notesMasterIdLst>
  <p:sldIdLst>
    <p:sldId id="277" r:id="rId2"/>
    <p:sldId id="278" r:id="rId3"/>
    <p:sldId id="281" r:id="rId4"/>
    <p:sldId id="280" r:id="rId5"/>
    <p:sldId id="282" r:id="rId6"/>
    <p:sldId id="288" r:id="rId7"/>
    <p:sldId id="284" r:id="rId8"/>
    <p:sldId id="283" r:id="rId9"/>
    <p:sldId id="285" r:id="rId10"/>
    <p:sldId id="286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1" autoAdjust="0"/>
    <p:restoredTop sz="93243" autoAdjust="0"/>
  </p:normalViewPr>
  <p:slideViewPr>
    <p:cSldViewPr snapToGrid="0" snapToObjects="1">
      <p:cViewPr varScale="1">
        <p:scale>
          <a:sx n="174" d="100"/>
          <a:sy n="174" d="100"/>
        </p:scale>
        <p:origin x="-1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604-6483-DB45-8F55-0C921843B508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0161-19F9-8D44-B8B2-277DB43D2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50161-19F9-8D44-B8B2-277DB43D27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68851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92676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245038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85056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45038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85056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1371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556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199"/>
            <a:ext cx="8686800" cy="51339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2BF105-0BAD-D145-9A98-3B443754243D}" type="datetimeFigureOut">
              <a:rPr lang="en-US" smtClean="0"/>
              <a:pPr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8D97CC-BFE9-6F4E-B6BF-738CF35299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MPI Forum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Suggestions for Additions to the Voting rules</a:t>
            </a:r>
          </a:p>
          <a:p>
            <a:endParaRPr lang="en-US" dirty="0"/>
          </a:p>
        </p:txBody>
      </p:sp>
      <p:sp>
        <p:nvSpPr>
          <p:cNvPr id="5" name="Subtitle 8"/>
          <p:cNvSpPr txBox="1">
            <a:spLocks/>
          </p:cNvSpPr>
          <p:nvPr/>
        </p:nvSpPr>
        <p:spPr>
          <a:xfrm>
            <a:off x="1227290" y="4680660"/>
            <a:ext cx="6858000" cy="11347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March 2015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490" y="4680660"/>
            <a:ext cx="7315200" cy="1279050"/>
          </a:xfrm>
          <a:prstGeom prst="rect">
            <a:avLst/>
          </a:prstGeom>
          <a:noFill/>
          <a:ln w="6350" cap="rnd" cmpd="sng" algn="ctr">
            <a:solidFill>
              <a:schemeClr val="bg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22490" y="4680660"/>
            <a:ext cx="220510" cy="1279049"/>
          </a:xfrm>
          <a:prstGeom prst="rect">
            <a:avLst/>
          </a:prstGeom>
          <a:solidFill>
            <a:schemeClr val="bg2"/>
          </a:solidFill>
          <a:ln w="6350" cap="rnd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75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3042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Chapter authors identify relevant changes made since last meeting, such as: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ajor formatting </a:t>
            </a:r>
            <a:r>
              <a:rPr lang="en-US" dirty="0" smtClean="0"/>
              <a:t>changes </a:t>
            </a:r>
            <a:r>
              <a:rPr lang="en-US" b="1" i="1" dirty="0" smtClean="0"/>
              <a:t>and</a:t>
            </a:r>
            <a:r>
              <a:rPr lang="en-US" dirty="0" smtClean="0"/>
              <a:t> ticket 0 changes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rogress on outstanding issues since last meeting</a:t>
            </a:r>
          </a:p>
          <a:p>
            <a:pPr lvl="1"/>
            <a:r>
              <a:rPr lang="en-US" dirty="0" smtClean="0"/>
              <a:t>Changes since T-2 weeks to voting meeting</a:t>
            </a:r>
          </a:p>
          <a:p>
            <a:pPr lvl="1"/>
            <a:r>
              <a:rPr lang="en-US" dirty="0" smtClean="0"/>
              <a:t>New issues discovered since last meeting / since T-2 week deadline</a:t>
            </a:r>
          </a:p>
          <a:p>
            <a:r>
              <a:rPr lang="en-US" dirty="0"/>
              <a:t>Institutional vote on each issue change </a:t>
            </a:r>
            <a:r>
              <a:rPr lang="en-US" dirty="0" smtClean="0"/>
              <a:t>before T</a:t>
            </a:r>
            <a:r>
              <a:rPr lang="en-US" dirty="0"/>
              <a:t>-2 week </a:t>
            </a:r>
            <a:r>
              <a:rPr lang="en-US" dirty="0" smtClean="0"/>
              <a:t>deadline</a:t>
            </a:r>
          </a:p>
          <a:p>
            <a:pPr lvl="1"/>
            <a:r>
              <a:rPr lang="en-US" dirty="0" smtClean="0"/>
              <a:t>Regular vote</a:t>
            </a:r>
            <a:endParaRPr lang="en-US" dirty="0"/>
          </a:p>
          <a:p>
            <a:r>
              <a:rPr lang="en-US" dirty="0" smtClean="0"/>
              <a:t>Institutional </a:t>
            </a:r>
            <a:r>
              <a:rPr lang="en-US" dirty="0" smtClean="0"/>
              <a:t>vote on each </a:t>
            </a:r>
            <a:r>
              <a:rPr lang="en-US" dirty="0" smtClean="0"/>
              <a:t>issue change </a:t>
            </a:r>
            <a:r>
              <a:rPr lang="en-US" dirty="0" smtClean="0"/>
              <a:t>since T-2 week deadline</a:t>
            </a:r>
          </a:p>
          <a:p>
            <a:pPr lvl="1"/>
            <a:r>
              <a:rPr lang="en-US" dirty="0" smtClean="0"/>
              <a:t>Same criteria as ticket/errata:</a:t>
            </a:r>
          </a:p>
          <a:p>
            <a:pPr lvl="2"/>
            <a:r>
              <a:rPr lang="en-US" dirty="0" smtClean="0"/>
              <a:t>No “no” votes</a:t>
            </a:r>
          </a:p>
          <a:p>
            <a:pPr lvl="2"/>
            <a:r>
              <a:rPr lang="en-US" dirty="0" smtClean="0"/>
              <a:t>Meet individual vote quorum</a:t>
            </a:r>
          </a:p>
          <a:p>
            <a:pPr lvl="1"/>
            <a:r>
              <a:rPr lang="en-US" dirty="0" smtClean="0"/>
              <a:t>If vote fails, must use text from T-2 week deadline</a:t>
            </a:r>
          </a:p>
          <a:p>
            <a:r>
              <a:rPr lang="en-US" dirty="0" smtClean="0"/>
              <a:t>Editor produces final final final PDF</a:t>
            </a:r>
          </a:p>
          <a:p>
            <a:pPr lvl="1"/>
            <a:r>
              <a:rPr lang="en-US" dirty="0" smtClean="0"/>
              <a:t>Includes results of this meeting</a:t>
            </a:r>
          </a:p>
          <a:p>
            <a:pPr lvl="1"/>
            <a:r>
              <a:rPr lang="en-US" dirty="0" smtClean="0"/>
              <a:t>Includes (expected) final publication date</a:t>
            </a:r>
          </a:p>
          <a:p>
            <a:r>
              <a:rPr lang="en-US" dirty="0" smtClean="0"/>
              <a:t>Institutional vote on the entire </a:t>
            </a:r>
            <a:r>
              <a:rPr lang="en-US" dirty="0" smtClean="0"/>
              <a:t>document (at least one night between votes)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09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standard (after voting meeting)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Publish PDF on web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Define rules for passing a final MPI standard</a:t>
            </a:r>
          </a:p>
          <a:p>
            <a:pPr lvl="1"/>
            <a:r>
              <a:rPr lang="en-US" dirty="0" smtClean="0"/>
              <a:t>Voting on chapters and the final document</a:t>
            </a:r>
          </a:p>
          <a:p>
            <a:pPr lvl="1"/>
            <a:r>
              <a:rPr lang="en-US" dirty="0" smtClean="0"/>
              <a:t>Currently not covered by the Forum rules document</a:t>
            </a:r>
          </a:p>
          <a:p>
            <a:r>
              <a:rPr lang="en-US" dirty="0" smtClean="0"/>
              <a:t>Enable fixing of problems found in the final review</a:t>
            </a:r>
          </a:p>
          <a:p>
            <a:pPr lvl="1"/>
            <a:r>
              <a:rPr lang="en-US" dirty="0" smtClean="0"/>
              <a:t>Even after the T-2 weeks deadline</a:t>
            </a:r>
          </a:p>
          <a:p>
            <a:pPr lvl="1"/>
            <a:r>
              <a:rPr lang="en-US" dirty="0" smtClean="0"/>
              <a:t>Ticket 0 changes</a:t>
            </a:r>
          </a:p>
          <a:p>
            <a:pPr lvl="1"/>
            <a:r>
              <a:rPr lang="en-US" dirty="0" smtClean="0"/>
              <a:t>Fixes to errors in implementation of tickets</a:t>
            </a:r>
          </a:p>
          <a:p>
            <a:pPr lvl="1"/>
            <a:r>
              <a:rPr lang="en-US" dirty="0" smtClean="0"/>
              <a:t>Fixes to the contents of voted tickets</a:t>
            </a:r>
          </a:p>
          <a:p>
            <a:r>
              <a:rPr lang="en-US" dirty="0" smtClean="0"/>
              <a:t>Provide “clean” rules that don’t seem arbitrary</a:t>
            </a:r>
          </a:p>
          <a:p>
            <a:pPr lvl="1"/>
            <a:r>
              <a:rPr lang="en-US" dirty="0" smtClean="0"/>
              <a:t>Consistent with current practices</a:t>
            </a:r>
          </a:p>
          <a:p>
            <a:pPr lvl="1"/>
            <a:r>
              <a:rPr lang="en-US" dirty="0" smtClean="0"/>
              <a:t>Allows for sufficient discussion / deliberation by the Forum</a:t>
            </a:r>
          </a:p>
          <a:p>
            <a:pPr lvl="1"/>
            <a:r>
              <a:rPr lang="en-US" dirty="0" smtClean="0"/>
              <a:t>Document changes properly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0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II – The Escape </a:t>
            </a:r>
            <a:r>
              <a:rPr lang="en-US" dirty="0" smtClean="0"/>
              <a:t>Hatch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mechanism to fix problems found in reviews</a:t>
            </a:r>
          </a:p>
          <a:p>
            <a:pPr lvl="1"/>
            <a:r>
              <a:rPr lang="en-US" dirty="0"/>
              <a:t>These has to be limited to errata-like items</a:t>
            </a:r>
          </a:p>
          <a:p>
            <a:r>
              <a:rPr lang="en-US" dirty="0"/>
              <a:t>Allow for </a:t>
            </a:r>
            <a:r>
              <a:rPr lang="en-US" dirty="0" smtClean="0"/>
              <a:t>changes that </a:t>
            </a:r>
            <a:r>
              <a:rPr lang="en-US" dirty="0"/>
              <a:t>get immediately added to the standard</a:t>
            </a:r>
          </a:p>
          <a:p>
            <a:pPr lvl="1"/>
            <a:r>
              <a:rPr lang="en-US" dirty="0"/>
              <a:t>Currently </a:t>
            </a:r>
            <a:r>
              <a:rPr lang="en-US" dirty="0" smtClean="0"/>
              <a:t>undefined</a:t>
            </a:r>
            <a:endParaRPr lang="en-US" dirty="0"/>
          </a:p>
          <a:p>
            <a:pPr lvl="1"/>
            <a:r>
              <a:rPr lang="en-US" dirty="0" smtClean="0"/>
              <a:t>Should be previously identified issues</a:t>
            </a:r>
            <a:endParaRPr lang="en-US" dirty="0"/>
          </a:p>
          <a:p>
            <a:r>
              <a:rPr lang="en-US" dirty="0"/>
              <a:t>Proposal: </a:t>
            </a:r>
            <a:r>
              <a:rPr lang="en-US" dirty="0" smtClean="0"/>
              <a:t>Split into two meetings</a:t>
            </a:r>
          </a:p>
          <a:p>
            <a:pPr lvl="1"/>
            <a:r>
              <a:rPr lang="en-US" dirty="0" smtClean="0"/>
              <a:t>Release Candidate (RC) reading</a:t>
            </a:r>
          </a:p>
          <a:p>
            <a:pPr lvl="2"/>
            <a:r>
              <a:rPr lang="en-US" dirty="0" smtClean="0"/>
              <a:t>What we did here</a:t>
            </a:r>
          </a:p>
          <a:p>
            <a:pPr lvl="1"/>
            <a:r>
              <a:rPr lang="en-US" dirty="0" smtClean="0"/>
              <a:t>Voting Meeting </a:t>
            </a:r>
          </a:p>
          <a:p>
            <a:r>
              <a:rPr lang="en-US" dirty="0" smtClean="0"/>
              <a:t>Super Escape Hatch – </a:t>
            </a:r>
            <a:r>
              <a:rPr lang="en-US" smtClean="0"/>
              <a:t>Separate discussion</a:t>
            </a:r>
            <a:endParaRPr lang="en-US" dirty="0" smtClean="0"/>
          </a:p>
          <a:p>
            <a:pPr lvl="1"/>
            <a:r>
              <a:rPr lang="en-US" dirty="0" smtClean="0"/>
              <a:t>Ability to suspend the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08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III – The Big 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rid of chapter votes</a:t>
            </a:r>
          </a:p>
          <a:p>
            <a:pPr lvl="1"/>
            <a:r>
              <a:rPr lang="en-US" dirty="0" smtClean="0"/>
              <a:t>Senseless to leave out one chapter’s changes and take the rest</a:t>
            </a:r>
          </a:p>
          <a:p>
            <a:pPr lvl="1"/>
            <a:r>
              <a:rPr lang="en-US" dirty="0" smtClean="0"/>
              <a:t>Cross-cutting tickets like #388 make individual chapter votes somewhat meaningless</a:t>
            </a:r>
          </a:p>
          <a:p>
            <a:r>
              <a:rPr lang="en-US" dirty="0" smtClean="0"/>
              <a:t>Institutional </a:t>
            </a:r>
            <a:r>
              <a:rPr lang="en-US" dirty="0"/>
              <a:t>v</a:t>
            </a:r>
            <a:r>
              <a:rPr lang="en-US" dirty="0" smtClean="0"/>
              <a:t>ote on the whole standard</a:t>
            </a:r>
          </a:p>
          <a:p>
            <a:pPr lvl="1"/>
            <a:r>
              <a:rPr lang="en-US" dirty="0" smtClean="0"/>
              <a:t>Reading at previous meeting (incl. full white space check)</a:t>
            </a:r>
          </a:p>
          <a:p>
            <a:pPr lvl="1"/>
            <a:r>
              <a:rPr lang="en-US" dirty="0" smtClean="0"/>
              <a:t>Review period with possible changes</a:t>
            </a:r>
          </a:p>
          <a:p>
            <a:pPr lvl="1"/>
            <a:r>
              <a:rPr lang="en-US" dirty="0" smtClean="0"/>
              <a:t>Publish complete draft 2 weeks before meeting</a:t>
            </a:r>
          </a:p>
          <a:p>
            <a:pPr lvl="2"/>
            <a:r>
              <a:rPr lang="en-US" dirty="0" smtClean="0"/>
              <a:t>Should it be longer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Two meanings for this vote</a:t>
            </a:r>
          </a:p>
          <a:p>
            <a:pPr lvl="2"/>
            <a:r>
              <a:rPr lang="en-US" dirty="0" smtClean="0"/>
              <a:t>Correct implementation</a:t>
            </a:r>
          </a:p>
          <a:p>
            <a:pPr lvl="2"/>
            <a:r>
              <a:rPr lang="en-US" dirty="0" smtClean="0"/>
              <a:t>Standard approval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73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sequence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Milestones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T-2 weeks to release candidate (“RC”) meeting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RC meeting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T-2 </a:t>
            </a:r>
            <a:r>
              <a:rPr lang="en-US" dirty="0" smtClean="0"/>
              <a:t>(?) weeks </a:t>
            </a:r>
            <a:r>
              <a:rPr lang="en-US" dirty="0" smtClean="0"/>
              <a:t>to voting meeting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Voting meeting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Publish standard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4870340"/>
            <a:ext cx="8229600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5740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4984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48860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18104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29900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4806" y="4111292"/>
            <a:ext cx="76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T-2</a:t>
            </a:r>
          </a:p>
          <a:p>
            <a:pPr algn="ctr"/>
            <a:r>
              <a:rPr lang="en-US" dirty="0" smtClean="0"/>
              <a:t>weeks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84631" y="411538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</a:p>
          <a:p>
            <a:pPr algn="ctr"/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1689" y="4109316"/>
            <a:ext cx="76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T-</a:t>
            </a:r>
            <a:r>
              <a:rPr lang="en-US" dirty="0" smtClean="0"/>
              <a:t>2 (?)</a:t>
            </a:r>
            <a:endParaRPr lang="en-US" dirty="0" smtClean="0"/>
          </a:p>
          <a:p>
            <a:pPr algn="ctr"/>
            <a:r>
              <a:rPr lang="en-US" dirty="0" smtClean="0"/>
              <a:t>weeks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01512" y="409097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Voting</a:t>
            </a:r>
          </a:p>
          <a:p>
            <a:pPr algn="ctr"/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2563" y="5090356"/>
            <a:ext cx="83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4872298" y="2566245"/>
            <a:ext cx="270007" cy="5516880"/>
          </a:xfrm>
          <a:prstGeom prst="leftBrace">
            <a:avLst>
              <a:gd name="adj1" fmla="val 97222"/>
              <a:gd name="adj2" fmla="val 49819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70089" y="5392151"/>
            <a:ext cx="34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</a:rPr>
              <a:t>Normal ~3-month meeting internal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3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282"/>
            <a:ext cx="8229600" cy="785569"/>
          </a:xfrm>
        </p:spPr>
        <p:txBody>
          <a:bodyPr>
            <a:normAutofit/>
          </a:bodyPr>
          <a:lstStyle/>
          <a:p>
            <a:r>
              <a:rPr lang="en-US" dirty="0" smtClean="0"/>
              <a:t>When are </a:t>
            </a:r>
            <a:r>
              <a:rPr lang="en-US" dirty="0" smtClean="0"/>
              <a:t>(sizeable) problems </a:t>
            </a:r>
            <a:r>
              <a:rPr lang="en-US" dirty="0" smtClean="0"/>
              <a:t>found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are problems found?</a:t>
            </a:r>
          </a:p>
          <a:p>
            <a:pPr lvl="1"/>
            <a:r>
              <a:rPr lang="en-US" dirty="0" smtClean="0"/>
              <a:t>A: </a:t>
            </a:r>
            <a:r>
              <a:rPr lang="en-US" dirty="0" smtClean="0"/>
              <a:t>Regular errata</a:t>
            </a:r>
            <a:endParaRPr lang="en-US" dirty="0" smtClean="0"/>
          </a:p>
          <a:p>
            <a:pPr lvl="1"/>
            <a:r>
              <a:rPr lang="en-US" dirty="0" smtClean="0"/>
              <a:t>B: </a:t>
            </a:r>
            <a:r>
              <a:rPr lang="en-US" dirty="0" smtClean="0"/>
              <a:t>Allows for no “no-vote” vote on existing A errata</a:t>
            </a:r>
            <a:endParaRPr lang="en-US" dirty="0" smtClean="0"/>
          </a:p>
          <a:p>
            <a:pPr lvl="1"/>
            <a:r>
              <a:rPr lang="en-US" dirty="0" smtClean="0"/>
              <a:t>C: Requires review before Forum + groveling</a:t>
            </a:r>
          </a:p>
          <a:p>
            <a:pPr lvl="1"/>
            <a:r>
              <a:rPr lang="en-US" dirty="0" smtClean="0"/>
              <a:t>D: Requires review before Forum + free beer for all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7200" y="4870340"/>
            <a:ext cx="8229600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5740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4984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48860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18104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29900" y="4690327"/>
            <a:ext cx="0" cy="40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4806" y="4111292"/>
            <a:ext cx="76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T-2</a:t>
            </a:r>
          </a:p>
          <a:p>
            <a:pPr algn="ctr"/>
            <a:r>
              <a:rPr lang="en-US" dirty="0" smtClean="0"/>
              <a:t>weeks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84631" y="411538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RC</a:t>
            </a:r>
          </a:p>
          <a:p>
            <a:pPr algn="ctr"/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1689" y="4109316"/>
            <a:ext cx="76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T-2</a:t>
            </a:r>
          </a:p>
          <a:p>
            <a:pPr algn="ctr"/>
            <a:r>
              <a:rPr lang="en-US" dirty="0" smtClean="0"/>
              <a:t>weeks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01512" y="409097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Voting</a:t>
            </a:r>
          </a:p>
          <a:p>
            <a:pPr algn="ctr"/>
            <a:r>
              <a:rPr lang="en-US" dirty="0" smtClean="0"/>
              <a:t>meeting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2563" y="5090356"/>
            <a:ext cx="83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763616" y="4950731"/>
            <a:ext cx="270007" cy="882836"/>
          </a:xfrm>
          <a:prstGeom prst="leftBrace">
            <a:avLst>
              <a:gd name="adj1" fmla="val 97222"/>
              <a:gd name="adj2" fmla="val 498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1697512" y="4984421"/>
            <a:ext cx="270007" cy="828823"/>
          </a:xfrm>
          <a:prstGeom prst="leftBrace">
            <a:avLst>
              <a:gd name="adj1" fmla="val 97222"/>
              <a:gd name="adj2" fmla="val 498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4436987" y="3110636"/>
            <a:ext cx="270007" cy="4576394"/>
          </a:xfrm>
          <a:prstGeom prst="leftBrace">
            <a:avLst>
              <a:gd name="adj1" fmla="val 97222"/>
              <a:gd name="adj2" fmla="val 498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7216325" y="5001817"/>
            <a:ext cx="270007" cy="828823"/>
          </a:xfrm>
          <a:prstGeom prst="leftBrace">
            <a:avLst>
              <a:gd name="adj1" fmla="val 97222"/>
              <a:gd name="adj2" fmla="val 498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388" y="55338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711" y="5533837"/>
            <a:ext cx="31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97952" y="5527153"/>
            <a:ext cx="3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45346" y="55204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3309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T-2 </a:t>
            </a:r>
            <a:r>
              <a:rPr lang="en-US" dirty="0" smtClean="0"/>
              <a:t>weeks </a:t>
            </a:r>
            <a:r>
              <a:rPr lang="en-US" dirty="0" smtClean="0"/>
              <a:t>to RC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authors: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ublish final PDF of their chapters</a:t>
            </a:r>
          </a:p>
          <a:p>
            <a:pPr lvl="1"/>
            <a:r>
              <a:rPr lang="en-US" dirty="0" smtClean="0"/>
              <a:t>Publish list of tickets applied to their chapters since the last publication</a:t>
            </a:r>
          </a:p>
          <a:p>
            <a:pPr lvl="1"/>
            <a:r>
              <a:rPr lang="en-US" dirty="0" smtClean="0"/>
              <a:t>Publish list of issues still being debated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8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Full reading of all chapters</a:t>
            </a:r>
          </a:p>
          <a:p>
            <a:pPr lvl="1"/>
            <a:r>
              <a:rPr lang="en-US" dirty="0" smtClean="0"/>
              <a:t>Highlight all changes since last publication</a:t>
            </a:r>
          </a:p>
          <a:p>
            <a:pPr lvl="1"/>
            <a:r>
              <a:rPr lang="en-US" dirty="0" smtClean="0"/>
              <a:t>Highlight all changes since the 2-week deadline</a:t>
            </a:r>
          </a:p>
          <a:p>
            <a:pPr lvl="1"/>
            <a:r>
              <a:rPr lang="en-US" dirty="0" smtClean="0"/>
              <a:t>Highlight all issues still being debated</a:t>
            </a:r>
          </a:p>
          <a:p>
            <a:r>
              <a:rPr lang="en-US" dirty="0" smtClean="0"/>
              <a:t>Full whitespace / major content check by Forum members</a:t>
            </a:r>
          </a:p>
          <a:p>
            <a:r>
              <a:rPr lang="en-US" dirty="0" smtClean="0"/>
              <a:t>Make final list of pending issues for the entire document</a:t>
            </a:r>
          </a:p>
          <a:p>
            <a:pPr lvl="1"/>
            <a:r>
              <a:rPr lang="en-US" dirty="0" smtClean="0"/>
              <a:t>Only these issues can be addressed</a:t>
            </a:r>
          </a:p>
          <a:p>
            <a:pPr lvl="1"/>
            <a:r>
              <a:rPr lang="en-US" dirty="0" smtClean="0"/>
              <a:t>New issue would reset the clock</a:t>
            </a:r>
          </a:p>
          <a:p>
            <a:r>
              <a:rPr lang="en-US" dirty="0" smtClean="0"/>
              <a:t>After </a:t>
            </a:r>
            <a:r>
              <a:rPr lang="en-US" dirty="0" smtClean="0"/>
              <a:t>the meeting, document is now in “RC” status</a:t>
            </a:r>
          </a:p>
          <a:p>
            <a:pPr lvl="1"/>
            <a:r>
              <a:rPr lang="en-US" dirty="0" smtClean="0"/>
              <a:t>Editor / chapter authors can still make whitespace / formatting / latex changes</a:t>
            </a:r>
          </a:p>
          <a:p>
            <a:pPr lvl="1"/>
            <a:r>
              <a:rPr lang="en-US" dirty="0" smtClean="0"/>
              <a:t>Chapter authors can still make ticket 0 </a:t>
            </a:r>
            <a:r>
              <a:rPr lang="en-US" dirty="0" smtClean="0"/>
              <a:t>changes</a:t>
            </a:r>
          </a:p>
          <a:p>
            <a:pPr lvl="2"/>
            <a:r>
              <a:rPr lang="en-US" dirty="0" smtClean="0"/>
              <a:t>Need to keep track of all changes</a:t>
            </a:r>
            <a:endParaRPr lang="en-US" dirty="0" smtClean="0"/>
          </a:p>
          <a:p>
            <a:pPr lvl="1"/>
            <a:r>
              <a:rPr lang="en-US" dirty="0" smtClean="0"/>
              <a:t>All other changes must be on the “pending issues”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Possibility of doing a final vote during that meeting if no issues were found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33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T-2 </a:t>
            </a:r>
            <a:r>
              <a:rPr lang="en-US" dirty="0" smtClean="0"/>
              <a:t>(?) weeks </a:t>
            </a:r>
            <a:r>
              <a:rPr lang="en-US" dirty="0" smtClean="0"/>
              <a:t>to voting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the T-2(?) week deadline</a:t>
            </a:r>
          </a:p>
          <a:p>
            <a:pPr lvl="1"/>
            <a:r>
              <a:rPr lang="en-US" dirty="0" smtClean="0"/>
              <a:t>Commit all resolutions to open issues</a:t>
            </a:r>
          </a:p>
          <a:p>
            <a:pPr lvl="2"/>
            <a:r>
              <a:rPr lang="en-US" dirty="0" smtClean="0"/>
              <a:t>White space (chapter author and editor job)</a:t>
            </a:r>
          </a:p>
          <a:p>
            <a:pPr lvl="2"/>
            <a:r>
              <a:rPr lang="en-US" dirty="0" smtClean="0"/>
              <a:t>Ticket 0 changes (</a:t>
            </a:r>
            <a:r>
              <a:rPr lang="en-US" dirty="0"/>
              <a:t>chapter </a:t>
            </a:r>
            <a:r>
              <a:rPr lang="en-US" dirty="0" smtClean="0"/>
              <a:t>author)</a:t>
            </a:r>
          </a:p>
          <a:p>
            <a:pPr lvl="2"/>
            <a:r>
              <a:rPr lang="en-US" dirty="0" smtClean="0"/>
              <a:t>Progress on outstanding issues (ticket author needs to coordinate with chapter authors)</a:t>
            </a:r>
          </a:p>
          <a:p>
            <a:pPr lvl="1"/>
            <a:r>
              <a:rPr lang="en-US" dirty="0" smtClean="0"/>
              <a:t>What is the right lead time for this?</a:t>
            </a:r>
            <a:endParaRPr lang="en-US" dirty="0" smtClean="0"/>
          </a:p>
          <a:p>
            <a:r>
              <a:rPr lang="en-US" dirty="0" smtClean="0"/>
              <a:t>Editor</a:t>
            </a:r>
            <a:endParaRPr lang="en-US" dirty="0" smtClean="0"/>
          </a:p>
          <a:p>
            <a:pPr lvl="1"/>
            <a:r>
              <a:rPr lang="en-US" dirty="0" smtClean="0"/>
              <a:t>Publish final PDF of entire document (minus publication date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Publish changes from RC to Final document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6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28880</TotalTime>
  <Words>766</Words>
  <Application>Microsoft Macintosh PowerPoint</Application>
  <PresentationFormat>On-screen Show (4:3)</PresentationFormat>
  <Paragraphs>127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MPI Forum </vt:lpstr>
      <vt:lpstr>Goals I</vt:lpstr>
      <vt:lpstr>Goals II – The Escape Hatch</vt:lpstr>
      <vt:lpstr>Goals III – The Big Vote</vt:lpstr>
      <vt:lpstr>Proposed sequence of events</vt:lpstr>
      <vt:lpstr>When are (sizeable) problems found?</vt:lpstr>
      <vt:lpstr>T-2 weeks to RC meeting</vt:lpstr>
      <vt:lpstr>RC meeting</vt:lpstr>
      <vt:lpstr>T-2 (?) weeks to voting meeting</vt:lpstr>
      <vt:lpstr>Voting meeting</vt:lpstr>
      <vt:lpstr>Publish standard (after voting meeting)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Default</dc:creator>
  <cp:lastModifiedBy>Schulz Martin</cp:lastModifiedBy>
  <cp:revision>298</cp:revision>
  <cp:lastPrinted>2014-03-08T20:20:01Z</cp:lastPrinted>
  <dcterms:created xsi:type="dcterms:W3CDTF">2010-10-29T23:32:16Z</dcterms:created>
  <dcterms:modified xsi:type="dcterms:W3CDTF">2015-03-05T18:06:26Z</dcterms:modified>
</cp:coreProperties>
</file>