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5" r:id="rId9"/>
    <p:sldId id="262" r:id="rId10"/>
    <p:sldId id="263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74D1-3AAE-3548-8C7F-1A4610E0D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10FFA-8F7E-AB42-AD68-2FFFD7EC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BE19-087D-6D40-97D0-31E87E82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FCEA8-E6BD-9B4C-8484-FE9BDE3E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A16B-C87F-8749-A87D-81173C44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6E63-798E-8E4C-8734-DA2DF461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9C55-903F-264A-BCE1-AB749CB47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2F47-83F8-C64B-8051-0114EEF2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CF99-D105-8E48-ABEE-2CDF167A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9ED9-D779-1541-A253-F3E33699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A0427-235C-E741-B966-D54274DB2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BD47E-C49C-564E-9D9D-7BD588CF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FDE9-7EA1-6F4C-ADE3-5E681E5C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6D62-9593-F046-B9D2-A1CFDBDA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A1F1-3DEB-3E46-9ACB-63827005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205F-4FB3-7447-9254-E9FCB1F3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F492-EA3C-BE43-B7EF-5D575B2B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68E9-23EF-E84F-B286-753512B1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8DDD-8815-A647-BD76-9BBE3CB4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B5C6-AA86-CC48-823F-1A22B113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A62B-698D-3246-8982-D05D391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0AB9-5DFA-A74E-8289-4B1006577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91E5-8261-0B42-B2FA-58093085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1AE7-8C6F-2A43-B6AA-15D59EF0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C2F1-8D55-A944-A7AF-518EFBE6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2CA-4528-1048-959C-4CE2599D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302B-4FFA-F747-AB9F-039748E5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9260-EAE5-8D46-BCE9-36B14054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E033D-4270-6A43-AEE2-067AA660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D4BA9-6679-0945-8EEB-506CF652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5CE30-5A15-4C49-9F06-BC1DEF44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E6C-CF6A-8F48-9912-4DFA39E1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7811-EB8B-1E41-AB46-74855488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003A-1276-2A40-9FCD-32D5B20F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53F8-12DC-684E-A791-7323BEB39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E46E-025C-9A48-A259-188B80F9B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67317-6125-2342-9B52-BD76F381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0280-14AE-2E44-82D6-BEA4054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B4E03-E2CF-D448-89D0-7125763F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FA1D-1019-4540-8AF9-E7F8E160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E2E1-3308-024E-B351-7AA9155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4C261-F84C-1A40-9272-F388528A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F4C40-69FB-E946-A160-4CD1FFDC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4BF58-66BC-2B4A-9888-20C11DD6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A2524-14C5-F144-A7D2-D3F15F4B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54435-91A0-5248-8660-F32010DE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A9ED-6C22-544B-9FF6-2323A75E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6681-5B9C-594C-B895-D3F9C873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1B98E-8A3E-9D48-9B65-9D5CD142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CBB0-6BD9-1A4D-A560-088ADFA8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AF9D9-F93A-CC4C-9537-67366EE3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AFA47-43F9-2047-A4EE-58C42F8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119C-07CD-A845-A377-7EB10AD7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50624-3DF2-BF41-9BDA-4BB9C8666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E9569-E95D-EB4E-9826-060F62D3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196C0-3E0A-D44D-B119-C7DB8BCF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D0DA-7CBC-C044-8397-0B16668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E8617-2F91-D849-A42C-1CCCB442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91775-BD7B-B143-B496-C887B964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1E79-A1E4-E143-A470-9340EEA1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2ADD-95F7-FE4D-9319-021C39E21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5E94-C423-5C43-8766-AA82BF1EE7F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0401-FF50-A341-922A-3166FB10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8B39-9186-D84D-B349-DECB174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8A12-27F9-E841-9BDB-3921E099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0241-0F61-A341-B137-E2AC17D7A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Forum Fault Tolerance Working Group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68AEB-0DBC-0648-ADF5-5D5D44B0A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31, 2019</a:t>
            </a:r>
          </a:p>
          <a:p>
            <a:r>
              <a:rPr lang="en-US" dirty="0"/>
              <a:t>Wesley Bland, FTWG Co-Chair</a:t>
            </a:r>
          </a:p>
          <a:p>
            <a:r>
              <a:rPr lang="en-US" dirty="0"/>
              <a:t>Chicago, IL, MPI Forum Face-to-Face Meeting</a:t>
            </a:r>
          </a:p>
        </p:txBody>
      </p:sp>
    </p:spTree>
    <p:extLst>
      <p:ext uri="{BB962C8B-B14F-4D97-AF65-F5344CB8AC3E}">
        <p14:creationId xmlns:p14="http://schemas.microsoft.com/office/powerpoint/2010/main" val="116448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F122-AD30-4942-BE0E-2F47E3D1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MPI_COMM_CREATE_FROM_GROUP and</a:t>
            </a:r>
            <a:br>
              <a:rPr lang="en-US" dirty="0"/>
            </a:br>
            <a:r>
              <a:rPr lang="en-US" dirty="0"/>
              <a:t>Agreement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645-5BF6-0A4E-905B-69054657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MPI_COMM_CREATE_FROM_GROUP Already being done by the Sessions WG, but this is important for constructing a new communicator after a failure.</a:t>
            </a:r>
          </a:p>
          <a:p>
            <a:r>
              <a:rPr lang="en-US" dirty="0"/>
              <a:t>The agreement protocol will operate on a group, rather than a communicator, so it can be used to validate functions like communicator creation.</a:t>
            </a:r>
          </a:p>
          <a:p>
            <a:r>
              <a:rPr lang="en-US" dirty="0"/>
              <a:t>These functions replace what was previously known as MPI_COMM_SHRINK and are more generically useful.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6E4950-53DD-4445-8B25-B3ACB83DFFCA}"/>
              </a:ext>
            </a:extLst>
          </p:cNvPr>
          <p:cNvGrpSpPr/>
          <p:nvPr/>
        </p:nvGrpSpPr>
        <p:grpSpPr>
          <a:xfrm>
            <a:off x="323022" y="5704854"/>
            <a:ext cx="11344690" cy="944218"/>
            <a:chOff x="323022" y="5704854"/>
            <a:chExt cx="11344690" cy="9442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F1ABAAB-A4D7-AB4A-AD87-C5755573476E}"/>
                </a:ext>
              </a:extLst>
            </p:cNvPr>
            <p:cNvSpPr/>
            <p:nvPr/>
          </p:nvSpPr>
          <p:spPr>
            <a:xfrm>
              <a:off x="323022" y="5704855"/>
              <a:ext cx="2380422" cy="9442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Broken Communicator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1530D0-9662-1C41-96B0-EA46EC8C6280}"/>
                </a:ext>
              </a:extLst>
            </p:cNvPr>
            <p:cNvSpPr/>
            <p:nvPr/>
          </p:nvSpPr>
          <p:spPr>
            <a:xfrm>
              <a:off x="3010729" y="5704854"/>
              <a:ext cx="3281569" cy="944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 = MPI_COMM_CREATE_FROM_GROUP(group)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9291FC-D4BB-0547-BEB8-860686E77FDC}"/>
                </a:ext>
              </a:extLst>
            </p:cNvPr>
            <p:cNvSpPr/>
            <p:nvPr/>
          </p:nvSpPr>
          <p:spPr>
            <a:xfrm>
              <a:off x="6599583" y="5704854"/>
              <a:ext cx="2380422" cy="944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Agree that comm is good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9A6B23-A6A2-0B41-B2D4-2FE46CD43557}"/>
                </a:ext>
              </a:extLst>
            </p:cNvPr>
            <p:cNvSpPr/>
            <p:nvPr/>
          </p:nvSpPr>
          <p:spPr>
            <a:xfrm>
              <a:off x="9287290" y="5704854"/>
              <a:ext cx="2380422" cy="9442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 Communicator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B776F9-091F-1045-A3A0-18DE6781DDF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2703444" y="6176963"/>
              <a:ext cx="30728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AF3695-7988-CC49-9F97-B55949E51F5E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292298" y="6176963"/>
              <a:ext cx="3072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120766-30AF-2140-87A7-20CDE931B70A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8980005" y="6176963"/>
              <a:ext cx="3072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C0607258-A327-3341-AB21-B158BF0D56B5}"/>
                </a:ext>
              </a:extLst>
            </p:cNvPr>
            <p:cNvCxnSpPr>
              <a:cxnSpLocks/>
              <a:stCxn id="6" idx="1"/>
              <a:endCxn id="5" idx="7"/>
            </p:cNvCxnSpPr>
            <p:nvPr/>
          </p:nvCxnSpPr>
          <p:spPr>
            <a:xfrm rot="16200000" flipV="1">
              <a:off x="6379956" y="5274898"/>
              <a:ext cx="12700" cy="1136465"/>
            </a:xfrm>
            <a:prstGeom prst="curvedConnector3">
              <a:avLst>
                <a:gd name="adj1" fmla="val 4375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35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5095-F7E4-4640-B335-EBB13AB0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Reinitialize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D8AB-CB4E-F144-8420-DC15B156F6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Cleans up MPI state and jumps to a specified point in the code</a:t>
            </a:r>
          </a:p>
          <a:p>
            <a:r>
              <a:rPr lang="en-US" dirty="0"/>
              <a:t>Used in combination with the interrupting error handlers and uniform error reporting, this constructs a global roll-back error recovery.</a:t>
            </a:r>
          </a:p>
          <a:p>
            <a:r>
              <a:rPr lang="en-US" dirty="0"/>
              <a:t>Also needs “cleanup handlers” which help the user clean up their own data while cleaning up the MPI data.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3A9ED-B9CF-8A42-8D20-2F6E10AAA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MPI_Init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…initialize…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MPI_Reinit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…do things…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MPI_Allreduce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/* ERROR */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C875B0-9B94-7347-801E-186EEFE8E1EB}"/>
              </a:ext>
            </a:extLst>
          </p:cNvPr>
          <p:cNvGrpSpPr/>
          <p:nvPr/>
        </p:nvGrpSpPr>
        <p:grpSpPr>
          <a:xfrm>
            <a:off x="8766313" y="2961863"/>
            <a:ext cx="3110947" cy="2315816"/>
            <a:chOff x="8766313" y="2961863"/>
            <a:chExt cx="3110947" cy="23158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3CE7B0-8E6B-9C40-A3C4-4B2FCC4ACEAE}"/>
                </a:ext>
              </a:extLst>
            </p:cNvPr>
            <p:cNvSpPr/>
            <p:nvPr/>
          </p:nvSpPr>
          <p:spPr>
            <a:xfrm>
              <a:off x="9521686" y="3260034"/>
              <a:ext cx="2355574" cy="1351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Jump and “Clean up” MPI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D57618B9-929D-494A-9816-CD3D4AA6A34D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8766313" y="4413801"/>
              <a:ext cx="1100339" cy="863878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97048864-B3DA-1343-938B-D346B782FC5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6200000" flipV="1">
              <a:off x="9118117" y="2709453"/>
              <a:ext cx="496126" cy="1000945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24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B013-1A49-CB4F-B291-C65E86EF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MPI State &amp; Return to Previous State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DCEA-977D-B743-8599-8EB299A35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generic case of reinitializing MPI by allowing multiple reinitialization points.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0CE81EB-1040-FB4B-8F11-E6B285459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MPI_Init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…initialize…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for () {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MPI_Save_state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 …do things…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MPI_Allreduce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 /* ERROR */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C62EF3-8256-934F-A9E2-C78512160A16}"/>
              </a:ext>
            </a:extLst>
          </p:cNvPr>
          <p:cNvGrpSpPr/>
          <p:nvPr/>
        </p:nvGrpSpPr>
        <p:grpSpPr>
          <a:xfrm>
            <a:off x="8855765" y="3582300"/>
            <a:ext cx="3316357" cy="1621596"/>
            <a:chOff x="8875643" y="3512726"/>
            <a:chExt cx="3316357" cy="16215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B5675E-CAD0-5E4D-A6C9-9B63DC00512B}"/>
                </a:ext>
              </a:extLst>
            </p:cNvPr>
            <p:cNvSpPr/>
            <p:nvPr/>
          </p:nvSpPr>
          <p:spPr>
            <a:xfrm>
              <a:off x="9836426" y="3647661"/>
              <a:ext cx="2355574" cy="1351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Jump and “Clean up” MPI</a:t>
              </a:r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AB0CC10D-A24A-BE4E-A8A2-C2F7206BACA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8875643" y="4801428"/>
              <a:ext cx="1305749" cy="332894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97249382-42C0-BF49-9A7E-A68572096F7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6200000" flipV="1">
              <a:off x="9842466" y="3506689"/>
              <a:ext cx="332890" cy="344963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2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EE8C-73CB-5549-8ED5-BC08E71E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C5CB-BBB2-2149-A7DF-4FA1FCE7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Fine-Grained Recovery:</a:t>
            </a:r>
          </a:p>
          <a:p>
            <a:pPr lvl="1"/>
            <a:r>
              <a:rPr lang="en-US" dirty="0"/>
              <a:t>In the event of a failure, the window will become invalid (along with all of the data) and the user will need to recreate it (probably from a checkpoint of some kind).</a:t>
            </a:r>
          </a:p>
          <a:p>
            <a:r>
              <a:rPr lang="en-US" dirty="0"/>
              <a:t>Course-Grained Recovery:</a:t>
            </a:r>
          </a:p>
          <a:p>
            <a:pPr lvl="1"/>
            <a:r>
              <a:rPr lang="en-US" dirty="0"/>
              <a:t>In the event of a failure, the MPI state will be restored via rollback, but the user will need to recover their own data (probably also from a checkpoint).</a:t>
            </a:r>
          </a:p>
        </p:txBody>
      </p:sp>
    </p:spTree>
    <p:extLst>
      <p:ext uri="{BB962C8B-B14F-4D97-AF65-F5344CB8AC3E}">
        <p14:creationId xmlns:p14="http://schemas.microsoft.com/office/powerpoint/2010/main" val="22174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382-06C2-AD45-A0FC-D0A6B41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D1DD-2D1C-1446-A005-F3DEB3CE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Fine-Grained Recovery:</a:t>
            </a:r>
          </a:p>
          <a:p>
            <a:pPr lvl="1"/>
            <a:r>
              <a:rPr lang="en-US" dirty="0"/>
              <a:t>Files will return errors like communicators do. The application will be responsible for closing files and opening new ones when necessary.</a:t>
            </a:r>
          </a:p>
          <a:p>
            <a:r>
              <a:rPr lang="en-US" dirty="0"/>
              <a:t>Course-Grained Recovery:</a:t>
            </a:r>
          </a:p>
          <a:p>
            <a:pPr lvl="1"/>
            <a:r>
              <a:rPr lang="en-US" dirty="0"/>
              <a:t>MPI File objects will be destroyed and the user will recreate them during recovery.</a:t>
            </a:r>
          </a:p>
        </p:txBody>
      </p:sp>
    </p:spTree>
    <p:extLst>
      <p:ext uri="{BB962C8B-B14F-4D97-AF65-F5344CB8AC3E}">
        <p14:creationId xmlns:p14="http://schemas.microsoft.com/office/powerpoint/2010/main" val="20930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27C7-59BC-214D-B93F-870159EA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Just ULFM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E001-BC00-0A43-9628-6167AFB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Fault Tolerance Working Group was commissioned to work on fault tolerance.</a:t>
            </a:r>
          </a:p>
          <a:p>
            <a:r>
              <a:rPr lang="en-US" dirty="0"/>
              <a:t>It’s work has expanded to include all error handling.</a:t>
            </a:r>
          </a:p>
          <a:p>
            <a:r>
              <a:rPr lang="en-US" dirty="0"/>
              <a:t>The focus includes more than just the widely-known ULFM proposal.</a:t>
            </a:r>
          </a:p>
        </p:txBody>
      </p:sp>
    </p:spTree>
    <p:extLst>
      <p:ext uri="{BB962C8B-B14F-4D97-AF65-F5344CB8AC3E}">
        <p14:creationId xmlns:p14="http://schemas.microsoft.com/office/powerpoint/2010/main" val="188568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529F-6E8D-DC44-BB00-D0BA89D1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in MPI 3.2/4.0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3A3B-28F8-8A4D-8EE6-2BC7015F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MPI Error Handler - MPI_ERRORS_ABORT</a:t>
            </a:r>
          </a:p>
          <a:p>
            <a:r>
              <a:rPr lang="en-US" dirty="0"/>
              <a:t>Localize error impact of some MPI operations.</a:t>
            </a:r>
          </a:p>
          <a:p>
            <a:pPr lvl="1"/>
            <a:r>
              <a:rPr lang="en-US" dirty="0"/>
              <a:t>MPI_ALLOC_MEM will now raise an error on MPI_COMM_SELF, not MPI_COMM_WORLD</a:t>
            </a:r>
          </a:p>
          <a:p>
            <a:r>
              <a:rPr lang="en-US" dirty="0"/>
              <a:t>Specify that MPI should avoid fatal errors when the user doesn’t use MPI_ERRORS_ARE_FATAL.</a:t>
            </a:r>
          </a:p>
          <a:p>
            <a:r>
              <a:rPr lang="en-US" dirty="0"/>
              <a:t>[Pending] Specify that MPI_SUCCESS indicates only the result of the operation, not the state of the MPI library.</a:t>
            </a:r>
          </a:p>
          <a:p>
            <a:r>
              <a:rPr lang="en-US" dirty="0"/>
              <a:t>[Pending] Allow the user to specify the default error handler at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mpiexec</a:t>
            </a:r>
            <a:r>
              <a:rPr lang="en-US" dirty="0"/>
              <a:t> time.</a:t>
            </a:r>
          </a:p>
          <a:p>
            <a:r>
              <a:rPr lang="en-US" dirty="0"/>
              <a:t>[Pending] Add MPI_ERR_PROC_ABORTED.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7D67-94B6-D746-865D-827743B5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MPI 4.0?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93AF-E046-5045-8AFC-6DDAE7A7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to Point communication with sockets-like error handling</a:t>
            </a:r>
          </a:p>
          <a:p>
            <a:pPr lvl="1"/>
            <a:r>
              <a:rPr lang="en-US" dirty="0"/>
              <a:t>When you see an error of certain classes (usually MPI_ERR_PROC_ABORTED or MPI_ERR_OTHER), you can probably assume that the process is gone.</a:t>
            </a:r>
          </a:p>
          <a:p>
            <a:r>
              <a:rPr lang="en-US" dirty="0"/>
              <a:t>Enables master/worker and other non-traditional types of applications</a:t>
            </a:r>
          </a:p>
          <a:p>
            <a:pPr lvl="1"/>
            <a:r>
              <a:rPr lang="en-US" dirty="0"/>
              <a:t>Enterprise applications that want to move from sockets to MPI can do so.</a:t>
            </a:r>
          </a:p>
        </p:txBody>
      </p:sp>
    </p:spTree>
    <p:extLst>
      <p:ext uri="{BB962C8B-B14F-4D97-AF65-F5344CB8AC3E}">
        <p14:creationId xmlns:p14="http://schemas.microsoft.com/office/powerpoint/2010/main" val="7487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A01-9E73-4C47-8FE8-96BEC295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DF7C-6E9D-C240-A9FD-DA44854F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two main proposals:</a:t>
            </a:r>
          </a:p>
          <a:p>
            <a:pPr lvl="1"/>
            <a:r>
              <a:rPr lang="en-US" dirty="0"/>
              <a:t>Fine-grained recovery: “Mini-ULFM” – Led by </a:t>
            </a:r>
            <a:r>
              <a:rPr lang="en-US" dirty="0" err="1"/>
              <a:t>Aurelien</a:t>
            </a:r>
            <a:endParaRPr lang="en-US" dirty="0"/>
          </a:p>
          <a:p>
            <a:pPr lvl="1"/>
            <a:r>
              <a:rPr lang="en-US" dirty="0"/>
              <a:t>Course-grained recovery: “</a:t>
            </a:r>
            <a:r>
              <a:rPr lang="en-US" dirty="0" err="1"/>
              <a:t>Reinit</a:t>
            </a:r>
            <a:r>
              <a:rPr lang="en-US" dirty="0"/>
              <a:t>” – Led by Ignacio</a:t>
            </a:r>
          </a:p>
          <a:p>
            <a:r>
              <a:rPr lang="en-US" dirty="0"/>
              <a:t>These two things are made up of smaller pieces where some are being done independently and some as a group.</a:t>
            </a:r>
          </a:p>
        </p:txBody>
      </p:sp>
    </p:spTree>
    <p:extLst>
      <p:ext uri="{BB962C8B-B14F-4D97-AF65-F5344CB8AC3E}">
        <p14:creationId xmlns:p14="http://schemas.microsoft.com/office/powerpoint/2010/main" val="145324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6F87-F0FF-DC41-9FBD-3D8B50E9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Interrupting Error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48D7-A643-8D4E-B56B-12BBB3AF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error handlers to specify whether they should only be triggered by an MPI function or whether they should be able to interrupt any time.</a:t>
            </a:r>
          </a:p>
          <a:p>
            <a:r>
              <a:rPr lang="en-US" dirty="0"/>
              <a:t>Enables both ULFM-like and </a:t>
            </a:r>
            <a:r>
              <a:rPr lang="en-US" dirty="0" err="1"/>
              <a:t>Reinit</a:t>
            </a:r>
            <a:r>
              <a:rPr lang="en-US" dirty="0"/>
              <a:t>-like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A06B9-0FA0-A443-826E-E9585167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57" y="3568649"/>
            <a:ext cx="4379843" cy="32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3477-BF4B-0A4A-AA7C-E9BF987D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State of MPI Collectives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8EBC-5623-6E42-B9B6-FE15F8D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8871"/>
          </a:xfrm>
        </p:spPr>
        <p:txBody>
          <a:bodyPr>
            <a:normAutofit fontScale="92500"/>
          </a:bodyPr>
          <a:lstStyle/>
          <a:p>
            <a:r>
              <a:rPr lang="en-US" dirty="0"/>
              <a:t>Allow the user to specify whether collectives should have uniform error codes.</a:t>
            </a:r>
          </a:p>
          <a:p>
            <a:r>
              <a:rPr lang="en-US" dirty="0"/>
              <a:t>Has major performance impact, but dramatically simplifies error model.</a:t>
            </a:r>
          </a:p>
          <a:p>
            <a:r>
              <a:rPr lang="en-US" dirty="0"/>
              <a:t>Can help enable the uniform error handling model (</a:t>
            </a:r>
            <a:r>
              <a:rPr lang="en-US" dirty="0" err="1"/>
              <a:t>Reinit</a:t>
            </a:r>
            <a:r>
              <a:rPr lang="en-US" dirty="0"/>
              <a:t> or something like it)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54F344-1982-AC42-ACFD-BA4BEB49E6A3}"/>
              </a:ext>
            </a:extLst>
          </p:cNvPr>
          <p:cNvSpPr/>
          <p:nvPr/>
        </p:nvSpPr>
        <p:spPr>
          <a:xfrm>
            <a:off x="1376569" y="5198393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0D7A6B-39A1-844A-9271-D364239B3453}"/>
              </a:ext>
            </a:extLst>
          </p:cNvPr>
          <p:cNvSpPr/>
          <p:nvPr/>
        </p:nvSpPr>
        <p:spPr>
          <a:xfrm>
            <a:off x="2115378" y="449248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1E1321-0505-0349-B36F-FBEA44CEE477}"/>
              </a:ext>
            </a:extLst>
          </p:cNvPr>
          <p:cNvSpPr/>
          <p:nvPr/>
        </p:nvSpPr>
        <p:spPr>
          <a:xfrm>
            <a:off x="2115378" y="5888933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35368-3D5A-1248-81D9-1B65CC4785CD}"/>
              </a:ext>
            </a:extLst>
          </p:cNvPr>
          <p:cNvSpPr/>
          <p:nvPr/>
        </p:nvSpPr>
        <p:spPr>
          <a:xfrm>
            <a:off x="3011557" y="4857749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35A52A-E6EE-ED4D-AAB2-A78C2F4A867D}"/>
              </a:ext>
            </a:extLst>
          </p:cNvPr>
          <p:cNvSpPr/>
          <p:nvPr/>
        </p:nvSpPr>
        <p:spPr>
          <a:xfrm>
            <a:off x="3011557" y="5555972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EF40BC-4EE0-FA4C-BCDE-926099EF42FB}"/>
              </a:ext>
            </a:extLst>
          </p:cNvPr>
          <p:cNvSpPr/>
          <p:nvPr/>
        </p:nvSpPr>
        <p:spPr>
          <a:xfrm>
            <a:off x="3011557" y="4164496"/>
            <a:ext cx="526774" cy="5267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A9E0F-1045-3C48-AD49-8B24961A23E6}"/>
              </a:ext>
            </a:extLst>
          </p:cNvPr>
          <p:cNvSpPr/>
          <p:nvPr/>
        </p:nvSpPr>
        <p:spPr>
          <a:xfrm>
            <a:off x="3011557" y="6254195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53E60B-4028-8144-8426-D0294471CE1D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826199" y="4942116"/>
            <a:ext cx="366323" cy="3334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5D4D4-F3A3-3A4F-A545-05A4B991B724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826199" y="5648023"/>
            <a:ext cx="366323" cy="3180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9A8FB-0E14-DD4C-B850-3C03255BB2D1}"/>
              </a:ext>
            </a:extLst>
          </p:cNvPr>
          <p:cNvCxnSpPr>
            <a:stCxn id="6" idx="7"/>
            <a:endCxn id="10" idx="2"/>
          </p:cNvCxnSpPr>
          <p:nvPr/>
        </p:nvCxnSpPr>
        <p:spPr>
          <a:xfrm flipV="1">
            <a:off x="2565008" y="4427883"/>
            <a:ext cx="446549" cy="1417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CE7057-8865-9F49-B54C-AE22B96B2D05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2565008" y="4942116"/>
            <a:ext cx="446549" cy="1790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6144AB-6C69-8942-A2F9-654D6F38BF57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565008" y="6338563"/>
            <a:ext cx="446549" cy="1790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44BAC1-E150-AD41-A429-7290C572CD10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2565008" y="5819359"/>
            <a:ext cx="446549" cy="1467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558062-C01C-B541-A805-FBFE464E7155}"/>
              </a:ext>
            </a:extLst>
          </p:cNvPr>
          <p:cNvSpPr/>
          <p:nvPr/>
        </p:nvSpPr>
        <p:spPr>
          <a:xfrm>
            <a:off x="6826525" y="5081611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7B596-F561-D740-BF5D-3CEEEB0157CB}"/>
              </a:ext>
            </a:extLst>
          </p:cNvPr>
          <p:cNvSpPr/>
          <p:nvPr/>
        </p:nvSpPr>
        <p:spPr>
          <a:xfrm>
            <a:off x="7565334" y="4375817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160F78-2F34-5340-8516-602B2A754354}"/>
              </a:ext>
            </a:extLst>
          </p:cNvPr>
          <p:cNvSpPr/>
          <p:nvPr/>
        </p:nvSpPr>
        <p:spPr>
          <a:xfrm>
            <a:off x="7565334" y="5772264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6B986A-3BD5-5044-A868-61E331194ECA}"/>
              </a:ext>
            </a:extLst>
          </p:cNvPr>
          <p:cNvSpPr/>
          <p:nvPr/>
        </p:nvSpPr>
        <p:spPr>
          <a:xfrm>
            <a:off x="8461513" y="4741080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20B602-AA1E-0142-862E-A4B834FE90C5}"/>
              </a:ext>
            </a:extLst>
          </p:cNvPr>
          <p:cNvSpPr/>
          <p:nvPr/>
        </p:nvSpPr>
        <p:spPr>
          <a:xfrm>
            <a:off x="8461513" y="5439303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C13960-F263-B848-9EDF-3E217126B2D2}"/>
              </a:ext>
            </a:extLst>
          </p:cNvPr>
          <p:cNvSpPr/>
          <p:nvPr/>
        </p:nvSpPr>
        <p:spPr>
          <a:xfrm>
            <a:off x="8461513" y="4047827"/>
            <a:ext cx="526774" cy="5267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670ECD-68BE-314E-B419-5AB8DD132879}"/>
              </a:ext>
            </a:extLst>
          </p:cNvPr>
          <p:cNvSpPr/>
          <p:nvPr/>
        </p:nvSpPr>
        <p:spPr>
          <a:xfrm>
            <a:off x="8461513" y="613752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7AE73A-E688-5040-831D-8B076785B696}"/>
              </a:ext>
            </a:extLst>
          </p:cNvPr>
          <p:cNvCxnSpPr>
            <a:stCxn id="26" idx="5"/>
            <a:endCxn id="28" idx="1"/>
          </p:cNvCxnSpPr>
          <p:nvPr/>
        </p:nvCxnSpPr>
        <p:spPr>
          <a:xfrm>
            <a:off x="7276155" y="5531241"/>
            <a:ext cx="366323" cy="318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ED0A1B-A756-A84F-9FFF-94C33197BBA5}"/>
              </a:ext>
            </a:extLst>
          </p:cNvPr>
          <p:cNvCxnSpPr>
            <a:stCxn id="27" idx="5"/>
            <a:endCxn id="29" idx="2"/>
          </p:cNvCxnSpPr>
          <p:nvPr/>
        </p:nvCxnSpPr>
        <p:spPr>
          <a:xfrm>
            <a:off x="8014964" y="4825447"/>
            <a:ext cx="446549" cy="179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8EBC1-9E4C-E644-A9EA-FC60A7F9A027}"/>
              </a:ext>
            </a:extLst>
          </p:cNvPr>
          <p:cNvCxnSpPr>
            <a:cxnSpLocks/>
            <a:stCxn id="28" idx="5"/>
            <a:endCxn id="32" idx="2"/>
          </p:cNvCxnSpPr>
          <p:nvPr/>
        </p:nvCxnSpPr>
        <p:spPr>
          <a:xfrm>
            <a:off x="8014964" y="6221894"/>
            <a:ext cx="446549" cy="179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0AFC7E-C889-6C49-82B4-E94024520AC7}"/>
              </a:ext>
            </a:extLst>
          </p:cNvPr>
          <p:cNvCxnSpPr>
            <a:cxnSpLocks/>
            <a:stCxn id="28" idx="7"/>
            <a:endCxn id="30" idx="2"/>
          </p:cNvCxnSpPr>
          <p:nvPr/>
        </p:nvCxnSpPr>
        <p:spPr>
          <a:xfrm flipV="1">
            <a:off x="8014964" y="5702690"/>
            <a:ext cx="446549" cy="146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91401E-0DF7-CC42-9D62-0004A5DBDBF9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7276155" y="4825447"/>
            <a:ext cx="366323" cy="3333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42738E7-2981-BE49-9B23-54D33575936E}"/>
              </a:ext>
            </a:extLst>
          </p:cNvPr>
          <p:cNvSpPr txBox="1"/>
          <p:nvPr/>
        </p:nvSpPr>
        <p:spPr>
          <a:xfrm>
            <a:off x="3538331" y="4200298"/>
            <a:ext cx="108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Failure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E8B0D3-011F-3A43-8047-68555BB5AF93}"/>
              </a:ext>
            </a:extLst>
          </p:cNvPr>
          <p:cNvSpPr txBox="1"/>
          <p:nvPr/>
        </p:nvSpPr>
        <p:spPr>
          <a:xfrm>
            <a:off x="5749192" y="5901703"/>
            <a:ext cx="1839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Tell Everyone Else</a:t>
            </a:r>
          </a:p>
        </p:txBody>
      </p:sp>
    </p:spTree>
    <p:extLst>
      <p:ext uri="{BB962C8B-B14F-4D97-AF65-F5344CB8AC3E}">
        <p14:creationId xmlns:p14="http://schemas.microsoft.com/office/powerpoint/2010/main" val="32782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9CCD-8BF9-E24F-B627-83ED77BC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Broadcast Which Triggers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7138-2C00-A640-A8F9-E726FF5A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7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Explicit error propagation when the implicit error propagation is not used (from the uniform collectives and interrupting error handlers).</a:t>
            </a:r>
          </a:p>
          <a:p>
            <a:r>
              <a:rPr lang="en-US" dirty="0"/>
              <a:t>Replaces the function previously known as MPI_COMM_REVOKE</a:t>
            </a:r>
          </a:p>
          <a:p>
            <a:r>
              <a:rPr lang="en-US" dirty="0"/>
              <a:t>Could be used to manually “</a:t>
            </a:r>
            <a:r>
              <a:rPr lang="en-US" dirty="0" err="1"/>
              <a:t>Reinit</a:t>
            </a:r>
            <a:r>
              <a:rPr lang="en-US" dirty="0"/>
              <a:t>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870B0F-7BC6-7942-A721-272D8AF0B26B}"/>
              </a:ext>
            </a:extLst>
          </p:cNvPr>
          <p:cNvSpPr/>
          <p:nvPr/>
        </p:nvSpPr>
        <p:spPr>
          <a:xfrm>
            <a:off x="3144791" y="4408232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0AD8BF-8468-5448-9356-10175002A6C1}"/>
              </a:ext>
            </a:extLst>
          </p:cNvPr>
          <p:cNvSpPr/>
          <p:nvPr/>
        </p:nvSpPr>
        <p:spPr>
          <a:xfrm>
            <a:off x="5569226" y="3769585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AE505B-2053-9448-983B-50B19BE19F1E}"/>
              </a:ext>
            </a:extLst>
          </p:cNvPr>
          <p:cNvSpPr/>
          <p:nvPr/>
        </p:nvSpPr>
        <p:spPr>
          <a:xfrm>
            <a:off x="5569226" y="5292585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07D6E-24D5-E44C-B258-3EC185E7B72B}"/>
              </a:ext>
            </a:extLst>
          </p:cNvPr>
          <p:cNvSpPr/>
          <p:nvPr/>
        </p:nvSpPr>
        <p:spPr>
          <a:xfrm>
            <a:off x="8577470" y="414094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C6011F-D1AF-9548-B7A2-949547CD2E1F}"/>
              </a:ext>
            </a:extLst>
          </p:cNvPr>
          <p:cNvSpPr/>
          <p:nvPr/>
        </p:nvSpPr>
        <p:spPr>
          <a:xfrm>
            <a:off x="8577470" y="493500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65DD5-DEED-4445-8580-CCFACE24889B}"/>
              </a:ext>
            </a:extLst>
          </p:cNvPr>
          <p:cNvSpPr/>
          <p:nvPr/>
        </p:nvSpPr>
        <p:spPr>
          <a:xfrm>
            <a:off x="8577470" y="3424145"/>
            <a:ext cx="526774" cy="5267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E54AEE-E5F3-764B-BB23-FB5E10D25F81}"/>
              </a:ext>
            </a:extLst>
          </p:cNvPr>
          <p:cNvSpPr/>
          <p:nvPr/>
        </p:nvSpPr>
        <p:spPr>
          <a:xfrm>
            <a:off x="8577470" y="5653336"/>
            <a:ext cx="526774" cy="526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F81424-EF60-5644-8F04-7DF262572BE2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3594421" y="4219215"/>
            <a:ext cx="2051949" cy="2661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7B73A0-1899-F549-9356-53181E6A3E7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594421" y="4857862"/>
            <a:ext cx="2051949" cy="5118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780285-9F4F-8145-90E8-DDC4D644E3A8}"/>
              </a:ext>
            </a:extLst>
          </p:cNvPr>
          <p:cNvCxnSpPr>
            <a:cxnSpLocks/>
            <a:stCxn id="5" idx="7"/>
            <a:endCxn id="9" idx="2"/>
          </p:cNvCxnSpPr>
          <p:nvPr/>
        </p:nvCxnSpPr>
        <p:spPr>
          <a:xfrm flipV="1">
            <a:off x="6018856" y="3687532"/>
            <a:ext cx="2558614" cy="159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7AE7A-977C-5347-B1BA-545920EB6459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6018856" y="4219215"/>
            <a:ext cx="2558614" cy="1851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FF4D10-9B06-9E48-B702-91507AD44AD1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6018856" y="5742215"/>
            <a:ext cx="2558614" cy="1745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26AD05-235B-C440-A681-4EE7F0D76956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6018856" y="5198393"/>
            <a:ext cx="2558614" cy="1713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A03577-CD14-0440-B67B-714D39D663B2}"/>
              </a:ext>
            </a:extLst>
          </p:cNvPr>
          <p:cNvSpPr txBox="1"/>
          <p:nvPr/>
        </p:nvSpPr>
        <p:spPr>
          <a:xfrm>
            <a:off x="2084848" y="4344554"/>
            <a:ext cx="113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Handler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A1969D-FF2E-3144-8CE1-D5BDB3DB2F8D}"/>
              </a:ext>
            </a:extLst>
          </p:cNvPr>
          <p:cNvSpPr txBox="1"/>
          <p:nvPr/>
        </p:nvSpPr>
        <p:spPr>
          <a:xfrm>
            <a:off x="3969257" y="4485376"/>
            <a:ext cx="113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40A63F-FB2E-CF46-8F5F-59D3093EDB69}"/>
              </a:ext>
            </a:extLst>
          </p:cNvPr>
          <p:cNvSpPr txBox="1"/>
          <p:nvPr/>
        </p:nvSpPr>
        <p:spPr>
          <a:xfrm>
            <a:off x="5264070" y="4416595"/>
            <a:ext cx="113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Handler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58A497-7711-CE43-A4BB-D5630EECCB09}"/>
              </a:ext>
            </a:extLst>
          </p:cNvPr>
          <p:cNvSpPr txBox="1"/>
          <p:nvPr/>
        </p:nvSpPr>
        <p:spPr>
          <a:xfrm>
            <a:off x="6775993" y="4557855"/>
            <a:ext cx="113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29C08-3C7D-E64C-A756-5DD6F762780C}"/>
              </a:ext>
            </a:extLst>
          </p:cNvPr>
          <p:cNvSpPr txBox="1"/>
          <p:nvPr/>
        </p:nvSpPr>
        <p:spPr>
          <a:xfrm>
            <a:off x="8820391" y="4416595"/>
            <a:ext cx="113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Handler</a:t>
            </a:r>
          </a:p>
        </p:txBody>
      </p:sp>
    </p:spTree>
    <p:extLst>
      <p:ext uri="{BB962C8B-B14F-4D97-AF65-F5344CB8AC3E}">
        <p14:creationId xmlns:p14="http://schemas.microsoft.com/office/powerpoint/2010/main" val="5968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30F9-39DF-504F-9B44-CF03C85E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Failed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5A21-9132-C64C-96E4-3DCDFDF6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way for the user to query the list of failed processes</a:t>
            </a:r>
          </a:p>
          <a:p>
            <a:r>
              <a:rPr lang="en-US" dirty="0"/>
              <a:t>Similar to the ULFM functions MPI_COMM_FAILURE_ACK/MPI_COMM_FAILURE_GET_ACKED, but simplified in the common case (and made more flexible when necessary).</a:t>
            </a:r>
          </a:p>
        </p:txBody>
      </p:sp>
    </p:spTree>
    <p:extLst>
      <p:ext uri="{BB962C8B-B14F-4D97-AF65-F5344CB8AC3E}">
        <p14:creationId xmlns:p14="http://schemas.microsoft.com/office/powerpoint/2010/main" val="44643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874</Words>
  <Application>Microsoft Macintosh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Monaco</vt:lpstr>
      <vt:lpstr>Office Theme</vt:lpstr>
      <vt:lpstr>MPI Forum Fault Tolerance Working Group Roadmap</vt:lpstr>
      <vt:lpstr>More Than Just ULFM</vt:lpstr>
      <vt:lpstr>Available in MPI 3.2/4.0</vt:lpstr>
      <vt:lpstr>What Can You Do With MPI 4.0?</vt:lpstr>
      <vt:lpstr>What’s Next?</vt:lpstr>
      <vt:lpstr>Interrupting Error Handlers</vt:lpstr>
      <vt:lpstr>Uniform State of MPI Collectives</vt:lpstr>
      <vt:lpstr>Resilient Broadcast Which Triggers Error Handling</vt:lpstr>
      <vt:lpstr>Discover Failed Processes</vt:lpstr>
      <vt:lpstr>MPI_COMM_CREATE_FROM_GROUP and Agreement Protocol</vt:lpstr>
      <vt:lpstr>Reinitialize MPI</vt:lpstr>
      <vt:lpstr>Checkpoint MPI State &amp; Return to Previous State X</vt:lpstr>
      <vt:lpstr>RMA Story</vt:lpstr>
      <vt:lpstr>I/O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Fault Tolerance Working Group Roadmap</dc:title>
  <dc:creator>Microsoft Office User</dc:creator>
  <cp:lastModifiedBy>Microsoft Office User</cp:lastModifiedBy>
  <cp:revision>24</cp:revision>
  <dcterms:created xsi:type="dcterms:W3CDTF">2019-05-29T19:00:22Z</dcterms:created>
  <dcterms:modified xsi:type="dcterms:W3CDTF">2019-05-30T18:54:03Z</dcterms:modified>
</cp:coreProperties>
</file>