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12"/>
  </p:notesMasterIdLst>
  <p:sldIdLst>
    <p:sldId id="264" r:id="rId2"/>
    <p:sldId id="265" r:id="rId3"/>
    <p:sldId id="266" r:id="rId4"/>
    <p:sldId id="267" r:id="rId5"/>
    <p:sldId id="271" r:id="rId6"/>
    <p:sldId id="272" r:id="rId7"/>
    <p:sldId id="270" r:id="rId8"/>
    <p:sldId id="269" r:id="rId9"/>
    <p:sldId id="273" r:id="rId10"/>
    <p:sldId id="268" r:id="rId11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1F8F"/>
    <a:srgbClr val="A12B2F"/>
    <a:srgbClr val="007836"/>
    <a:srgbClr val="ECAA00"/>
    <a:srgbClr val="76777B"/>
    <a:srgbClr val="00609C"/>
    <a:srgbClr val="ECAC00"/>
    <a:srgbClr val="00A19C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3511" autoAdjust="0"/>
  </p:normalViewPr>
  <p:slideViewPr>
    <p:cSldViewPr snapToGrid="0" showGuides="1">
      <p:cViewPr varScale="1">
        <p:scale>
          <a:sx n="78" d="100"/>
          <a:sy n="78" d="100"/>
        </p:scale>
        <p:origin x="-84" y="-392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080A489-9093-C54A-B1C3-374F661A001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Large IMAGES w/bullets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6" y="4739217"/>
            <a:ext cx="3711039" cy="404284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4635018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www.anl.gov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r>
              <a:rPr lang="en-US" sz="1400" b="1" baseline="0" dirty="0" smtClean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gif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6825"/>
            <a:ext cx="9037864" cy="202996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MPI_COMM_LAUNCH(): </a:t>
            </a:r>
            <a:br>
              <a:rPr lang="en-US" sz="2600" dirty="0" smtClean="0"/>
            </a:br>
            <a:r>
              <a:rPr lang="en-US" sz="2600" dirty="0" smtClean="0"/>
              <a:t>Advanced Support for </a:t>
            </a:r>
            <a:br>
              <a:rPr lang="en-US" sz="2600" dirty="0" smtClean="0"/>
            </a:br>
            <a:r>
              <a:rPr lang="en-US" sz="2600" dirty="0" smtClean="0"/>
              <a:t>multi-application workloads in </a:t>
            </a:r>
            <a:r>
              <a:rPr lang="en-US" sz="2600" dirty="0" err="1" smtClean="0"/>
              <a:t>mpi</a:t>
            </a:r>
            <a:endParaRPr lang="en-US" sz="26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 anchor="t" anchorCtr="0"/>
          <a:lstStyle/>
          <a:p>
            <a:r>
              <a:rPr lang="en-US" dirty="0" smtClean="0"/>
              <a:t>Justin M Wozniak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Computer Scientist</a:t>
            </a:r>
          </a:p>
          <a:p>
            <a:r>
              <a:rPr lang="en-US" dirty="0" smtClean="0"/>
              <a:t>Data Science &amp; Learning Division</a:t>
            </a:r>
          </a:p>
          <a:p>
            <a:r>
              <a:rPr lang="en-US" dirty="0" smtClean="0"/>
              <a:t>Argonne National Laboratory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69900" y="4401732"/>
            <a:ext cx="5894492" cy="555537"/>
          </a:xfrm>
        </p:spPr>
        <p:txBody>
          <a:bodyPr/>
          <a:lstStyle/>
          <a:p>
            <a:r>
              <a:rPr lang="en-US" dirty="0" smtClean="0"/>
              <a:t>MPI Forum @ Cisco</a:t>
            </a:r>
          </a:p>
          <a:p>
            <a:r>
              <a:rPr lang="en-US" dirty="0" smtClean="0"/>
              <a:t>December 5, 2018</a:t>
            </a:r>
            <a:endParaRPr lang="en-US" dirty="0"/>
          </a:p>
        </p:txBody>
      </p:sp>
      <p:pic>
        <p:nvPicPr>
          <p:cNvPr id="14" name="Picture 4" descr="E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501" y="4081597"/>
            <a:ext cx="2075056" cy="94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373443" y="3928392"/>
            <a:ext cx="1850783" cy="685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" name="Picture 2" descr="C:\cygwin\home\wozniak\mcs\pubs\materials\CODAR-img\COD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18" y="3866088"/>
            <a:ext cx="1593818" cy="116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7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MPI-</a:t>
            </a:r>
            <a:r>
              <a:rPr lang="en-US" dirty="0" err="1" smtClean="0"/>
              <a:t>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08346"/>
            <a:ext cx="8372901" cy="710540"/>
          </a:xfrm>
        </p:spPr>
        <p:txBody>
          <a:bodyPr/>
          <a:lstStyle/>
          <a:p>
            <a:r>
              <a:rPr lang="en-US" dirty="0" smtClean="0"/>
              <a:t>Forked and extended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MPI_Comm_launch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by Wozniak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Author: Scott </a:t>
            </a:r>
            <a:r>
              <a:rPr lang="en-US" dirty="0" smtClean="0"/>
              <a:t>Pakin (LANL)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6838" y="1713047"/>
            <a:ext cx="3826689" cy="30469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#! 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mpibash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enable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-f mpibash.so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mpi_init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mpi_init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mpi_comm_rank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rank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mpi_barrier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if [ $rank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0 ] ; then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while [ 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$niters ] ; do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mpi_send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1 X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mpi_recv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msginfo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    let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done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Run with: 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mpirun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-np 16 ./my-script.sh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77329" y="1727383"/>
            <a:ext cx="3565737" cy="30469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#! 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mpibash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enable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-f mpibash.so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mpi_init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mpi_init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mpi_comm_rank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rank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mpi_comm_split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$rank $rank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newcomm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newcomm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newcomm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mpi_comm_set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newcomm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mpi_comm_rank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rank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mpi_comm_launch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hostname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exit_code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$?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35677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2134"/>
            <a:ext cx="8372901" cy="621711"/>
          </a:xfrm>
        </p:spPr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945544"/>
            <a:ext cx="8372901" cy="3916542"/>
          </a:xfrm>
        </p:spPr>
        <p:txBody>
          <a:bodyPr/>
          <a:lstStyle/>
          <a:p>
            <a:r>
              <a:rPr lang="en-US" dirty="0" smtClean="0"/>
              <a:t>Want to run scientific ensembles:</a:t>
            </a:r>
          </a:p>
          <a:p>
            <a:pPr lvl="1"/>
            <a:r>
              <a:rPr lang="en-US" dirty="0" smtClean="0"/>
              <a:t>Parameter sweeps, searches, optimizations</a:t>
            </a:r>
          </a:p>
          <a:p>
            <a:pPr lvl="1"/>
            <a:r>
              <a:rPr lang="en-US" dirty="0" smtClean="0"/>
              <a:t>Tests under varying parameters and process counts</a:t>
            </a:r>
          </a:p>
          <a:p>
            <a:pPr lvl="1"/>
            <a:r>
              <a:rPr lang="en-US" dirty="0" smtClean="0"/>
              <a:t>Workflows and code coupling cases where jobs can exit or fail</a:t>
            </a:r>
          </a:p>
          <a:p>
            <a:pPr marL="284162" lvl="1" indent="0">
              <a:buNone/>
            </a:pPr>
            <a:endParaRPr lang="en-US" dirty="0"/>
          </a:p>
          <a:p>
            <a:r>
              <a:rPr lang="en-US" dirty="0" smtClean="0"/>
              <a:t>State of the art: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MPI_Comm_spawn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has limited availability</a:t>
            </a:r>
          </a:p>
          <a:p>
            <a:pPr lvl="2"/>
            <a:r>
              <a:rPr lang="en-US" dirty="0" smtClean="0"/>
              <a:t>in part due to complexity of implementing?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MPI_Comm_spawn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does not support job exit detection and failures</a:t>
            </a:r>
          </a:p>
          <a:p>
            <a:pPr lvl="1"/>
            <a:r>
              <a:rPr lang="en-US" dirty="0" smtClean="0"/>
              <a:t>Users write complex shell scripts against vendor-specific job launchers</a:t>
            </a:r>
          </a:p>
          <a:p>
            <a:endParaRPr lang="en-US" dirty="0" smtClean="0"/>
          </a:p>
          <a:p>
            <a:r>
              <a:rPr lang="en-US" dirty="0" smtClean="0"/>
              <a:t>Proposing an alternate function: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MPI_Comm_launch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 smtClean="0"/>
          </a:p>
          <a:p>
            <a:r>
              <a:rPr lang="en-US" dirty="0" smtClean="0"/>
              <a:t>Implemented on clusters (via MPICH/</a:t>
            </a:r>
            <a:r>
              <a:rPr lang="en-US" dirty="0" err="1" smtClean="0"/>
              <a:t>mpiexec</a:t>
            </a:r>
            <a:r>
              <a:rPr lang="en-US" dirty="0" smtClean="0"/>
              <a:t> hack) and by a vendor (internal)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MPI_COMM_LAUNCH():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MPIX_Comm_launch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char *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MPI_Info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info,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MPI_Comm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exit_code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Runs “in-place” on given communicator- no interaction with scheduler, etc.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Parent is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blocked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No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communication between parent and child 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Parent gets exit code- easy recovery from child failures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0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MPI_COMM_LAUNCH(): </a:t>
            </a:r>
            <a:r>
              <a:rPr lang="en-US" dirty="0" smtClean="0"/>
              <a:t>Benefits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08346"/>
            <a:ext cx="8558911" cy="3317082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Allows user to use familiar communicator management to </a:t>
            </a:r>
            <a:r>
              <a:rPr lang="en-US" dirty="0" smtClean="0">
                <a:cs typeface="Courier New" panose="02070309020205020404" pitchFamily="49" charset="0"/>
              </a:rPr>
              <a:t>setup </a:t>
            </a:r>
            <a:r>
              <a:rPr lang="en-US" dirty="0" err="1" smtClean="0">
                <a:cs typeface="Courier New" panose="02070309020205020404" pitchFamily="49" charset="0"/>
              </a:rPr>
              <a:t>subjob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We have done things with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MPI_Comm_split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>
                <a:cs typeface="Courier New" panose="02070309020205020404" pitchFamily="49" charset="0"/>
              </a:rPr>
              <a:t>and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MPI_Comm_create_group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Easy to work with unmodified child codes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Allows for the development of MPI-based workload management systems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Write simple test harnesses or parameter sweeps in C or Fortran + MPI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Or use an MPI-based system like ADLB, Swift/T, or MPI-Bash 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latin typeface="+mj-lt"/>
                <a:cs typeface="Courier New" panose="02070309020205020404" pitchFamily="49" charset="0"/>
              </a:rPr>
              <a:t>(all implemented!)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Possibly work with other parallel programming systems?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6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/ comments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listening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more info see:</a:t>
            </a:r>
            <a:br>
              <a:rPr lang="en-US" dirty="0" smtClean="0"/>
            </a:br>
            <a:r>
              <a:rPr lang="en-US" dirty="0"/>
              <a:t>Launching MPI applications inside MPI </a:t>
            </a:r>
            <a:r>
              <a:rPr lang="en-US" dirty="0" smtClean="0"/>
              <a:t>applications </a:t>
            </a:r>
            <a:br>
              <a:rPr lang="en-US" dirty="0" smtClean="0"/>
            </a:br>
            <a:r>
              <a:rPr lang="en-US" dirty="0" smtClean="0"/>
              <a:t>Proc. WORKS @ SC 2017.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5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research was supported by the Exascale Computing Project (17-SC-20-SC), a joint project of the U.S. Department of Energy’s Office of Science and National Nuclear Security Administration, responsible for delivering a capable exascale ecosystem, including software, applications, and hardware technology, to support the nation’s exascale computing imperative.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4" descr="E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35" y="3580361"/>
            <a:ext cx="2075056" cy="70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cygwin\home\wozniak\mcs\pubs\materials\CODAR-img\COD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708" y="3354417"/>
            <a:ext cx="1593818" cy="116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51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Extra slides: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1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>
          <a:xfrm>
            <a:off x="457202" y="1408346"/>
            <a:ext cx="5490228" cy="3056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sz="1600" kern="0" dirty="0" smtClean="0">
                <a:solidFill>
                  <a:srgbClr val="1B1B1B"/>
                </a:solidFill>
                <a:ea typeface="ＭＳ Ｐゴシック" charset="-128"/>
              </a:rPr>
              <a:t>Write site-independent scripts, translates to MPI 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sz="1600" kern="0" dirty="0" smtClean="0">
                <a:solidFill>
                  <a:srgbClr val="1B1B1B"/>
                </a:solidFill>
                <a:ea typeface="ＭＳ Ｐゴシック" charset="-128"/>
              </a:rPr>
              <a:t>Automatic task parallelization and data movement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sz="1600" kern="0" dirty="0" smtClean="0">
                <a:solidFill>
                  <a:srgbClr val="1B1B1B"/>
                </a:solidFill>
                <a:ea typeface="ＭＳ Ｐゴシック" charset="-128"/>
              </a:rPr>
              <a:t>Invoke native code, script fragments 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sz="1600" kern="0" dirty="0" smtClean="0">
                <a:solidFill>
                  <a:srgbClr val="1B1B1B"/>
                </a:solidFill>
                <a:ea typeface="ＭＳ Ｐゴシック" charset="-128"/>
              </a:rPr>
              <a:t>Rapidly subdivide large partitions for </a:t>
            </a:r>
            <a:br>
              <a:rPr lang="en-US" sz="1600" kern="0" dirty="0" smtClean="0">
                <a:solidFill>
                  <a:srgbClr val="1B1B1B"/>
                </a:solidFill>
                <a:ea typeface="ＭＳ Ｐゴシック" charset="-128"/>
              </a:rPr>
            </a:br>
            <a:r>
              <a:rPr lang="en-US" sz="1600" kern="0" dirty="0" smtClean="0">
                <a:solidFill>
                  <a:srgbClr val="1B1B1B"/>
                </a:solidFill>
                <a:ea typeface="ＭＳ Ｐゴシック" charset="-128"/>
              </a:rPr>
              <a:t>MPI jobs in multiple ways</a:t>
            </a:r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Swift/T: Enabling high-performance </a:t>
            </a:r>
            <a:r>
              <a:rPr lang="en-US" dirty="0" smtClean="0">
                <a:solidFill>
                  <a:srgbClr val="000000"/>
                </a:solidFill>
              </a:rPr>
              <a:t>Scripted workflows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Supports tasks written in many languages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606206" y="2131702"/>
            <a:ext cx="1397175" cy="942703"/>
            <a:chOff x="863065" y="3200017"/>
            <a:chExt cx="1933008" cy="1738987"/>
          </a:xfrm>
        </p:grpSpPr>
        <p:sp>
          <p:nvSpPr>
            <p:cNvPr id="45" name="Rectangle 44"/>
            <p:cNvSpPr/>
            <p:nvPr/>
          </p:nvSpPr>
          <p:spPr>
            <a:xfrm>
              <a:off x="1181877" y="35083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29477" y="33559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3065" y="3200017"/>
              <a:ext cx="1614196" cy="1430693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Swift/T control process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88074" y="2283584"/>
            <a:ext cx="2588630" cy="1734933"/>
            <a:chOff x="3200400" y="3200400"/>
            <a:chExt cx="3581400" cy="3200400"/>
          </a:xfrm>
        </p:grpSpPr>
        <p:sp>
          <p:nvSpPr>
            <p:cNvPr id="66" name="Rectangle 65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 worker process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7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Rounded Rectangle 68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72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6277919" y="2200968"/>
            <a:ext cx="2588630" cy="1734933"/>
            <a:chOff x="3200400" y="3200400"/>
            <a:chExt cx="3581400" cy="3200400"/>
          </a:xfrm>
        </p:grpSpPr>
        <p:sp>
          <p:nvSpPr>
            <p:cNvPr id="59" name="Rectangle 58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0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ounded Rectangle 61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65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Rectangle 51"/>
          <p:cNvSpPr/>
          <p:nvPr/>
        </p:nvSpPr>
        <p:spPr>
          <a:xfrm>
            <a:off x="6167765" y="2118352"/>
            <a:ext cx="2588630" cy="1734933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317258" y="2525670"/>
            <a:ext cx="550772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969193" y="2525670"/>
            <a:ext cx="622449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C++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709775" y="2525670"/>
            <a:ext cx="959885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Fortran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626378" y="2581938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>
          <a:xfrm>
            <a:off x="5626379" y="2727783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grpSp>
        <p:nvGrpSpPr>
          <p:cNvPr id="75" name="Group 74"/>
          <p:cNvGrpSpPr/>
          <p:nvPr/>
        </p:nvGrpSpPr>
        <p:grpSpPr>
          <a:xfrm>
            <a:off x="5718563" y="2803651"/>
            <a:ext cx="837922" cy="392234"/>
            <a:chOff x="5181926" y="5559107"/>
            <a:chExt cx="745191" cy="522978"/>
          </a:xfrm>
        </p:grpSpPr>
        <p:sp>
          <p:nvSpPr>
            <p:cNvPr id="76" name="Oval 75"/>
            <p:cNvSpPr/>
            <p:nvPr/>
          </p:nvSpPr>
          <p:spPr bwMode="auto">
            <a:xfrm>
              <a:off x="5213470" y="5559107"/>
              <a:ext cx="447364" cy="522978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charset="0"/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81926" y="5577647"/>
              <a:ext cx="7451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charset="0"/>
                  <a:ea typeface="MS PGothic" pitchFamily="34" charset="-128"/>
                </a:rPr>
                <a:t>MPI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317259" y="2189269"/>
            <a:ext cx="231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Swift/T worker</a:t>
            </a:r>
            <a:endParaRPr lang="en-US" b="1" dirty="0">
              <a:solidFill>
                <a:srgbClr val="404040"/>
              </a:solidFill>
              <a:latin typeface="Calibri" charset="0"/>
              <a:ea typeface="MS PGothic" pitchFamily="34" charset="-128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21660" y="2651509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pic>
        <p:nvPicPr>
          <p:cNvPr id="80" name="Picture 2" descr="C:\cygwin\home\justin\mcs\gadgets\swift-logo\swift-turbin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993" y="1117994"/>
            <a:ext cx="2587402" cy="90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6380701" y="2985819"/>
            <a:ext cx="2268847" cy="8264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touque.ca/EC/ICS2O/students/2010-09/ICS2O7B/RabS/Java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89" y="3007633"/>
            <a:ext cx="563082" cy="7740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 descr="https://res.cloudinary.com/skillsmatter/image/upload/v1453975328/oceuc8zbcqibbhmxk9n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043" y="3128902"/>
            <a:ext cx="514048" cy="57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cygwin\home\wozniak\exm\papers\JointLab_2014_woz\julia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38" y="3384786"/>
            <a:ext cx="804446" cy="4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cygwin\home\justin\ATPESC_2013-08-06\part11-swift-py-r\slides\R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60" y="3036257"/>
            <a:ext cx="804446" cy="32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cygwin\home\justin\exm\papers\PyHPC_2013\plots\python-bw-rat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" y="2791664"/>
            <a:ext cx="4298767" cy="193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2194650" y="3625129"/>
            <a:ext cx="2586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64K cores of Blue Waters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2 billion Python tasks</a:t>
            </a:r>
            <a:b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</a:b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14 million Pythons/s</a:t>
            </a:r>
            <a:endParaRPr lang="en-US" sz="1600" b="1" kern="1200" dirty="0">
              <a:solidFill>
                <a:srgbClr val="404040"/>
              </a:solidFill>
              <a:latin typeface="Calibri" charset="0"/>
              <a:ea typeface="MS PGothic" pitchFamily="34" charset="-128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5114370" y="4528458"/>
            <a:ext cx="3862334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114370" y="4528458"/>
            <a:ext cx="3666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Compiler techniques for massively scalable implicit task </a:t>
            </a: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parallelism.  </a:t>
            </a: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Proc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 SC 2014.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9271" y="4718550"/>
            <a:ext cx="44582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install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-c lightsource2-tag swift-t</a:t>
            </a:r>
          </a:p>
        </p:txBody>
      </p:sp>
      <p:pic>
        <p:nvPicPr>
          <p:cNvPr id="5" name="Picture 2" descr="C:\cygwin\home\wozniak\mcs\slides\2018\Parsl\RD100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96" y="3207234"/>
            <a:ext cx="928116" cy="112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9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Swift/T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74" y="4241069"/>
            <a:ext cx="8372901" cy="465214"/>
          </a:xfrm>
        </p:spPr>
        <p:txBody>
          <a:bodyPr/>
          <a:lstStyle/>
          <a:p>
            <a:r>
              <a:rPr lang="en-US" sz="1600" dirty="0" smtClean="0">
                <a:latin typeface="+mj-lt"/>
                <a:cs typeface="Consolas" panose="020B0609020204030204" pitchFamily="49" charset="0"/>
              </a:rPr>
              <a:t>Child tasks are load-balanced,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MPI_Comm_create_group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 is done automatically!  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When file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/>
              <a:t> is created, launch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sub jobs of varying size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6571" y="1521868"/>
            <a:ext cx="6468437" cy="255454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file B[]; // Define an array of file variables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=&gt;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in [0:N-1]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file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B_i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&lt;"B-%i.txt"%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args_B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= [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int2string(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filename(A), filename(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B_i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@par=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launch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("./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args_B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B_i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touch();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B[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B_i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}}</a:t>
            </a:r>
          </a:p>
          <a:p>
            <a:endParaRPr lang="en-US" sz="1600" dirty="0" err="1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28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12700"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solidFill>
            <a:srgbClr val="00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spAutoFit/>
      </a:bodyPr>
      <a:lstStyle>
        <a:defPPr>
          <a:defRPr sz="1600" dirty="0" err="1" smtClean="0">
            <a:latin typeface="Consolas" panose="020B0609020204030204" pitchFamily="49" charset="0"/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4449</TotalTime>
  <Words>522</Words>
  <Application>Microsoft Office PowerPoint</Application>
  <PresentationFormat>On-screen Show (16:9)</PresentationFormat>
  <Paragraphs>139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presentation_16x9</vt:lpstr>
      <vt:lpstr>MPI_COMM_LAUNCH():  Advanced Support for  multi-application workloads in mpi</vt:lpstr>
      <vt:lpstr>context</vt:lpstr>
      <vt:lpstr>MPI_COMM_LAUNCH(): details</vt:lpstr>
      <vt:lpstr>MPI_COMM_LAUNCH(): Benefits </vt:lpstr>
      <vt:lpstr>Questions / comments ?</vt:lpstr>
      <vt:lpstr>Acknowledgments</vt:lpstr>
      <vt:lpstr>PowerPoint Presentation</vt:lpstr>
      <vt:lpstr>Swift/T: Enabling high-performance Scripted workflows</vt:lpstr>
      <vt:lpstr>Swift/T example</vt:lpstr>
      <vt:lpstr>MPI-BAsh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Miesen</dc:creator>
  <cp:lastModifiedBy>Justin Wozniak</cp:lastModifiedBy>
  <cp:revision>230</cp:revision>
  <cp:lastPrinted>2017-11-28T23:46:34Z</cp:lastPrinted>
  <dcterms:created xsi:type="dcterms:W3CDTF">2015-11-17T20:01:38Z</dcterms:created>
  <dcterms:modified xsi:type="dcterms:W3CDTF">2018-12-05T23:39:17Z</dcterms:modified>
</cp:coreProperties>
</file>