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005" autoAdjust="0"/>
  </p:normalViewPr>
  <p:slideViewPr>
    <p:cSldViewPr snapToGrid="0" snapToObjects="1">
      <p:cViewPr varScale="1">
        <p:scale>
          <a:sx n="143" d="100"/>
          <a:sy n="143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10407-B762-9D41-80E1-9E48B303A746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8F1C1-5197-E349-8076-71C1015AB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8F1C1-5197-E349-8076-71C1015AB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8F1C1-5197-E349-8076-71C1015AB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0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2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601789"/>
            <a:ext cx="8228012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sz="2200"/>
            </a:lvl2pPr>
            <a:lvl3pPr>
              <a:defRPr sz="2200"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22pt</a:t>
            </a:r>
            <a:r>
              <a:rPr lang="en-US" dirty="0" smtClean="0"/>
              <a:t> Intel Clear large bullet one</a:t>
            </a:r>
          </a:p>
          <a:p>
            <a:pPr lvl="2"/>
            <a:r>
              <a:rPr lang="en-US" dirty="0" err="1" smtClean="0"/>
              <a:t>22pt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5E8-BBD9-1D4E-A102-23737EC8C8B5}" type="datetime1">
              <a:rPr lang="en-US" smtClean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5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6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4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4A829-0BD4-0945-ABAA-DF5C8681CBA9}" type="datetimeFigureOut">
              <a:rPr lang="en-US" smtClean="0"/>
              <a:t>12/9/15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7CC1-D9D1-034D-AB3D-7B0D9737E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31648"/>
            <a:ext cx="7772400" cy="1470025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sz="4800" dirty="0" smtClean="0"/>
              <a:t>Info Assertions Update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9088"/>
            <a:ext cx="6400800" cy="17526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MPI Forum P2P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WG</a:t>
            </a:r>
            <a:br>
              <a:rPr lang="en-US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December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, 2015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4881" y="6476778"/>
            <a:ext cx="209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chemeClr val="bg1">
                    <a:lumMod val="85000"/>
                  </a:schemeClr>
                </a:solidFill>
              </a:rPr>
              <a:t>Mission  Peak, 12.9.15</a:t>
            </a:r>
            <a:endParaRPr lang="en-US" sz="16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4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 Assertions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Goal: Allow application to provide guarantees about behavior</a:t>
            </a:r>
          </a:p>
          <a:p>
            <a:pPr lvl="1"/>
            <a:r>
              <a:rPr lang="en-US" dirty="0" smtClean="0"/>
              <a:t>Guarantees about behavior should not be propagated</a:t>
            </a:r>
          </a:p>
          <a:p>
            <a:pPr lvl="1"/>
            <a:r>
              <a:rPr lang="en-US" dirty="0" smtClean="0"/>
              <a:t>MPI library can ignore them, but application cannot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MPI runtime can optimize using knowledge about application’s behavior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Examples of assertions on communicators:</a:t>
            </a:r>
          </a:p>
          <a:p>
            <a:pPr lvl="1"/>
            <a:r>
              <a:rPr lang="en-US" dirty="0" smtClean="0"/>
              <a:t>No wildcards – optimize message matching</a:t>
            </a:r>
          </a:p>
          <a:p>
            <a:pPr lvl="1"/>
            <a:r>
              <a:rPr lang="en-US" dirty="0" smtClean="0"/>
              <a:t>No message ordering – use adaptive routing</a:t>
            </a:r>
          </a:p>
          <a:p>
            <a:pPr lvl="1"/>
            <a:r>
              <a:rPr lang="en-US" dirty="0" smtClean="0"/>
              <a:t>No underflow – optimize rendezvous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9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 Keys and Assertions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MPI 3.1, Section 6.4.4:</a:t>
            </a:r>
          </a:p>
          <a:p>
            <a:pPr lvl="1"/>
            <a:r>
              <a:rPr lang="en-US" dirty="0" smtClean="0"/>
              <a:t>“Hints specified via info (see Chapter 9) allow a user to provide information to direct optimization. Providing hints may enable an implementation to deliver increased performance or minimize use of system resources. </a:t>
            </a:r>
            <a:r>
              <a:rPr lang="en-US" i="1" u="sng" dirty="0" smtClean="0"/>
              <a:t>However, hints do not change the semantics of any MPI interfaces.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Forum opinion was that this text means </a:t>
            </a:r>
            <a:r>
              <a:rPr lang="en-US" i="1" dirty="0" smtClean="0"/>
              <a:t>both</a:t>
            </a:r>
            <a:r>
              <a:rPr lang="en-US" dirty="0" smtClean="0"/>
              <a:t> application and MPI must be able to ignore info hints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MPI_COMM_DUP also propagates info hints</a:t>
            </a:r>
          </a:p>
          <a:p>
            <a:pPr lvl="1"/>
            <a:r>
              <a:rPr lang="en-US" dirty="0" smtClean="0"/>
              <a:t>Propagation was added in MPI 3.0</a:t>
            </a:r>
          </a:p>
          <a:p>
            <a:pPr lvl="1"/>
            <a:r>
              <a:rPr lang="en-US" dirty="0" smtClean="0"/>
              <a:t>Could break libraries if they don’t follow application’s assertions</a:t>
            </a:r>
          </a:p>
          <a:p>
            <a:pPr lvl="1"/>
            <a:r>
              <a:rPr lang="en-US" dirty="0" smtClean="0"/>
              <a:t>E.g. if a library is passed a communicator with </a:t>
            </a:r>
            <a:r>
              <a:rPr lang="en-US" dirty="0" err="1" smtClean="0"/>
              <a:t>no_any_source</a:t>
            </a:r>
            <a:r>
              <a:rPr lang="en-US" dirty="0" smtClean="0"/>
              <a:t> set, duplicates it, then uses MPI_ANY_SOURCE</a:t>
            </a:r>
          </a:p>
        </p:txBody>
      </p:sp>
    </p:spTree>
    <p:extLst>
      <p:ext uri="{BB962C8B-B14F-4D97-AF65-F5344CB8AC3E}">
        <p14:creationId xmlns:p14="http://schemas.microsoft.com/office/powerpoint/2010/main" val="2210424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a while, disagreement within the Forum</a:t>
            </a:r>
          </a:p>
          <a:p>
            <a:pPr lvl="1"/>
            <a:r>
              <a:rPr lang="en-US" dirty="0" smtClean="0"/>
              <a:t>P2P WG was asked to develop alternative proposals</a:t>
            </a:r>
          </a:p>
          <a:p>
            <a:pPr lvl="1"/>
            <a:r>
              <a:rPr lang="en-US" dirty="0" smtClean="0"/>
              <a:t>All options were pretty unappealing</a:t>
            </a:r>
          </a:p>
          <a:p>
            <a:pPr lvl="2"/>
            <a:r>
              <a:rPr lang="en-US" dirty="0" smtClean="0"/>
              <a:t>Separate assertions API, MPI_T </a:t>
            </a:r>
            <a:r>
              <a:rPr lang="en-US" dirty="0" err="1" smtClean="0"/>
              <a:t>Cvars</a:t>
            </a:r>
            <a:r>
              <a:rPr lang="en-US" dirty="0" smtClean="0"/>
              <a:t> hack, </a:t>
            </a:r>
            <a:r>
              <a:rPr lang="is-IS" dirty="0" smtClean="0"/>
              <a:t>…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Several RMA info keys already change MPI behavior</a:t>
            </a:r>
          </a:p>
          <a:p>
            <a:pPr lvl="1"/>
            <a:r>
              <a:rPr lang="en-US" dirty="0" smtClean="0"/>
              <a:t>RMA: </a:t>
            </a:r>
            <a:r>
              <a:rPr lang="en-US" dirty="0" err="1" smtClean="0"/>
              <a:t>no_locks</a:t>
            </a:r>
            <a:r>
              <a:rPr lang="en-US" dirty="0" smtClean="0"/>
              <a:t>, </a:t>
            </a:r>
            <a:r>
              <a:rPr lang="en-US" dirty="0" err="1" smtClean="0"/>
              <a:t>accumulate_ordering</a:t>
            </a:r>
            <a:r>
              <a:rPr lang="en-US" dirty="0" smtClean="0"/>
              <a:t>, </a:t>
            </a:r>
            <a:r>
              <a:rPr lang="en-US" dirty="0" err="1" smtClean="0"/>
              <a:t>accumulate_ops</a:t>
            </a:r>
            <a:r>
              <a:rPr lang="en-US" dirty="0" smtClean="0"/>
              <a:t>, </a:t>
            </a:r>
            <a:r>
              <a:rPr lang="en-US" dirty="0" err="1" smtClean="0"/>
              <a:t>alloc_shared_noncontig</a:t>
            </a:r>
            <a:endParaRPr lang="en-US" dirty="0" smtClean="0"/>
          </a:p>
          <a:p>
            <a:pPr lvl="1"/>
            <a:r>
              <a:rPr lang="en-US" dirty="0" smtClean="0"/>
              <a:t>Spawn: soft, </a:t>
            </a:r>
            <a:r>
              <a:rPr lang="en-US" dirty="0" err="1" smtClean="0"/>
              <a:t>appnum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Primary issue is propagation</a:t>
            </a:r>
          </a:p>
          <a:p>
            <a:pPr lvl="1"/>
            <a:r>
              <a:rPr lang="en-US" dirty="0" smtClean="0"/>
              <a:t>Forum guidance: Removing propagation in </a:t>
            </a:r>
            <a:r>
              <a:rPr lang="en-US" dirty="0" err="1" smtClean="0"/>
              <a:t>MPI_Comm_dup</a:t>
            </a:r>
            <a:r>
              <a:rPr lang="en-US" dirty="0" smtClean="0"/>
              <a:t> poses little risk of breaking backward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44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Proposed Info Changes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Update info semantics</a:t>
            </a:r>
          </a:p>
          <a:p>
            <a:pPr lvl="1"/>
            <a:r>
              <a:rPr lang="en-US" dirty="0" smtClean="0"/>
              <a:t>Allow hints to convey application behavior</a:t>
            </a:r>
          </a:p>
          <a:p>
            <a:endParaRPr lang="en-US" dirty="0" smtClean="0"/>
          </a:p>
          <a:p>
            <a:r>
              <a:rPr lang="en-US" dirty="0" smtClean="0"/>
              <a:t>Update to communicators</a:t>
            </a:r>
          </a:p>
          <a:p>
            <a:pPr lvl="1"/>
            <a:r>
              <a:rPr lang="en-US" dirty="0" smtClean="0"/>
              <a:t>Remove propagation in </a:t>
            </a:r>
            <a:r>
              <a:rPr lang="en-US" dirty="0" err="1" smtClean="0"/>
              <a:t>MPI_Comm_dup</a:t>
            </a:r>
            <a:r>
              <a:rPr lang="en-US" dirty="0" smtClean="0"/>
              <a:t>/</a:t>
            </a:r>
            <a:r>
              <a:rPr lang="en-US" dirty="0" err="1" smtClean="0"/>
              <a:t>idup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idup_with_info</a:t>
            </a:r>
            <a:r>
              <a:rPr lang="en-US" dirty="0" smtClean="0"/>
              <a:t> to allow propagation in nonblocking API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Add communicator info assertions:</a:t>
            </a:r>
          </a:p>
          <a:p>
            <a:pPr lvl="1"/>
            <a:r>
              <a:rPr lang="en-US" dirty="0" err="1" smtClean="0"/>
              <a:t>mpi_assert_no_any_source</a:t>
            </a:r>
            <a:endParaRPr lang="en-US" dirty="0" smtClean="0"/>
          </a:p>
          <a:p>
            <a:pPr lvl="1"/>
            <a:r>
              <a:rPr lang="en-US" dirty="0" err="1" smtClean="0"/>
              <a:t>mpi_assert_no_any_tag</a:t>
            </a:r>
            <a:endParaRPr lang="en-US" dirty="0" smtClean="0"/>
          </a:p>
          <a:p>
            <a:pPr lvl="1"/>
            <a:r>
              <a:rPr lang="en-US" dirty="0" err="1" smtClean="0"/>
              <a:t>mpi_assert_exact_length</a:t>
            </a:r>
            <a:endParaRPr lang="en-US" dirty="0" smtClean="0"/>
          </a:p>
          <a:p>
            <a:pPr lvl="1"/>
            <a:r>
              <a:rPr lang="en-US" dirty="0" err="1" smtClean="0"/>
              <a:t>mpi_assert_allow_overtaking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Apps Use These Assertions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/>
              <a:t>S</a:t>
            </a:r>
            <a:r>
              <a:rPr lang="en-US" sz="2700" dirty="0" smtClean="0"/>
              <a:t>imple </a:t>
            </a:r>
            <a:r>
              <a:rPr lang="en-US" sz="2700" dirty="0" err="1" smtClean="0"/>
              <a:t>grep</a:t>
            </a:r>
            <a:r>
              <a:rPr lang="en-US" sz="2700" dirty="0" smtClean="0"/>
              <a:t> of CORAL, NPB, and Sequoia benchmarks)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6945979"/>
              </p:ext>
            </p:extLst>
          </p:nvPr>
        </p:nvGraphicFramePr>
        <p:xfrm>
          <a:off x="457200" y="1659513"/>
          <a:ext cx="4005264" cy="4454962"/>
        </p:xfrm>
        <a:graphic>
          <a:graphicData uri="http://schemas.openxmlformats.org/drawingml/2006/table">
            <a:tbl>
              <a:tblPr/>
              <a:tblGrid>
                <a:gridCol w="570926"/>
                <a:gridCol w="1115501"/>
                <a:gridCol w="869564"/>
                <a:gridCol w="702678"/>
                <a:gridCol w="746595"/>
              </a:tblGrid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MPI_ANY_SOURCE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MPI_ANY_TAG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MPI_Get_count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CORAL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Datacentric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BigSort-20130808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Datacentric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kmi_hash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HACCmk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MILCmk-v1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UMTmk1.2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amgmk-v1.0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nekbone_kernel-2.0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sngStrike" dirty="0" err="1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stassuij</a:t>
                      </a:r>
                      <a:endParaRPr lang="en-US" sz="800" b="0" i="0" u="none" strike="sngStrike" dirty="0">
                        <a:solidFill>
                          <a:srgbClr val="006100"/>
                        </a:solidFill>
                        <a:effectLst/>
                        <a:latin typeface="Calibri"/>
                      </a:endParaRP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sng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HACC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LSMS_3_rev237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nekbone-2.3.4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Science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qball_r140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26174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ALCF_MPI_Benchmark_v1.01.BGQ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HACC_IO_KERNEL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IOR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LCALS-v1.0.1_Benchmark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MADNESS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STRIDE_v1.1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XSBench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clomp_v1.2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ftqV110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Skeleton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pynamic-1.3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AMG2013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9C6500"/>
                          </a:solidFill>
                          <a:effectLst/>
                          <a:latin typeface="Calibri"/>
                        </a:rPr>
                        <a:t>PROBE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UMT2013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homme1_3_6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lulesh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mcb-20130723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miniFE_openmp-2.0-rc3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qmcpack-coral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Throughput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snap-v1.04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0152878"/>
              </p:ext>
            </p:extLst>
          </p:nvPr>
        </p:nvGraphicFramePr>
        <p:xfrm>
          <a:off x="4678363" y="1676400"/>
          <a:ext cx="4005261" cy="3381625"/>
        </p:xfrm>
        <a:graphic>
          <a:graphicData uri="http://schemas.openxmlformats.org/drawingml/2006/table">
            <a:tbl>
              <a:tblPr/>
              <a:tblGrid>
                <a:gridCol w="570925"/>
                <a:gridCol w="1115501"/>
                <a:gridCol w="869563"/>
                <a:gridCol w="702677"/>
                <a:gridCol w="746595"/>
              </a:tblGrid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MPI_ANY_SOURCE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MPI_ANY_TAG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MPI_Get_count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NPB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BT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CG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DT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EP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FT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IS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LU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MG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SP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Sequioa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AMG2006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AMGmk_v1.0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CrystalMk_v1.0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IOR-2.10.1_sequoia-1.0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IRSmk_v1.0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STRIDE_v1.1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UMT_v1.1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UMTmk_1.1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clomp_v1.0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irs.1.0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lammps-22Jun07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phloem-1.0.0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pynamic_v1.0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</a:tr>
              <a:tr h="135265"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sphot_v1.0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8783" marR="8783" marT="87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426" y="534841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*Note: Did not look at libraries,</a:t>
            </a:r>
            <a:br>
              <a:rPr lang="en-US" dirty="0" smtClean="0"/>
            </a:br>
            <a:r>
              <a:rPr lang="en-US" dirty="0" smtClean="0"/>
              <a:t>CORAL apps use FFTW, HDF5, MKL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4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Implementations Use Assertions?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267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No </a:t>
            </a:r>
            <a:r>
              <a:rPr lang="en-US" dirty="0" smtClean="0"/>
              <a:t>wildcards (</a:t>
            </a:r>
            <a:r>
              <a:rPr lang="en-US" dirty="0" err="1" smtClean="0"/>
              <a:t>mpi_assert_no_any_source</a:t>
            </a:r>
            <a:r>
              <a:rPr lang="en-US" dirty="0" smtClean="0"/>
              <a:t>, </a:t>
            </a:r>
            <a:r>
              <a:rPr lang="en-US" dirty="0" err="1" smtClean="0"/>
              <a:t>mpi_assert_no_any_tag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The process will not use MPI_ANY_TAG/SOURCE on the given communicator</a:t>
            </a:r>
            <a:endParaRPr lang="en-US" i="1" dirty="0" smtClean="0"/>
          </a:p>
          <a:p>
            <a:pPr lvl="1"/>
            <a:r>
              <a:rPr lang="en-US" dirty="0" smtClean="0"/>
              <a:t>Enables message matching optimizations</a:t>
            </a:r>
            <a:endParaRPr lang="en-US" dirty="0" smtClean="0"/>
          </a:p>
          <a:p>
            <a:pPr lvl="2"/>
            <a:r>
              <a:rPr lang="en-US" dirty="0" smtClean="0"/>
              <a:t>Use </a:t>
            </a:r>
            <a:r>
              <a:rPr lang="en-US" dirty="0" smtClean="0"/>
              <a:t>hash tables for posted receive and unexpected message queues</a:t>
            </a:r>
          </a:p>
          <a:p>
            <a:pPr lvl="2"/>
            <a:r>
              <a:rPr lang="en-US" dirty="0" smtClean="0"/>
              <a:t>Reduce overheads from managing MPI_ANY_SOURCE operations when separate shared memory / network queues are used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message </a:t>
            </a:r>
            <a:r>
              <a:rPr lang="en-US" dirty="0" smtClean="0"/>
              <a:t>ordering (</a:t>
            </a:r>
            <a:r>
              <a:rPr lang="en-US" dirty="0" err="1" smtClean="0"/>
              <a:t>mpi_assert_allow_overtaking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Point-to-point comm. does not require operations to match in the order posted</a:t>
            </a:r>
          </a:p>
          <a:p>
            <a:pPr lvl="1"/>
            <a:r>
              <a:rPr lang="en-US" dirty="0" smtClean="0"/>
              <a:t>Enables network ordering optimizations</a:t>
            </a:r>
          </a:p>
          <a:p>
            <a:pPr lvl="2"/>
            <a:r>
              <a:rPr lang="en-US" dirty="0" smtClean="0"/>
              <a:t>Use </a:t>
            </a:r>
            <a:r>
              <a:rPr lang="en-US" dirty="0" smtClean="0"/>
              <a:t>adaptive </a:t>
            </a:r>
            <a:r>
              <a:rPr lang="en-US" dirty="0" smtClean="0"/>
              <a:t>routing for networks that use ordered mode for envelope info</a:t>
            </a:r>
            <a:endParaRPr lang="en-US" dirty="0" smtClean="0"/>
          </a:p>
          <a:p>
            <a:pPr lvl="2"/>
            <a:r>
              <a:rPr lang="en-US" dirty="0" smtClean="0"/>
              <a:t>Reduce overheads for networks that do </a:t>
            </a:r>
            <a:r>
              <a:rPr lang="en-US" dirty="0" smtClean="0"/>
              <a:t>receiver-</a:t>
            </a:r>
            <a:r>
              <a:rPr lang="en-US" dirty="0" smtClean="0"/>
              <a:t>side </a:t>
            </a:r>
            <a:r>
              <a:rPr lang="en-US" dirty="0" smtClean="0"/>
              <a:t>reordering prior to matching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 smtClean="0"/>
              <a:t>underflow (</a:t>
            </a:r>
            <a:r>
              <a:rPr lang="en-US" dirty="0" err="1" smtClean="0"/>
              <a:t>mpi_assert_exact_length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i="1" dirty="0" smtClean="0"/>
              <a:t>Lengths </a:t>
            </a:r>
            <a:r>
              <a:rPr lang="en-US" i="1" dirty="0"/>
              <a:t>of messages </a:t>
            </a:r>
            <a:r>
              <a:rPr lang="en-US" i="1" dirty="0" smtClean="0"/>
              <a:t>received equal lengths </a:t>
            </a:r>
            <a:r>
              <a:rPr lang="en-US" i="1" dirty="0"/>
              <a:t>of the </a:t>
            </a:r>
            <a:r>
              <a:rPr lang="en-US" i="1" dirty="0" smtClean="0"/>
              <a:t>receive buffers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underflow, receiver does not know if sender will use eager or </a:t>
            </a:r>
            <a:r>
              <a:rPr lang="en-US" dirty="0" err="1"/>
              <a:t>rdzv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receiver to know ahead of </a:t>
            </a:r>
            <a:r>
              <a:rPr lang="en-US" dirty="0" smtClean="0"/>
              <a:t>time and optimize </a:t>
            </a:r>
            <a:r>
              <a:rPr lang="en-US" dirty="0" err="1" smtClean="0"/>
              <a:t>xfer</a:t>
            </a:r>
            <a:r>
              <a:rPr lang="en-US" dirty="0" smtClean="0"/>
              <a:t> protocols</a:t>
            </a:r>
          </a:p>
          <a:p>
            <a:pPr lvl="2"/>
            <a:r>
              <a:rPr lang="en-US" dirty="0" smtClean="0"/>
              <a:t>Can handle eager/rendezvous through separate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06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old-style </a:t>
            </a:r>
            <a:r>
              <a:rPr lang="en-US" dirty="0" smtClean="0"/>
              <a:t>markup to generate color PDF</a:t>
            </a:r>
            <a:endParaRPr lang="en-US" dirty="0" smtClean="0"/>
          </a:p>
          <a:p>
            <a:pPr lvl="1"/>
            <a:r>
              <a:rPr lang="en-US" dirty="0" smtClean="0"/>
              <a:t>PR contains the markup</a:t>
            </a:r>
          </a:p>
          <a:p>
            <a:pPr lvl="1"/>
            <a:r>
              <a:rPr lang="en-US" dirty="0" smtClean="0"/>
              <a:t>If reading is successful, WG will generate a clean PR prior to voting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Without further ado </a:t>
            </a:r>
            <a:r>
              <a:rPr lang="is-IS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270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798</Words>
  <Application>Microsoft Macintosh PowerPoint</Application>
  <PresentationFormat>On-screen Show (4:3)</PresentationFormat>
  <Paragraphs>364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Info Assertions Update</vt:lpstr>
      <vt:lpstr>Info Assertions Big Picture</vt:lpstr>
      <vt:lpstr>Info Keys and Assertions Gotchas</vt:lpstr>
      <vt:lpstr>History of the Proposal</vt:lpstr>
      <vt:lpstr>Proposed Info Changes</vt:lpstr>
      <vt:lpstr>Can Apps Use These Assertions? (Simple grep of CORAL, NPB, and Sequoia benchmarks)</vt:lpstr>
      <vt:lpstr>Can Implementations Use Assertions?</vt:lpstr>
      <vt:lpstr>Logistics</vt:lpstr>
    </vt:vector>
  </TitlesOfParts>
  <Company>Intel Corp.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Communicator Info Hints Update</dc:title>
  <dc:creator>Jim Dinan</dc:creator>
  <cp:lastModifiedBy>Jim Dinan</cp:lastModifiedBy>
  <cp:revision>15</cp:revision>
  <dcterms:created xsi:type="dcterms:W3CDTF">2015-12-07T14:57:22Z</dcterms:created>
  <dcterms:modified xsi:type="dcterms:W3CDTF">2015-12-09T19:11:45Z</dcterms:modified>
</cp:coreProperties>
</file>