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9" r:id="rId8"/>
    <p:sldId id="270" r:id="rId9"/>
    <p:sldId id="261" r:id="rId10"/>
    <p:sldId id="262" r:id="rId11"/>
    <p:sldId id="283" r:id="rId12"/>
    <p:sldId id="263" r:id="rId13"/>
    <p:sldId id="264" r:id="rId14"/>
    <p:sldId id="266" r:id="rId15"/>
    <p:sldId id="265" r:id="rId16"/>
    <p:sldId id="267" r:id="rId17"/>
    <p:sldId id="268" r:id="rId18"/>
    <p:sldId id="281" r:id="rId19"/>
    <p:sldId id="280" r:id="rId20"/>
    <p:sldId id="275" r:id="rId21"/>
    <p:sldId id="277" r:id="rId22"/>
    <p:sldId id="279" r:id="rId23"/>
    <p:sldId id="276" r:id="rId24"/>
    <p:sldId id="274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2"/>
    <p:restoredTop sz="94641"/>
  </p:normalViewPr>
  <p:slideViewPr>
    <p:cSldViewPr snapToGrid="0" snapToObjects="1" showGuides="1">
      <p:cViewPr varScale="1">
        <p:scale>
          <a:sx n="214" d="100"/>
          <a:sy n="214" d="100"/>
        </p:scale>
        <p:origin x="968" y="16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46E97D-179B-B848-8DF7-3074C43E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Squyres, Tony </a:t>
            </a:r>
            <a:r>
              <a:rPr lang="en-US" dirty="0" err="1"/>
              <a:t>Skjellum</a:t>
            </a:r>
            <a:r>
              <a:rPr lang="en-US" dirty="0"/>
              <a:t>, Martin </a:t>
            </a:r>
            <a:r>
              <a:rPr lang="en-US" dirty="0" err="1"/>
              <a:t>Ruefenacht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0D54-15B8-664D-A1BD-8EF7C1696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MPI Forum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3971-D706-3B47-BAF5-C504812344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2019 Mar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E7B1B-324F-354F-9067-A95043A675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Future Is Now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2DB848-18FF-6649-BA1D-F06056F0A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=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349393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E32F749-5E90-2943-9AB5-A7F08C294678}"/>
              </a:ext>
            </a:extLst>
          </p:cNvPr>
          <p:cNvSpPr/>
          <p:nvPr/>
        </p:nvSpPr>
        <p:spPr>
          <a:xfrm>
            <a:off x="1282396" y="2042358"/>
            <a:ext cx="1472738" cy="185117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F7C51-BAF9-B74B-AE34-FECE0EDA7288}"/>
              </a:ext>
            </a:extLst>
          </p:cNvPr>
          <p:cNvSpPr txBox="1"/>
          <p:nvPr/>
        </p:nvSpPr>
        <p:spPr>
          <a:xfrm rot="16200000">
            <a:off x="246779" y="2783281"/>
            <a:ext cx="17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MPI_3_Comm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8C66F-1205-B04F-8EB0-009014C2E5D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18765" y="1771568"/>
            <a:ext cx="1" cy="270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777EDB-4CA5-9743-A17E-93F1CCBD44D0}"/>
              </a:ext>
            </a:extLst>
          </p:cNvPr>
          <p:cNvSpPr/>
          <p:nvPr/>
        </p:nvSpPr>
        <p:spPr>
          <a:xfrm>
            <a:off x="3494990" y="2509887"/>
            <a:ext cx="1992459" cy="9420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A9241B-9995-184C-B81A-FA0AB768F593}"/>
              </a:ext>
            </a:extLst>
          </p:cNvPr>
          <p:cNvSpPr txBox="1"/>
          <p:nvPr/>
        </p:nvSpPr>
        <p:spPr>
          <a:xfrm>
            <a:off x="3568530" y="34519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MPI_3_Request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54E242-0068-6F4A-95DD-F58582757ACD}"/>
              </a:ext>
            </a:extLst>
          </p:cNvPr>
          <p:cNvCxnSpPr/>
          <p:nvPr/>
        </p:nvCxnSpPr>
        <p:spPr>
          <a:xfrm>
            <a:off x="2566219" y="2980936"/>
            <a:ext cx="97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54903C-1072-6844-AD19-FB66843000B9}"/>
              </a:ext>
            </a:extLst>
          </p:cNvPr>
          <p:cNvSpPr/>
          <p:nvPr/>
        </p:nvSpPr>
        <p:spPr>
          <a:xfrm>
            <a:off x="1022535" y="1387369"/>
            <a:ext cx="1992459" cy="3852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COMM_WORLD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CD6DE-8390-B443-869F-A6EDAB457F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017548" y="1076632"/>
            <a:ext cx="1218" cy="30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9BF0E-8290-0C49-B0D2-751FCC1EC555}"/>
              </a:ext>
            </a:extLst>
          </p:cNvPr>
          <p:cNvSpPr/>
          <p:nvPr/>
        </p:nvSpPr>
        <p:spPr>
          <a:xfrm>
            <a:off x="3014994" y="1441504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  <a:cs typeface="Consolas" panose="020B0609020204030204" pitchFamily="49" charset="0"/>
              </a:rPr>
              <a:t>MPI_3_Interface</a:t>
            </a:r>
            <a:endParaRPr lang="en-US" sz="1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5075B-6912-204B-BBBA-574CEF677361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49063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E32F749-5E90-2943-9AB5-A7F08C294678}"/>
              </a:ext>
            </a:extLst>
          </p:cNvPr>
          <p:cNvSpPr/>
          <p:nvPr/>
        </p:nvSpPr>
        <p:spPr>
          <a:xfrm>
            <a:off x="1282396" y="2042358"/>
            <a:ext cx="1472738" cy="185117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F7C51-BAF9-B74B-AE34-FECE0EDA7288}"/>
              </a:ext>
            </a:extLst>
          </p:cNvPr>
          <p:cNvSpPr txBox="1"/>
          <p:nvPr/>
        </p:nvSpPr>
        <p:spPr>
          <a:xfrm rot="16200000">
            <a:off x="246779" y="2783281"/>
            <a:ext cx="17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MPI_3_Comm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8C66F-1205-B04F-8EB0-009014C2E5D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18765" y="1771568"/>
            <a:ext cx="1" cy="270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777EDB-4CA5-9743-A17E-93F1CCBD44D0}"/>
              </a:ext>
            </a:extLst>
          </p:cNvPr>
          <p:cNvSpPr/>
          <p:nvPr/>
        </p:nvSpPr>
        <p:spPr>
          <a:xfrm>
            <a:off x="3494990" y="2509887"/>
            <a:ext cx="1992459" cy="9420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A9241B-9995-184C-B81A-FA0AB768F593}"/>
              </a:ext>
            </a:extLst>
          </p:cNvPr>
          <p:cNvSpPr txBox="1"/>
          <p:nvPr/>
        </p:nvSpPr>
        <p:spPr>
          <a:xfrm>
            <a:off x="3568530" y="34519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MPI_3_Request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94166-ABDE-784B-9716-777E58F52F96}"/>
              </a:ext>
            </a:extLst>
          </p:cNvPr>
          <p:cNvSpPr txBox="1"/>
          <p:nvPr/>
        </p:nvSpPr>
        <p:spPr>
          <a:xfrm>
            <a:off x="1622314" y="3804663"/>
            <a:ext cx="5899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+mn-lt"/>
              </a:rPr>
              <a:t>Look familiar?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54E242-0068-6F4A-95DD-F58582757ACD}"/>
              </a:ext>
            </a:extLst>
          </p:cNvPr>
          <p:cNvCxnSpPr/>
          <p:nvPr/>
        </p:nvCxnSpPr>
        <p:spPr>
          <a:xfrm>
            <a:off x="2566219" y="2980936"/>
            <a:ext cx="97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54903C-1072-6844-AD19-FB66843000B9}"/>
              </a:ext>
            </a:extLst>
          </p:cNvPr>
          <p:cNvSpPr/>
          <p:nvPr/>
        </p:nvSpPr>
        <p:spPr>
          <a:xfrm>
            <a:off x="1022535" y="1387369"/>
            <a:ext cx="1992459" cy="3852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COMM_WORLD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CD6DE-8390-B443-869F-A6EDAB457F3C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018765" y="1076632"/>
            <a:ext cx="1" cy="31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137545D-B8CF-DC47-B0CD-5CA9058E4120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D5AE655-1788-BE43-B1EF-5FF830D923B6}"/>
              </a:ext>
            </a:extLst>
          </p:cNvPr>
          <p:cNvSpPr/>
          <p:nvPr/>
        </p:nvSpPr>
        <p:spPr>
          <a:xfrm>
            <a:off x="3014994" y="1441504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  <a:cs typeface="Consolas" panose="020B0609020204030204" pitchFamily="49" charset="0"/>
              </a:rPr>
              <a:t>MPI_3_Interface</a:t>
            </a:r>
            <a:endParaRPr lang="en-US" sz="12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8CDE9-5F4F-184A-9FAD-30DC73C7E854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732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C4532-8B0F-074C-8261-6200DD32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56" y="0"/>
            <a:ext cx="52242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CE7D5-B80C-4447-9A7C-AD79C018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04" y="1201738"/>
            <a:ext cx="5328092" cy="2386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9E85B-ADC0-BF42-A7EC-6A31ADECB70C}"/>
              </a:ext>
            </a:extLst>
          </p:cNvPr>
          <p:cNvSpPr txBox="1"/>
          <p:nvPr/>
        </p:nvSpPr>
        <p:spPr>
          <a:xfrm>
            <a:off x="1064469" y="154858"/>
            <a:ext cx="7015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+mn-lt"/>
              </a:rPr>
              <a:t>The MPI-2 C++ bindings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CAB5-AE8B-674E-8181-BB89E114C213}"/>
              </a:ext>
            </a:extLst>
          </p:cNvPr>
          <p:cNvSpPr txBox="1"/>
          <p:nvPr/>
        </p:nvSpPr>
        <p:spPr>
          <a:xfrm>
            <a:off x="1225827" y="3868020"/>
            <a:ext cx="667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The C++ bindings nicely map out classes,</a:t>
            </a:r>
          </a:p>
          <a:p>
            <a:pPr algn="ctr"/>
            <a:r>
              <a:rPr lang="en-US" dirty="0">
                <a:latin typeface="+mn-lt"/>
              </a:rPr>
              <a:t>the methods they should contain, etc.</a:t>
            </a:r>
          </a:p>
        </p:txBody>
      </p:sp>
    </p:spTree>
    <p:extLst>
      <p:ext uri="{BB962C8B-B14F-4D97-AF65-F5344CB8AC3E}">
        <p14:creationId xmlns:p14="http://schemas.microsoft.com/office/powerpoint/2010/main" val="216471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800F5-0F6C-1245-B4A5-31CEB99A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your base are belong to 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54B0AA-DD2A-824B-897F-8A3E71376B1A}"/>
              </a:ext>
            </a:extLst>
          </p:cNvPr>
          <p:cNvSpPr/>
          <p:nvPr/>
        </p:nvSpPr>
        <p:spPr>
          <a:xfrm>
            <a:off x="5231082" y="2730038"/>
            <a:ext cx="2849195" cy="23390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Init_thread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Initialized(…)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Finalize()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Finalized(…)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Session_finalize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D332999-7234-3941-A548-56293F503433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6168998" y="2243330"/>
            <a:ext cx="973391" cy="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1625845" y="1113951"/>
            <a:ext cx="5768218" cy="8676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version, void *interface)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8AB7-A4D2-E644-8027-32369617A641}"/>
              </a:ext>
            </a:extLst>
          </p:cNvPr>
          <p:cNvSpPr txBox="1"/>
          <p:nvPr/>
        </p:nvSpPr>
        <p:spPr>
          <a:xfrm>
            <a:off x="6655679" y="2034468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MPI_VERSION_4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1072DD-3B2C-9641-A367-DAD5C9FF992F}"/>
              </a:ext>
            </a:extLst>
          </p:cNvPr>
          <p:cNvSpPr txBox="1"/>
          <p:nvPr/>
        </p:nvSpPr>
        <p:spPr>
          <a:xfrm rot="16200000">
            <a:off x="4292844" y="358144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MPI_4_Base</a:t>
            </a:r>
          </a:p>
        </p:txBody>
      </p:sp>
    </p:spTree>
    <p:extLst>
      <p:ext uri="{BB962C8B-B14F-4D97-AF65-F5344CB8AC3E}">
        <p14:creationId xmlns:p14="http://schemas.microsoft.com/office/powerpoint/2010/main" val="333577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4B879A-6D3B-ED4C-974F-D148967E2A98}"/>
              </a:ext>
            </a:extLst>
          </p:cNvPr>
          <p:cNvSpPr/>
          <p:nvPr/>
        </p:nvSpPr>
        <p:spPr>
          <a:xfrm>
            <a:off x="6129007" y="691360"/>
            <a:ext cx="1992459" cy="3503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8AB7-A4D2-E644-8027-32369617A641}"/>
              </a:ext>
            </a:extLst>
          </p:cNvPr>
          <p:cNvSpPr txBox="1"/>
          <p:nvPr/>
        </p:nvSpPr>
        <p:spPr>
          <a:xfrm>
            <a:off x="6129005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BCAC7-1508-DD4B-ADD2-AD8EB5339467}"/>
              </a:ext>
            </a:extLst>
          </p:cNvPr>
          <p:cNvCxnSpPr>
            <a:cxnSpLocks/>
          </p:cNvCxnSpPr>
          <p:nvPr/>
        </p:nvCxnSpPr>
        <p:spPr>
          <a:xfrm>
            <a:off x="5021828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68086-EDD1-F342-91E9-AEDA99F0D49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7124307" y="1041667"/>
            <a:ext cx="930" cy="325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6B240F-416F-5B48-9235-E0ED9C67F204}"/>
              </a:ext>
            </a:extLst>
          </p:cNvPr>
          <p:cNvSpPr/>
          <p:nvPr/>
        </p:nvSpPr>
        <p:spPr>
          <a:xfrm>
            <a:off x="5775664" y="1366849"/>
            <a:ext cx="2697285" cy="120490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Get_info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Group_from_pset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8D1C4-8FCA-4049-B586-38FE4871007C}"/>
              </a:ext>
            </a:extLst>
          </p:cNvPr>
          <p:cNvSpPr txBox="1"/>
          <p:nvPr/>
        </p:nvSpPr>
        <p:spPr>
          <a:xfrm>
            <a:off x="6150333" y="2571750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MPI_4_Session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A6838-9205-9540-8693-8C2933CBAABC}"/>
              </a:ext>
            </a:extLst>
          </p:cNvPr>
          <p:cNvSpPr txBox="1"/>
          <p:nvPr/>
        </p:nvSpPr>
        <p:spPr>
          <a:xfrm>
            <a:off x="5079108" y="728013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+mn-lt"/>
              </a:rPr>
              <a:t>MPI_4_Base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38D01-63A1-A74F-B4BE-83CC0D72B10E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202175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4B879A-6D3B-ED4C-974F-D148967E2A98}"/>
              </a:ext>
            </a:extLst>
          </p:cNvPr>
          <p:cNvSpPr/>
          <p:nvPr/>
        </p:nvSpPr>
        <p:spPr>
          <a:xfrm>
            <a:off x="6129007" y="691360"/>
            <a:ext cx="1992459" cy="3503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8AB7-A4D2-E644-8027-32369617A641}"/>
              </a:ext>
            </a:extLst>
          </p:cNvPr>
          <p:cNvSpPr txBox="1"/>
          <p:nvPr/>
        </p:nvSpPr>
        <p:spPr>
          <a:xfrm>
            <a:off x="6129005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BCAC7-1508-DD4B-ADD2-AD8EB5339467}"/>
              </a:ext>
            </a:extLst>
          </p:cNvPr>
          <p:cNvCxnSpPr>
            <a:cxnSpLocks/>
          </p:cNvCxnSpPr>
          <p:nvPr/>
        </p:nvCxnSpPr>
        <p:spPr>
          <a:xfrm>
            <a:off x="5021828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68086-EDD1-F342-91E9-AEDA99F0D49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7124307" y="1041667"/>
            <a:ext cx="930" cy="325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6B240F-416F-5B48-9235-E0ED9C67F204}"/>
              </a:ext>
            </a:extLst>
          </p:cNvPr>
          <p:cNvSpPr/>
          <p:nvPr/>
        </p:nvSpPr>
        <p:spPr>
          <a:xfrm>
            <a:off x="5775664" y="1366849"/>
            <a:ext cx="2697285" cy="12049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Get_info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Group_from_pset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8D1C4-8FCA-4049-B586-38FE4871007C}"/>
              </a:ext>
            </a:extLst>
          </p:cNvPr>
          <p:cNvSpPr txBox="1"/>
          <p:nvPr/>
        </p:nvSpPr>
        <p:spPr>
          <a:xfrm>
            <a:off x="6150333" y="2571750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MPI_4_Session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DC0CA1-AE2D-4046-A656-A9FD75DFE34E}"/>
              </a:ext>
            </a:extLst>
          </p:cNvPr>
          <p:cNvSpPr/>
          <p:nvPr/>
        </p:nvSpPr>
        <p:spPr>
          <a:xfrm>
            <a:off x="3137719" y="1267306"/>
            <a:ext cx="2156319" cy="1673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Create_comm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B9EAFF-640B-D446-9ACB-93F0C6D262FA}"/>
              </a:ext>
            </a:extLst>
          </p:cNvPr>
          <p:cNvCxnSpPr>
            <a:cxnSpLocks/>
          </p:cNvCxnSpPr>
          <p:nvPr/>
        </p:nvCxnSpPr>
        <p:spPr>
          <a:xfrm flipH="1">
            <a:off x="5294038" y="2227006"/>
            <a:ext cx="61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1C5C4-78F3-7D40-B48D-A35B991594FD}"/>
              </a:ext>
            </a:extLst>
          </p:cNvPr>
          <p:cNvSpPr txBox="1"/>
          <p:nvPr/>
        </p:nvSpPr>
        <p:spPr>
          <a:xfrm rot="16200000">
            <a:off x="1983591" y="1919528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MPI_4_Group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2C671A-5EA6-CD4D-BF74-1B0278D444F8}"/>
              </a:ext>
            </a:extLst>
          </p:cNvPr>
          <p:cNvSpPr/>
          <p:nvPr/>
        </p:nvSpPr>
        <p:spPr>
          <a:xfrm>
            <a:off x="3226971" y="3244813"/>
            <a:ext cx="1977814" cy="167377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9E8A2-C69A-B442-A5EC-6949F644A773}"/>
              </a:ext>
            </a:extLst>
          </p:cNvPr>
          <p:cNvSpPr txBox="1"/>
          <p:nvPr/>
        </p:nvSpPr>
        <p:spPr>
          <a:xfrm rot="16200000">
            <a:off x="1983591" y="3897035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MPI_4_Comm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F98C1-1BE6-7D4A-AEA5-8279FBE5F645}"/>
              </a:ext>
            </a:extLst>
          </p:cNvPr>
          <p:cNvSpPr txBox="1"/>
          <p:nvPr/>
        </p:nvSpPr>
        <p:spPr>
          <a:xfrm>
            <a:off x="5695744" y="386733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MPI_Count</a:t>
            </a:r>
            <a:r>
              <a:rPr lang="en-US" dirty="0">
                <a:latin typeface="+mn-lt"/>
              </a:rPr>
              <a:t> counts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33E132-D7DE-CA43-9F51-682A16BADA1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722350" y="3547136"/>
            <a:ext cx="973394" cy="50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25CA-3C01-6542-845A-6D9A9B94F1C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722350" y="3811023"/>
            <a:ext cx="973394" cy="240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CFB9A2-CF5F-874F-9986-E5CF0613E07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722350" y="4051998"/>
            <a:ext cx="973394" cy="53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B3BDD-54E7-9945-935C-184C66215419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722350" y="4051998"/>
            <a:ext cx="973394" cy="36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08130-36D5-8A48-B723-CC55F53B541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215878" y="2694105"/>
            <a:ext cx="0" cy="55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B17EF4-2254-ED49-BD14-EDD0BDBE54BB}"/>
              </a:ext>
            </a:extLst>
          </p:cNvPr>
          <p:cNvSpPr txBox="1"/>
          <p:nvPr/>
        </p:nvSpPr>
        <p:spPr>
          <a:xfrm>
            <a:off x="5079108" y="728013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+mn-lt"/>
              </a:rPr>
              <a:t>MPI_4_Base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C15FE-4279-F844-BB34-7EB72A87434D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219964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DA77F2D-1EAF-2F46-ADA4-D6CF44962FDA}"/>
              </a:ext>
            </a:extLst>
          </p:cNvPr>
          <p:cNvSpPr/>
          <p:nvPr/>
        </p:nvSpPr>
        <p:spPr>
          <a:xfrm>
            <a:off x="2317357" y="1130220"/>
            <a:ext cx="6583295" cy="3925454"/>
          </a:xfrm>
          <a:prstGeom prst="roundRect">
            <a:avLst/>
          </a:prstGeom>
          <a:solidFill>
            <a:schemeClr val="accent6">
              <a:alpha val="4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4B879A-6D3B-ED4C-974F-D148967E2A98}"/>
              </a:ext>
            </a:extLst>
          </p:cNvPr>
          <p:cNvSpPr/>
          <p:nvPr/>
        </p:nvSpPr>
        <p:spPr>
          <a:xfrm>
            <a:off x="6129007" y="691360"/>
            <a:ext cx="1992459" cy="3503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8AB7-A4D2-E644-8027-32369617A641}"/>
              </a:ext>
            </a:extLst>
          </p:cNvPr>
          <p:cNvSpPr txBox="1"/>
          <p:nvPr/>
        </p:nvSpPr>
        <p:spPr>
          <a:xfrm>
            <a:off x="6129005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BCAC7-1508-DD4B-ADD2-AD8EB5339467}"/>
              </a:ext>
            </a:extLst>
          </p:cNvPr>
          <p:cNvCxnSpPr>
            <a:cxnSpLocks/>
          </p:cNvCxnSpPr>
          <p:nvPr/>
        </p:nvCxnSpPr>
        <p:spPr>
          <a:xfrm>
            <a:off x="5021828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68086-EDD1-F342-91E9-AEDA99F0D49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7124307" y="1041667"/>
            <a:ext cx="930" cy="325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6B240F-416F-5B48-9235-E0ED9C67F204}"/>
              </a:ext>
            </a:extLst>
          </p:cNvPr>
          <p:cNvSpPr/>
          <p:nvPr/>
        </p:nvSpPr>
        <p:spPr>
          <a:xfrm>
            <a:off x="5775664" y="1366849"/>
            <a:ext cx="2697285" cy="12049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Get_info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Group_from_pset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8D1C4-8FCA-4049-B586-38FE4871007C}"/>
              </a:ext>
            </a:extLst>
          </p:cNvPr>
          <p:cNvSpPr txBox="1"/>
          <p:nvPr/>
        </p:nvSpPr>
        <p:spPr>
          <a:xfrm>
            <a:off x="6150333" y="2571750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MPI_4_Session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DC0CA1-AE2D-4046-A656-A9FD75DFE34E}"/>
              </a:ext>
            </a:extLst>
          </p:cNvPr>
          <p:cNvSpPr/>
          <p:nvPr/>
        </p:nvSpPr>
        <p:spPr>
          <a:xfrm>
            <a:off x="3137719" y="1267306"/>
            <a:ext cx="2156319" cy="1673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Create_comm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B9EAFF-640B-D446-9ACB-93F0C6D262FA}"/>
              </a:ext>
            </a:extLst>
          </p:cNvPr>
          <p:cNvCxnSpPr>
            <a:cxnSpLocks/>
          </p:cNvCxnSpPr>
          <p:nvPr/>
        </p:nvCxnSpPr>
        <p:spPr>
          <a:xfrm flipH="1">
            <a:off x="5294038" y="2227006"/>
            <a:ext cx="61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1C5C4-78F3-7D40-B48D-A35B991594FD}"/>
              </a:ext>
            </a:extLst>
          </p:cNvPr>
          <p:cNvSpPr txBox="1"/>
          <p:nvPr/>
        </p:nvSpPr>
        <p:spPr>
          <a:xfrm rot="16200000">
            <a:off x="1983591" y="1919528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MPI_4_Group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2C671A-5EA6-CD4D-BF74-1B0278D444F8}"/>
              </a:ext>
            </a:extLst>
          </p:cNvPr>
          <p:cNvSpPr/>
          <p:nvPr/>
        </p:nvSpPr>
        <p:spPr>
          <a:xfrm>
            <a:off x="3226971" y="3244813"/>
            <a:ext cx="1977814" cy="167377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9E8A2-C69A-B442-A5EC-6949F644A773}"/>
              </a:ext>
            </a:extLst>
          </p:cNvPr>
          <p:cNvSpPr txBox="1"/>
          <p:nvPr/>
        </p:nvSpPr>
        <p:spPr>
          <a:xfrm rot="16200000">
            <a:off x="1983591" y="3897035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MPI_4_Comm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08130-36D5-8A48-B723-CC55F53B541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215878" y="2706379"/>
            <a:ext cx="0" cy="53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126EA-5CA8-404D-8D5B-5D0793447A88}"/>
              </a:ext>
            </a:extLst>
          </p:cNvPr>
          <p:cNvSpPr txBox="1"/>
          <p:nvPr/>
        </p:nvSpPr>
        <p:spPr>
          <a:xfrm>
            <a:off x="228685" y="2202418"/>
            <a:ext cx="199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Function pointers all based on thread level and assertions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94DF7-AA6A-0A44-942E-C1E63472D5EE}"/>
              </a:ext>
            </a:extLst>
          </p:cNvPr>
          <p:cNvSpPr txBox="1"/>
          <p:nvPr/>
        </p:nvSpPr>
        <p:spPr>
          <a:xfrm>
            <a:off x="5079108" y="728013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+mn-lt"/>
              </a:rPr>
              <a:t>MPI_4_Base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6A274-7883-6949-9195-91FCA05DE063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346823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DA77F2D-1EAF-2F46-ADA4-D6CF44962FDA}"/>
              </a:ext>
            </a:extLst>
          </p:cNvPr>
          <p:cNvSpPr/>
          <p:nvPr/>
        </p:nvSpPr>
        <p:spPr>
          <a:xfrm>
            <a:off x="2317357" y="1130220"/>
            <a:ext cx="6583295" cy="3925454"/>
          </a:xfrm>
          <a:prstGeom prst="roundRect">
            <a:avLst/>
          </a:prstGeom>
          <a:solidFill>
            <a:schemeClr val="accent6">
              <a:alpha val="4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4B879A-6D3B-ED4C-974F-D148967E2A98}"/>
              </a:ext>
            </a:extLst>
          </p:cNvPr>
          <p:cNvSpPr/>
          <p:nvPr/>
        </p:nvSpPr>
        <p:spPr>
          <a:xfrm>
            <a:off x="6129007" y="691360"/>
            <a:ext cx="1992459" cy="3503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8AB7-A4D2-E644-8027-32369617A641}"/>
              </a:ext>
            </a:extLst>
          </p:cNvPr>
          <p:cNvSpPr txBox="1"/>
          <p:nvPr/>
        </p:nvSpPr>
        <p:spPr>
          <a:xfrm>
            <a:off x="6129005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D6B254-AD0B-8344-A7B0-DFA06C64F8D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BCAC7-1508-DD4B-ADD2-AD8EB5339467}"/>
              </a:ext>
            </a:extLst>
          </p:cNvPr>
          <p:cNvCxnSpPr>
            <a:cxnSpLocks/>
          </p:cNvCxnSpPr>
          <p:nvPr/>
        </p:nvCxnSpPr>
        <p:spPr>
          <a:xfrm>
            <a:off x="5021828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68086-EDD1-F342-91E9-AEDA99F0D49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7124307" y="1041667"/>
            <a:ext cx="930" cy="325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6B240F-416F-5B48-9235-E0ED9C67F204}"/>
              </a:ext>
            </a:extLst>
          </p:cNvPr>
          <p:cNvSpPr/>
          <p:nvPr/>
        </p:nvSpPr>
        <p:spPr>
          <a:xfrm>
            <a:off x="5775664" y="1366849"/>
            <a:ext cx="2697285" cy="20775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Get_info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Group_from_pset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ctr"/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QP, scratch buffers,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8D1C4-8FCA-4049-B586-38FE4871007C}"/>
              </a:ext>
            </a:extLst>
          </p:cNvPr>
          <p:cNvSpPr txBox="1"/>
          <p:nvPr/>
        </p:nvSpPr>
        <p:spPr>
          <a:xfrm>
            <a:off x="6150333" y="3444380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MPI_4_Session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DC0CA1-AE2D-4046-A656-A9FD75DFE34E}"/>
              </a:ext>
            </a:extLst>
          </p:cNvPr>
          <p:cNvSpPr/>
          <p:nvPr/>
        </p:nvSpPr>
        <p:spPr>
          <a:xfrm>
            <a:off x="3137719" y="1267306"/>
            <a:ext cx="2156319" cy="1673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Size(…)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Create_comm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B9EAFF-640B-D446-9ACB-93F0C6D262FA}"/>
              </a:ext>
            </a:extLst>
          </p:cNvPr>
          <p:cNvCxnSpPr>
            <a:cxnSpLocks/>
          </p:cNvCxnSpPr>
          <p:nvPr/>
        </p:nvCxnSpPr>
        <p:spPr>
          <a:xfrm flipH="1">
            <a:off x="5294038" y="2227006"/>
            <a:ext cx="61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1C5C4-78F3-7D40-B48D-A35B991594FD}"/>
              </a:ext>
            </a:extLst>
          </p:cNvPr>
          <p:cNvSpPr txBox="1"/>
          <p:nvPr/>
        </p:nvSpPr>
        <p:spPr>
          <a:xfrm rot="16200000">
            <a:off x="1983591" y="1919528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MPI_4_Group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2C671A-5EA6-CD4D-BF74-1B0278D444F8}"/>
              </a:ext>
            </a:extLst>
          </p:cNvPr>
          <p:cNvSpPr/>
          <p:nvPr/>
        </p:nvSpPr>
        <p:spPr>
          <a:xfrm>
            <a:off x="3226971" y="3244813"/>
            <a:ext cx="1977814" cy="167377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Irecv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9E8A2-C69A-B442-A5EC-6949F644A773}"/>
              </a:ext>
            </a:extLst>
          </p:cNvPr>
          <p:cNvSpPr txBox="1"/>
          <p:nvPr/>
        </p:nvSpPr>
        <p:spPr>
          <a:xfrm rot="16200000">
            <a:off x="1983591" y="3897035"/>
            <a:ext cx="19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MPI_4_Comm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08130-36D5-8A48-B723-CC55F53B541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215878" y="2700242"/>
            <a:ext cx="0" cy="544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126EA-5CA8-404D-8D5B-5D0793447A88}"/>
              </a:ext>
            </a:extLst>
          </p:cNvPr>
          <p:cNvSpPr txBox="1"/>
          <p:nvPr/>
        </p:nvSpPr>
        <p:spPr>
          <a:xfrm>
            <a:off x="228685" y="2202418"/>
            <a:ext cx="199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Dedicated resources can be cached on the 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7FD7D-745F-0849-9683-10B6AB4EEAEA}"/>
              </a:ext>
            </a:extLst>
          </p:cNvPr>
          <p:cNvSpPr txBox="1"/>
          <p:nvPr/>
        </p:nvSpPr>
        <p:spPr>
          <a:xfrm>
            <a:off x="5079108" y="728013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+mn-lt"/>
              </a:rPr>
              <a:t>MPI_4_Base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B491A-923A-204E-894F-C9171E0C6D8D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99643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A27-D091-6C42-84C5-37B82D5B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this preserve backwards compatibility?</a:t>
            </a:r>
          </a:p>
        </p:txBody>
      </p:sp>
    </p:spTree>
    <p:extLst>
      <p:ext uri="{BB962C8B-B14F-4D97-AF65-F5344CB8AC3E}">
        <p14:creationId xmlns:p14="http://schemas.microsoft.com/office/powerpoint/2010/main" val="16396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93D7C-58D5-2640-B5C1-98588DA0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07" y="632278"/>
            <a:ext cx="5291031" cy="37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6A9623-55E9-8548-AE8C-04FA714F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MPI_Foo</a:t>
            </a:r>
            <a:r>
              <a:rPr lang="en-US" dirty="0"/>
              <a:t>() function wrappers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37ABA-4A14-004F-A18A-99F7FB69F7C1}"/>
              </a:ext>
            </a:extLst>
          </p:cNvPr>
          <p:cNvSpPr txBox="1"/>
          <p:nvPr/>
        </p:nvSpPr>
        <p:spPr>
          <a:xfrm>
            <a:off x="4793226" y="1246239"/>
            <a:ext cx="4063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>
                <a:latin typeface="+mn-lt"/>
              </a:rPr>
              <a:t> 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MPI_Init_thread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>
                <a:latin typeface="+mn-lt"/>
              </a:rPr>
              <a:t> can: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version==MPI_VERSION_3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Stash the base in a global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functions become wrappers around function pointer calls</a:t>
            </a:r>
          </a:p>
        </p:txBody>
      </p:sp>
    </p:spTree>
    <p:extLst>
      <p:ext uri="{BB962C8B-B14F-4D97-AF65-F5344CB8AC3E}">
        <p14:creationId xmlns:p14="http://schemas.microsoft.com/office/powerpoint/2010/main" val="11200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A27-D091-6C42-84C5-37B82D5B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this work with PMPI?</a:t>
            </a:r>
          </a:p>
        </p:txBody>
      </p:sp>
    </p:spTree>
    <p:extLst>
      <p:ext uri="{BB962C8B-B14F-4D97-AF65-F5344CB8AC3E}">
        <p14:creationId xmlns:p14="http://schemas.microsoft.com/office/powerpoint/2010/main" val="248320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6A9623-55E9-8548-AE8C-04FA714F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1659731"/>
            <a:ext cx="3957253" cy="1824038"/>
          </a:xfrm>
        </p:spPr>
        <p:txBody>
          <a:bodyPr/>
          <a:lstStyle/>
          <a:p>
            <a:r>
              <a:rPr lang="en-US" dirty="0"/>
              <a:t>For MPI-4, it would be better with something like QMPI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37ABA-4A14-004F-A18A-99F7FB69F7C1}"/>
              </a:ext>
            </a:extLst>
          </p:cNvPr>
          <p:cNvSpPr txBox="1"/>
          <p:nvPr/>
        </p:nvSpPr>
        <p:spPr>
          <a:xfrm>
            <a:off x="5176684" y="1246239"/>
            <a:ext cx="3510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Returned function pointers can point to tool functions instead of “real” MPI functions.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Ideas presented in QMPI slides are compatible with the function pointer philosophy.</a:t>
            </a:r>
          </a:p>
        </p:txBody>
      </p:sp>
    </p:spTree>
    <p:extLst>
      <p:ext uri="{BB962C8B-B14F-4D97-AF65-F5344CB8AC3E}">
        <p14:creationId xmlns:p14="http://schemas.microsoft.com/office/powerpoint/2010/main" val="206726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2B9D63-0EC2-CF44-AF93-120E5F6AF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…Leave slides to look at sample code…</a:t>
            </a:r>
          </a:p>
        </p:txBody>
      </p:sp>
    </p:spTree>
    <p:extLst>
      <p:ext uri="{BB962C8B-B14F-4D97-AF65-F5344CB8AC3E}">
        <p14:creationId xmlns:p14="http://schemas.microsoft.com/office/powerpoint/2010/main" val="60509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80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7C37-239A-124D-BDA7-CF98C73A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6E2A3-7CA5-1A4A-A086-71D451EBE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</p:spPr>
        <p:txBody>
          <a:bodyPr/>
          <a:lstStyle/>
          <a:p>
            <a:r>
              <a:rPr lang="en-US" dirty="0"/>
              <a:t>A solution for Big Count</a:t>
            </a:r>
          </a:p>
          <a:p>
            <a:pPr lvl="2"/>
            <a:r>
              <a:rPr lang="en-US" dirty="0"/>
              <a:t>(Pseudo) Polymorphism for C</a:t>
            </a:r>
          </a:p>
          <a:p>
            <a:pPr lvl="2"/>
            <a:endParaRPr lang="en-US" dirty="0"/>
          </a:p>
          <a:p>
            <a:r>
              <a:rPr lang="en-US" dirty="0"/>
              <a:t>Sessions part </a:t>
            </a:r>
            <a:r>
              <a:rPr lang="en-US" dirty="0" err="1"/>
              <a:t>deux</a:t>
            </a:r>
            <a:endParaRPr lang="en-US" dirty="0"/>
          </a:p>
          <a:p>
            <a:pPr lvl="2"/>
            <a:r>
              <a:rPr lang="en-US" dirty="0"/>
              <a:t>Different sessions = different resources (hardware/software)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Hyper-customization</a:t>
            </a:r>
          </a:p>
          <a:p>
            <a:pPr lvl="2"/>
            <a:r>
              <a:rPr lang="en-US" dirty="0"/>
              <a:t>Adaptability at each MPI handle (object)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153F-DBC0-8949-B9DC-1D2A6EA72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possibility of QMPI</a:t>
            </a:r>
          </a:p>
          <a:p>
            <a:pPr lvl="2"/>
            <a:r>
              <a:rPr lang="en-US" dirty="0"/>
              <a:t>QMPI = PMPI + 1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Preserve MPI-3 backwards compatibility</a:t>
            </a:r>
          </a:p>
          <a:p>
            <a:pPr lvl="2"/>
            <a:r>
              <a:rPr lang="en-US" dirty="0" err="1"/>
              <a:t>MPI_Init</a:t>
            </a:r>
            <a:r>
              <a:rPr lang="en-US" dirty="0"/>
              <a:t>(…), </a:t>
            </a:r>
            <a:r>
              <a:rPr lang="en-US" dirty="0" err="1"/>
              <a:t>MPI_Send</a:t>
            </a:r>
            <a:r>
              <a:rPr lang="en-US" dirty="0"/>
              <a:t>(…), etc.</a:t>
            </a:r>
          </a:p>
        </p:txBody>
      </p:sp>
    </p:spTree>
    <p:extLst>
      <p:ext uri="{BB962C8B-B14F-4D97-AF65-F5344CB8AC3E}">
        <p14:creationId xmlns:p14="http://schemas.microsoft.com/office/powerpoint/2010/main" val="2674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35F82-4170-D745-8B86-4E2111CC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that?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8CC3E-C3AA-8F44-806D-BE202EA6DC37}"/>
              </a:ext>
            </a:extLst>
          </p:cNvPr>
          <p:cNvSpPr txBox="1"/>
          <p:nvPr/>
        </p:nvSpPr>
        <p:spPr>
          <a:xfrm>
            <a:off x="521890" y="2042652"/>
            <a:ext cx="8177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+mn-lt"/>
              </a:rPr>
              <a:t>Handles </a:t>
            </a:r>
            <a:r>
              <a:rPr lang="en-US" sz="7200" dirty="0">
                <a:latin typeface="+mn-lt"/>
                <a:sym typeface="Wingdings" pitchFamily="2" charset="2"/>
              </a:rPr>
              <a:t> Objects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37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3A208-9B5D-3141-B461-87E9654C0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/>
              <a:t> to get the first set of function pointers</a:t>
            </a:r>
          </a:p>
          <a:p>
            <a:pPr lvl="1"/>
            <a:r>
              <a:rPr lang="en-US" dirty="0"/>
              <a:t>Request a specific MPI version (e.g., 3, 4)</a:t>
            </a:r>
          </a:p>
          <a:p>
            <a:pPr lvl="1"/>
            <a:r>
              <a:rPr lang="en-US" dirty="0"/>
              <a:t>Get a “base” set of functions that are not tied to MPI handles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Initialized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Finalized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Get_version</a:t>
            </a:r>
            <a:r>
              <a:rPr lang="en-US" dirty="0"/>
              <a:t>, …etc.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MPI handles now contain function pointers (i.e., methods)</a:t>
            </a:r>
          </a:p>
          <a:p>
            <a:pPr lvl="1"/>
            <a:r>
              <a:rPr lang="en-US" dirty="0"/>
              <a:t>C: structs with function pointers</a:t>
            </a:r>
          </a:p>
          <a:p>
            <a:pPr lvl="1"/>
            <a:r>
              <a:rPr lang="en-US" dirty="0"/>
              <a:t>Fortran: real classes /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35F82-4170-D745-8B86-4E2111CC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Scheme</a:t>
            </a:r>
          </a:p>
        </p:txBody>
      </p:sp>
    </p:spTree>
    <p:extLst>
      <p:ext uri="{BB962C8B-B14F-4D97-AF65-F5344CB8AC3E}">
        <p14:creationId xmlns:p14="http://schemas.microsoft.com/office/powerpoint/2010/main" val="27035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800F5-0F6C-1245-B4A5-31CEB99A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your base are belong to us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1625845" y="1113951"/>
            <a:ext cx="5768218" cy="8676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version, void *interface)</a:t>
            </a:r>
          </a:p>
        </p:txBody>
      </p:sp>
    </p:spTree>
    <p:extLst>
      <p:ext uri="{BB962C8B-B14F-4D97-AF65-F5344CB8AC3E}">
        <p14:creationId xmlns:p14="http://schemas.microsoft.com/office/powerpoint/2010/main" val="29324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800F5-0F6C-1245-B4A5-31CEB99A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your base are belong to 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BDB6C-6326-D240-B1CF-8DDDFB6F3749}"/>
              </a:ext>
            </a:extLst>
          </p:cNvPr>
          <p:cNvSpPr/>
          <p:nvPr/>
        </p:nvSpPr>
        <p:spPr>
          <a:xfrm>
            <a:off x="1169720" y="2709011"/>
            <a:ext cx="2743200" cy="17893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Init_thread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Initialized(…)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Finalize()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Finalized(…)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C638B3F-9723-0B47-AE30-8F86E6D3DE38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2054628" y="2222310"/>
            <a:ext cx="973394" cy="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DEAA27-4E60-5042-86EA-5E86742E11B4}"/>
              </a:ext>
            </a:extLst>
          </p:cNvPr>
          <p:cNvSpPr txBox="1"/>
          <p:nvPr/>
        </p:nvSpPr>
        <p:spPr>
          <a:xfrm>
            <a:off x="710370" y="2034469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9F626-9F89-224D-80B1-307B99B38D13}"/>
              </a:ext>
            </a:extLst>
          </p:cNvPr>
          <p:cNvSpPr/>
          <p:nvPr/>
        </p:nvSpPr>
        <p:spPr>
          <a:xfrm>
            <a:off x="1625845" y="1113951"/>
            <a:ext cx="5768218" cy="8676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version, void *interface)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9772A-283E-6A4C-867A-8E0A98AEA861}"/>
              </a:ext>
            </a:extLst>
          </p:cNvPr>
          <p:cNvSpPr txBox="1"/>
          <p:nvPr/>
        </p:nvSpPr>
        <p:spPr>
          <a:xfrm rot="16200000">
            <a:off x="231482" y="34190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297087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599CB6-2E99-954F-84F0-3DEF80874467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41C2E-A45A-284A-ADBA-0C30377C0086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A7B91D-E06F-3C4F-B1F4-9106FC0EC12D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491608-B46D-BC4D-9212-BC8313CC521D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4ED96-D200-144D-A064-890C18467E8A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5784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33FB08-56F1-BC4F-833B-DC6657E2F999}"/>
              </a:ext>
            </a:extLst>
          </p:cNvPr>
          <p:cNvSpPr/>
          <p:nvPr/>
        </p:nvSpPr>
        <p:spPr>
          <a:xfrm>
            <a:off x="1022536" y="691361"/>
            <a:ext cx="1992459" cy="3852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53035-6B30-1D47-9486-C9FB3EE956E2}"/>
              </a:ext>
            </a:extLst>
          </p:cNvPr>
          <p:cNvSpPr txBox="1"/>
          <p:nvPr/>
        </p:nvSpPr>
        <p:spPr>
          <a:xfrm>
            <a:off x="1725861" y="70148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version ==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MPI_VERSION_3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F9FC5-1863-6543-9862-0B2AFACF5ECA}"/>
              </a:ext>
            </a:extLst>
          </p:cNvPr>
          <p:cNvCxnSpPr>
            <a:cxnSpLocks/>
          </p:cNvCxnSpPr>
          <p:nvPr/>
        </p:nvCxnSpPr>
        <p:spPr>
          <a:xfrm flipH="1">
            <a:off x="2153265" y="224911"/>
            <a:ext cx="1968909" cy="466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4D7860-4597-4E48-8583-D57DBC51CAA9}"/>
              </a:ext>
            </a:extLst>
          </p:cNvPr>
          <p:cNvSpPr/>
          <p:nvPr/>
        </p:nvSpPr>
        <p:spPr>
          <a:xfrm>
            <a:off x="3656550" y="108767"/>
            <a:ext cx="1830899" cy="23228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MPI_Get_base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0C3E0E-68A6-B04A-B13A-E234299AFC15}"/>
              </a:ext>
            </a:extLst>
          </p:cNvPr>
          <p:cNvSpPr/>
          <p:nvPr/>
        </p:nvSpPr>
        <p:spPr>
          <a:xfrm>
            <a:off x="1022535" y="1387369"/>
            <a:ext cx="1992459" cy="3852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COMM_WORLD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6322C1-3940-A949-8F50-2F49160181F8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2018765" y="1076632"/>
            <a:ext cx="1" cy="31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703611D-FF0D-4441-88DF-A6861B049B32}"/>
              </a:ext>
            </a:extLst>
          </p:cNvPr>
          <p:cNvSpPr/>
          <p:nvPr/>
        </p:nvSpPr>
        <p:spPr>
          <a:xfrm>
            <a:off x="3014994" y="1441504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  <a:cs typeface="Consolas" panose="020B0609020204030204" pitchFamily="49" charset="0"/>
              </a:rPr>
              <a:t>MPI_3_Interface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8AEF3-4104-3346-BE2A-BCB51A8C9F6B}"/>
              </a:ext>
            </a:extLst>
          </p:cNvPr>
          <p:cNvSpPr txBox="1"/>
          <p:nvPr/>
        </p:nvSpPr>
        <p:spPr>
          <a:xfrm>
            <a:off x="3014994" y="744194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MPI_3_Base</a:t>
            </a:r>
          </a:p>
        </p:txBody>
      </p:sp>
    </p:spTree>
    <p:extLst>
      <p:ext uri="{BB962C8B-B14F-4D97-AF65-F5344CB8AC3E}">
        <p14:creationId xmlns:p14="http://schemas.microsoft.com/office/powerpoint/2010/main" val="586587118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D0165E91-E4C2-AA44-8445-BE972F921F11}" vid="{43122C6B-6340-B848-866E-411860EEC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2320</TotalTime>
  <Words>826</Words>
  <Application>Microsoft Macintosh PowerPoint</Application>
  <PresentationFormat>On-screen Show (16:9)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CiscoSansTT ExtraLight</vt:lpstr>
      <vt:lpstr>Consolas</vt:lpstr>
      <vt:lpstr>Cisco Corporate Template 2019</vt:lpstr>
      <vt:lpstr>MPI = Function Pointers</vt:lpstr>
      <vt:lpstr>PowerPoint Presentation</vt:lpstr>
      <vt:lpstr>What do we want?</vt:lpstr>
      <vt:lpstr>How do we do that?</vt:lpstr>
      <vt:lpstr>General Scheme</vt:lpstr>
      <vt:lpstr>All your base are belong to us</vt:lpstr>
      <vt:lpstr>All your base are belong to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your base are belong to us</vt:lpstr>
      <vt:lpstr>PowerPoint Presentation</vt:lpstr>
      <vt:lpstr>PowerPoint Presentation</vt:lpstr>
      <vt:lpstr>PowerPoint Presentation</vt:lpstr>
      <vt:lpstr>PowerPoint Presentation</vt:lpstr>
      <vt:lpstr>How does this preserve backwards compatibility?</vt:lpstr>
      <vt:lpstr>MPI_Foo() function wrappers</vt:lpstr>
      <vt:lpstr>How does this work with PMPI?</vt:lpstr>
      <vt:lpstr>For MPI-4, it would be better with something like QMPI</vt:lpstr>
      <vt:lpstr>…Leave slides to look at sample code…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= Function Pointers</dc:title>
  <dc:creator>Jeff Squyres (jsquyres)</dc:creator>
  <cp:lastModifiedBy>Jeff Squyres (jsquyres)</cp:lastModifiedBy>
  <cp:revision>49</cp:revision>
  <dcterms:created xsi:type="dcterms:W3CDTF">2019-03-06T01:44:37Z</dcterms:created>
  <dcterms:modified xsi:type="dcterms:W3CDTF">2019-03-07T17:36:55Z</dcterms:modified>
</cp:coreProperties>
</file>