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88" r:id="rId2"/>
    <p:sldId id="302" r:id="rId3"/>
    <p:sldId id="324" r:id="rId4"/>
    <p:sldId id="314" r:id="rId5"/>
    <p:sldId id="325" r:id="rId6"/>
    <p:sldId id="331" r:id="rId7"/>
    <p:sldId id="352" r:id="rId8"/>
    <p:sldId id="332" r:id="rId9"/>
    <p:sldId id="329" r:id="rId10"/>
    <p:sldId id="333" r:id="rId11"/>
    <p:sldId id="353" r:id="rId12"/>
    <p:sldId id="355" r:id="rId13"/>
    <p:sldId id="334" r:id="rId14"/>
    <p:sldId id="336" r:id="rId15"/>
    <p:sldId id="339" r:id="rId16"/>
    <p:sldId id="341" r:id="rId17"/>
    <p:sldId id="354" r:id="rId18"/>
    <p:sldId id="340" r:id="rId19"/>
    <p:sldId id="326" r:id="rId20"/>
    <p:sldId id="318" r:id="rId21"/>
    <p:sldId id="319" r:id="rId22"/>
    <p:sldId id="315" r:id="rId23"/>
    <p:sldId id="321" r:id="rId24"/>
    <p:sldId id="327" r:id="rId25"/>
    <p:sldId id="342" r:id="rId26"/>
    <p:sldId id="343" r:id="rId27"/>
    <p:sldId id="344" r:id="rId28"/>
    <p:sldId id="345" r:id="rId29"/>
    <p:sldId id="346" r:id="rId30"/>
    <p:sldId id="356" r:id="rId31"/>
    <p:sldId id="347" r:id="rId32"/>
    <p:sldId id="348" r:id="rId33"/>
    <p:sldId id="349" r:id="rId34"/>
    <p:sldId id="350" r:id="rId35"/>
    <p:sldId id="351" r:id="rId36"/>
    <p:sldId id="328" r:id="rId37"/>
    <p:sldId id="335" r:id="rId38"/>
    <p:sldId id="337" r:id="rId39"/>
    <p:sldId id="338" r:id="rId4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3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13" autoAdjust="0"/>
  </p:normalViewPr>
  <p:slideViewPr>
    <p:cSldViewPr snapToGrid="0">
      <p:cViewPr varScale="1">
        <p:scale>
          <a:sx n="101" d="100"/>
          <a:sy n="101" d="100"/>
        </p:scale>
        <p:origin x="-19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E730-E78A-45F0-ACD9-8377CCB0EFE3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(6)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29820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681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4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37087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600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42184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201598" y="373524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44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10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768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10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is dependent of 2 inverters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204787" y="576262"/>
            <a:ext cx="5262562" cy="2993964"/>
            <a:chOff x="204787" y="576262"/>
            <a:chExt cx="5262562" cy="2993964"/>
          </a:xfrm>
        </p:grpSpPr>
        <p:grpSp>
          <p:nvGrpSpPr>
            <p:cNvPr id="7" name="Group 136"/>
            <p:cNvGrpSpPr/>
            <p:nvPr/>
          </p:nvGrpSpPr>
          <p:grpSpPr>
            <a:xfrm>
              <a:off x="204787" y="576262"/>
              <a:ext cx="5262562" cy="2681288"/>
              <a:chOff x="1162340" y="1069529"/>
              <a:chExt cx="7672098" cy="4216846"/>
            </a:xfrm>
          </p:grpSpPr>
          <p:grpSp>
            <p:nvGrpSpPr>
              <p:cNvPr id="8" name="Group 132"/>
              <p:cNvGrpSpPr/>
              <p:nvPr/>
            </p:nvGrpSpPr>
            <p:grpSpPr>
              <a:xfrm>
                <a:off x="1162340" y="1069529"/>
                <a:ext cx="7672098" cy="4216846"/>
                <a:chOff x="1162340" y="1069529"/>
                <a:chExt cx="7672098" cy="4216846"/>
              </a:xfrm>
            </p:grpSpPr>
            <p:grpSp>
              <p:nvGrpSpPr>
                <p:cNvPr id="9" name="Group 25"/>
                <p:cNvGrpSpPr/>
                <p:nvPr/>
              </p:nvGrpSpPr>
              <p:grpSpPr>
                <a:xfrm>
                  <a:off x="1393574" y="1415389"/>
                  <a:ext cx="6365499" cy="3870986"/>
                  <a:chOff x="1221164" y="2367889"/>
                  <a:chExt cx="6365499" cy="3870986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2933989" y="4381366"/>
                    <a:ext cx="104966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768762" y="4300012"/>
                    <a:ext cx="0" cy="3600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/>
                  <p:nvPr/>
                </p:nvCxnSpPr>
                <p:spPr>
                  <a:xfrm>
                    <a:off x="4760253" y="4660052"/>
                    <a:ext cx="15671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765587" y="4300012"/>
                    <a:ext cx="149313" cy="52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696754" y="4300012"/>
                    <a:ext cx="0" cy="3600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590838" y="4484286"/>
                    <a:ext cx="10591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4920713" y="4155996"/>
                    <a:ext cx="0" cy="1585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64" name="Picture 8" descr="http://lateblt.tripod.com/resistor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 rot="5400000">
                    <a:off x="4691737" y="3754850"/>
                    <a:ext cx="466439" cy="348139"/>
                  </a:xfrm>
                  <a:prstGeom prst="rect">
                    <a:avLst/>
                  </a:prstGeom>
                  <a:noFill/>
                </p:spPr>
              </p:pic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4919291" y="4660052"/>
                    <a:ext cx="2753" cy="43582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645546" y="509059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Arrow Connector 166"/>
                  <p:cNvCxnSpPr/>
                  <p:nvPr/>
                </p:nvCxnSpPr>
                <p:spPr>
                  <a:xfrm>
                    <a:off x="4645546" y="5594649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4645546" y="509059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4573538" y="509059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4285506" y="534912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4928394" y="5588000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5912371" y="5100118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>
                    <a:off x="5912371" y="5604174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5912371" y="5100118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5840363" y="5100118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552331" y="5358654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6195219" y="5597525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Oval 177"/>
                  <p:cNvSpPr/>
                  <p:nvPr/>
                </p:nvSpPr>
                <p:spPr>
                  <a:xfrm>
                    <a:off x="4791075" y="4791075"/>
                    <a:ext cx="228600" cy="2286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5902846" y="282364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H="1">
                    <a:off x="5898781" y="2819400"/>
                    <a:ext cx="290090" cy="3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5902846" y="331259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830838" y="282364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542806" y="308217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H="1">
                    <a:off x="6185694" y="3295323"/>
                    <a:ext cx="1128" cy="27655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176185" y="2578101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176009" y="3573781"/>
                    <a:ext cx="3869" cy="15153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stCxn id="164" idx="1"/>
                  </p:cNvCxnSpPr>
                  <p:nvPr/>
                </p:nvCxnSpPr>
                <p:spPr>
                  <a:xfrm>
                    <a:off x="4924956" y="3695700"/>
                    <a:ext cx="2615034" cy="762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Oval 187"/>
                  <p:cNvSpPr/>
                  <p:nvPr/>
                </p:nvSpPr>
                <p:spPr>
                  <a:xfrm>
                    <a:off x="6063615" y="3579495"/>
                    <a:ext cx="228600" cy="2286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4647619" y="5860211"/>
                    <a:ext cx="18002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5151675" y="5932219"/>
                    <a:ext cx="64807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5327441" y="6004227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5428148" y="6076235"/>
                    <a:ext cx="8039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5724525" y="2566988"/>
                    <a:ext cx="881063" cy="47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7537450" y="3695700"/>
                    <a:ext cx="0" cy="9906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7537450" y="5186363"/>
                    <a:ext cx="1588" cy="6524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253491" y="467530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/>
                  <p:cNvCxnSpPr/>
                  <p:nvPr/>
                </p:nvCxnSpPr>
                <p:spPr>
                  <a:xfrm>
                    <a:off x="7253491" y="5179359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7253491" y="467530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7181483" y="467530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6893451" y="493383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Oval 211"/>
                  <p:cNvSpPr/>
                  <p:nvPr/>
                </p:nvSpPr>
                <p:spPr>
                  <a:xfrm>
                    <a:off x="7491413" y="5829300"/>
                    <a:ext cx="95250" cy="952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13" name="Trapezoid 212"/>
                  <p:cNvSpPr/>
                  <p:nvPr/>
                </p:nvSpPr>
                <p:spPr>
                  <a:xfrm rot="16200000">
                    <a:off x="-182992" y="3966865"/>
                    <a:ext cx="3312368" cy="504056"/>
                  </a:xfrm>
                  <a:prstGeom prst="trapezoid">
                    <a:avLst>
                      <a:gd name="adj" fmla="val 75161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  <p:cxnSp>
                <p:nvCxnSpPr>
                  <p:cNvPr id="214" name="Straight Connector 213"/>
                  <p:cNvCxnSpPr>
                    <a:stCxn id="213" idx="2"/>
                  </p:cNvCxnSpPr>
                  <p:nvPr/>
                </p:nvCxnSpPr>
                <p:spPr>
                  <a:xfrm>
                    <a:off x="1725220" y="4218892"/>
                    <a:ext cx="5404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Group 251"/>
                  <p:cNvGrpSpPr/>
                  <p:nvPr/>
                </p:nvGrpSpPr>
                <p:grpSpPr>
                  <a:xfrm>
                    <a:off x="3535090" y="4236662"/>
                    <a:ext cx="360618" cy="288032"/>
                    <a:chOff x="1907704" y="4725144"/>
                    <a:chExt cx="360618" cy="288032"/>
                  </a:xfrm>
                </p:grpSpPr>
                <p:sp>
                  <p:nvSpPr>
                    <p:cNvPr id="241" name="Isosceles Triangle 240"/>
                    <p:cNvSpPr/>
                    <p:nvPr/>
                  </p:nvSpPr>
                  <p:spPr>
                    <a:xfrm rot="5400000">
                      <a:off x="1907704" y="4725144"/>
                      <a:ext cx="288032" cy="288032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43" name="Flowchart: Connector 242"/>
                    <p:cNvSpPr/>
                    <p:nvPr/>
                  </p:nvSpPr>
                  <p:spPr>
                    <a:xfrm>
                      <a:off x="2196314" y="4833445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cxnSp>
                <p:nvCxnSpPr>
                  <p:cNvPr id="216" name="Elbow Connector 215"/>
                  <p:cNvCxnSpPr/>
                  <p:nvPr/>
                </p:nvCxnSpPr>
                <p:spPr>
                  <a:xfrm rot="16200000" flipH="1">
                    <a:off x="3800476" y="4552949"/>
                    <a:ext cx="933449" cy="590550"/>
                  </a:xfrm>
                  <a:prstGeom prst="bentConnector3">
                    <a:avLst>
                      <a:gd name="adj1" fmla="val 103061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Elbow Connector 216"/>
                  <p:cNvCxnSpPr/>
                  <p:nvPr/>
                </p:nvCxnSpPr>
                <p:spPr>
                  <a:xfrm flipV="1">
                    <a:off x="3948512" y="4933951"/>
                    <a:ext cx="2962275" cy="1304924"/>
                  </a:xfrm>
                  <a:prstGeom prst="bentConnector3">
                    <a:avLst>
                      <a:gd name="adj1" fmla="val 100161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V="1">
                    <a:off x="3962400" y="5343526"/>
                    <a:ext cx="6350" cy="89534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Elbow Connector 218"/>
                  <p:cNvCxnSpPr/>
                  <p:nvPr/>
                </p:nvCxnSpPr>
                <p:spPr>
                  <a:xfrm rot="10800000">
                    <a:off x="3343544" y="3074562"/>
                    <a:ext cx="2217246" cy="2280498"/>
                  </a:xfrm>
                  <a:prstGeom prst="bentConnector3">
                    <a:avLst>
                      <a:gd name="adj1" fmla="val 315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3348261" y="3060636"/>
                    <a:ext cx="0" cy="130219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>
                    <a:stCxn id="213" idx="3"/>
                  </p:cNvCxnSpPr>
                  <p:nvPr/>
                </p:nvCxnSpPr>
                <p:spPr>
                  <a:xfrm flipV="1">
                    <a:off x="1473194" y="2367889"/>
                    <a:ext cx="0" cy="3842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Group 72"/>
                  <p:cNvGrpSpPr/>
                  <p:nvPr/>
                </p:nvGrpSpPr>
                <p:grpSpPr>
                  <a:xfrm>
                    <a:off x="2177275" y="4026272"/>
                    <a:ext cx="792086" cy="648070"/>
                    <a:chOff x="3795012" y="3796531"/>
                    <a:chExt cx="792086" cy="648070"/>
                  </a:xfrm>
                </p:grpSpPr>
                <p:sp>
                  <p:nvSpPr>
                    <p:cNvPr id="228" name="Flowchart: Stored Data 227"/>
                    <p:cNvSpPr/>
                    <p:nvPr/>
                  </p:nvSpPr>
                  <p:spPr>
                    <a:xfrm flipH="1">
                      <a:off x="3795012" y="3796531"/>
                      <a:ext cx="700879" cy="648070"/>
                    </a:xfrm>
                    <a:prstGeom prst="flowChartOnlineStorag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32" name="Flowchart: Connector 231"/>
                    <p:cNvSpPr/>
                    <p:nvPr/>
                  </p:nvSpPr>
                  <p:spPr>
                    <a:xfrm flipH="1">
                      <a:off x="4494512" y="4084562"/>
                      <a:ext cx="92586" cy="144016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1970377" y="4531866"/>
                    <a:ext cx="3048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1966834" y="4507362"/>
                    <a:ext cx="10485" cy="69532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27"/>
                <p:cNvGrpSpPr/>
                <p:nvPr/>
              </p:nvGrpSpPr>
              <p:grpSpPr>
                <a:xfrm>
                  <a:off x="2357490" y="383089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55" name="Isosceles Triangle 154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56" name="Flowchart: Connector 155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42" name="Straight Connector 141"/>
                <p:cNvCxnSpPr/>
                <p:nvPr/>
              </p:nvCxnSpPr>
              <p:spPr>
                <a:xfrm flipH="1" flipV="1">
                  <a:off x="2141314" y="3983123"/>
                  <a:ext cx="212323" cy="30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2731295" y="3969544"/>
                  <a:ext cx="2019299" cy="714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4749800" y="3517901"/>
                  <a:ext cx="4135" cy="4698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8"/>
                <p:cNvGrpSpPr/>
                <p:nvPr/>
              </p:nvGrpSpPr>
              <p:grpSpPr>
                <a:xfrm>
                  <a:off x="2786115" y="38499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53" name="Isosceles Triangle 15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54" name="Flowchart: Connector 15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pic>
              <p:nvPicPr>
                <p:cNvPr id="14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62340" y="1069529"/>
                  <a:ext cx="115887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7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836701" y="4193455"/>
                  <a:ext cx="1243013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46788" y="1223963"/>
                  <a:ext cx="706437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9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156075" y="3071813"/>
                  <a:ext cx="774700" cy="523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0" name="Picture 7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837238" y="2376488"/>
                  <a:ext cx="51752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1" name="Picture 8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124450" y="3748088"/>
                  <a:ext cx="493713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2" name="Picture 9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396163" y="3748088"/>
                  <a:ext cx="143827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39" name="Picture 10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36964" y="1490319"/>
                <a:ext cx="526627" cy="2714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45" name="TextBox 244"/>
            <p:cNvSpPr txBox="1"/>
            <p:nvPr/>
          </p:nvSpPr>
          <p:spPr>
            <a:xfrm>
              <a:off x="2091209" y="94100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6278" y="326244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14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37033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2282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36670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33232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623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36768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9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33894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268992" y="3579036"/>
            <a:ext cx="5265792" cy="2173683"/>
            <a:chOff x="268992" y="3579036"/>
            <a:chExt cx="5265792" cy="2173683"/>
          </a:xfrm>
        </p:grpSpPr>
        <p:grpSp>
          <p:nvGrpSpPr>
            <p:cNvPr id="289" name="Group 288"/>
            <p:cNvGrpSpPr/>
            <p:nvPr/>
          </p:nvGrpSpPr>
          <p:grpSpPr>
            <a:xfrm>
              <a:off x="268992" y="3735246"/>
              <a:ext cx="5265792" cy="2017473"/>
              <a:chOff x="268992" y="3735246"/>
              <a:chExt cx="5265792" cy="201747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561092" y="52766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561092" y="46670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561092" y="49718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61092" y="55814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561092" y="44003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561092" y="53147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561092" y="47051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561092" y="50099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561092" y="56195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226"/>
              <p:cNvGrpSpPr/>
              <p:nvPr/>
            </p:nvGrpSpPr>
            <p:grpSpPr>
              <a:xfrm flipH="1">
                <a:off x="268992" y="4395269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230"/>
              <p:cNvGrpSpPr/>
              <p:nvPr/>
            </p:nvGrpSpPr>
            <p:grpSpPr>
              <a:xfrm flipH="1">
                <a:off x="879862" y="5009949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/>
              <p:cNvSpPr txBox="1"/>
              <p:nvPr/>
            </p:nvSpPr>
            <p:spPr>
              <a:xfrm>
                <a:off x="502678" y="4384533"/>
                <a:ext cx="9173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RefEnable</a:t>
                </a:r>
                <a:endParaRPr lang="nl-BE" sz="1400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02678" y="4689333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02678" y="5001753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502678" y="5298933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</a:t>
                </a:r>
                <a:endParaRPr lang="nl-BE" sz="1400" dirty="0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3048715" y="4182867"/>
                <a:ext cx="186321" cy="109063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177645"/>
                  <a:gd name="connsiteY0" fmla="*/ 0 h 406410"/>
                  <a:gd name="connsiteX1" fmla="*/ 177645 w 177645"/>
                  <a:gd name="connsiteY1" fmla="*/ 406410 h 406410"/>
                  <a:gd name="connsiteX0" fmla="*/ 0 w 203676"/>
                  <a:gd name="connsiteY0" fmla="*/ 17712 h 348117"/>
                  <a:gd name="connsiteX1" fmla="*/ 203676 w 203676"/>
                  <a:gd name="connsiteY1" fmla="*/ 348117 h 34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676" h="348117">
                    <a:moveTo>
                      <a:pt x="0" y="17712"/>
                    </a:moveTo>
                    <a:cubicBezTo>
                      <a:pt x="95251" y="141210"/>
                      <a:pt x="91719" y="1"/>
                      <a:pt x="203676" y="348117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15810" y="3985277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24" name="Group 226"/>
              <p:cNvGrpSpPr/>
              <p:nvPr/>
            </p:nvGrpSpPr>
            <p:grpSpPr>
              <a:xfrm flipH="1">
                <a:off x="478513" y="4700085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26"/>
              <p:cNvGrpSpPr/>
              <p:nvPr/>
            </p:nvGrpSpPr>
            <p:grpSpPr>
              <a:xfrm flipH="1">
                <a:off x="662649" y="5307369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1" name="Freeform 250"/>
              <p:cNvSpPr/>
              <p:nvPr/>
            </p:nvSpPr>
            <p:spPr>
              <a:xfrm>
                <a:off x="3708746" y="4142380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45755" y="3930667"/>
                <a:ext cx="12234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falling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4218492" y="4047923"/>
                <a:ext cx="446119" cy="20828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82686 w 177937"/>
                  <a:gd name="connsiteY0" fmla="*/ 0 h 421609"/>
                  <a:gd name="connsiteX1" fmla="*/ 111957 w 177937"/>
                  <a:gd name="connsiteY1" fmla="*/ 421609 h 421609"/>
                  <a:gd name="connsiteX0" fmla="*/ 0 w 122955"/>
                  <a:gd name="connsiteY0" fmla="*/ 0 h 421609"/>
                  <a:gd name="connsiteX1" fmla="*/ 29271 w 122955"/>
                  <a:gd name="connsiteY1" fmla="*/ 421609 h 421609"/>
                  <a:gd name="connsiteX0" fmla="*/ 475721 w 570972"/>
                  <a:gd name="connsiteY0" fmla="*/ 0 h 664830"/>
                  <a:gd name="connsiteX1" fmla="*/ 0 w 570972"/>
                  <a:gd name="connsiteY1" fmla="*/ 664830 h 664830"/>
                  <a:gd name="connsiteX0" fmla="*/ 475721 w 487674"/>
                  <a:gd name="connsiteY0" fmla="*/ 0 h 664830"/>
                  <a:gd name="connsiteX1" fmla="*/ 0 w 487674"/>
                  <a:gd name="connsiteY1" fmla="*/ 664830 h 66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674" h="664830">
                    <a:moveTo>
                      <a:pt x="475721" y="0"/>
                    </a:moveTo>
                    <a:cubicBezTo>
                      <a:pt x="487674" y="298313"/>
                      <a:pt x="93684" y="407922"/>
                      <a:pt x="0" y="664830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201598" y="3735246"/>
                <a:ext cx="19992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Memory cell disconnected to BL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4124492" y="4995862"/>
                <a:ext cx="5810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100" b="1" baseline="-25000" dirty="0" smtClean="0">
                    <a:solidFill>
                      <a:srgbClr val="FF0000"/>
                    </a:solidFill>
                  </a:rPr>
                  <a:t>16</a:t>
                </a:r>
                <a:endParaRPr lang="nl-BE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776830" y="5300662"/>
                <a:ext cx="5810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100" b="1" baseline="-25000" dirty="0" smtClean="0">
                    <a:solidFill>
                      <a:srgbClr val="FF0000"/>
                    </a:solidFill>
                  </a:rPr>
                  <a:t>17</a:t>
                </a:r>
                <a:endParaRPr lang="nl-BE" sz="1100" b="1" baseline="-25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57" name="Group 226"/>
              <p:cNvGrpSpPr/>
              <p:nvPr/>
            </p:nvGrpSpPr>
            <p:grpSpPr>
              <a:xfrm flipH="1" flipV="1">
                <a:off x="1878721" y="4395269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26"/>
              <p:cNvGrpSpPr/>
              <p:nvPr/>
            </p:nvGrpSpPr>
            <p:grpSpPr>
              <a:xfrm flipH="1" flipV="1">
                <a:off x="2188300" y="4700085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26"/>
              <p:cNvGrpSpPr/>
              <p:nvPr/>
            </p:nvGrpSpPr>
            <p:grpSpPr>
              <a:xfrm flipH="1" flipV="1">
                <a:off x="2512184" y="500968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26"/>
              <p:cNvGrpSpPr/>
              <p:nvPr/>
            </p:nvGrpSpPr>
            <p:grpSpPr>
              <a:xfrm flipH="1" flipV="1">
                <a:off x="2269271" y="5309749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 281"/>
              <p:cNvSpPr/>
              <p:nvPr/>
            </p:nvSpPr>
            <p:spPr>
              <a:xfrm>
                <a:off x="3703325" y="4850448"/>
                <a:ext cx="318795" cy="333023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  <a:gd name="connsiteX0" fmla="*/ 0 w 318795"/>
                  <a:gd name="connsiteY0" fmla="*/ 0 h 333023"/>
                  <a:gd name="connsiteX1" fmla="*/ 318795 w 318795"/>
                  <a:gd name="connsiteY1" fmla="*/ 333023 h 33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8795" h="333023">
                    <a:moveTo>
                      <a:pt x="0" y="0"/>
                    </a:moveTo>
                    <a:cubicBezTo>
                      <a:pt x="180976" y="47298"/>
                      <a:pt x="131070" y="274646"/>
                      <a:pt x="318795" y="333023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flipH="1">
                <a:off x="3228261" y="4312719"/>
                <a:ext cx="1905" cy="1440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3667046" y="4312719"/>
                <a:ext cx="1905" cy="1440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Freeform 284"/>
              <p:cNvSpPr/>
              <p:nvPr/>
            </p:nvSpPr>
            <p:spPr>
              <a:xfrm>
                <a:off x="3323217" y="4556124"/>
                <a:ext cx="442520" cy="95198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21815 w 218682"/>
                  <a:gd name="connsiteY0" fmla="*/ 0 h 336039"/>
                  <a:gd name="connsiteX1" fmla="*/ 218682 w 218682"/>
                  <a:gd name="connsiteY1" fmla="*/ 336039 h 336039"/>
                  <a:gd name="connsiteX0" fmla="*/ 0 w 301642"/>
                  <a:gd name="connsiteY0" fmla="*/ 0 h 342389"/>
                  <a:gd name="connsiteX1" fmla="*/ 301642 w 301642"/>
                  <a:gd name="connsiteY1" fmla="*/ 342389 h 342389"/>
                  <a:gd name="connsiteX0" fmla="*/ 21815 w 218682"/>
                  <a:gd name="connsiteY0" fmla="*/ 0 h 675764"/>
                  <a:gd name="connsiteX1" fmla="*/ 218682 w 218682"/>
                  <a:gd name="connsiteY1" fmla="*/ 675764 h 675764"/>
                  <a:gd name="connsiteX0" fmla="*/ 0 w 363555"/>
                  <a:gd name="connsiteY0" fmla="*/ 0 h 951989"/>
                  <a:gd name="connsiteX1" fmla="*/ 363555 w 363555"/>
                  <a:gd name="connsiteY1" fmla="*/ 951989 h 951989"/>
                  <a:gd name="connsiteX0" fmla="*/ 78965 w 442520"/>
                  <a:gd name="connsiteY0" fmla="*/ 0 h 951989"/>
                  <a:gd name="connsiteX1" fmla="*/ 442520 w 442520"/>
                  <a:gd name="connsiteY1" fmla="*/ 951989 h 95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520" h="951989">
                    <a:moveTo>
                      <a:pt x="78965" y="0"/>
                    </a:moveTo>
                    <a:cubicBezTo>
                      <a:pt x="174528" y="51108"/>
                      <a:pt x="0" y="898374"/>
                      <a:pt x="442520" y="95198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 flipH="1">
                <a:off x="4162346" y="4230804"/>
                <a:ext cx="1905" cy="1476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TextBox 286"/>
              <p:cNvSpPr txBox="1"/>
              <p:nvPr/>
            </p:nvSpPr>
            <p:spPr>
              <a:xfrm>
                <a:off x="3676818" y="4691062"/>
                <a:ext cx="5810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100" b="1" baseline="-25000" dirty="0" smtClean="0">
                    <a:solidFill>
                      <a:srgbClr val="FF0000"/>
                    </a:solidFill>
                  </a:rPr>
                  <a:t>15</a:t>
                </a:r>
                <a:endParaRPr lang="nl-BE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3389481" y="4511675"/>
                <a:ext cx="315929" cy="345564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24124 w 315929"/>
                  <a:gd name="connsiteY0" fmla="*/ 8573 h 345564"/>
                  <a:gd name="connsiteX1" fmla="*/ 0 w 315929"/>
                  <a:gd name="connsiteY1" fmla="*/ 0 h 345564"/>
                  <a:gd name="connsiteX2" fmla="*/ 315929 w 315929"/>
                  <a:gd name="connsiteY2" fmla="*/ 345564 h 345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929" h="345564">
                    <a:moveTo>
                      <a:pt x="24124" y="8573"/>
                    </a:moveTo>
                    <a:lnTo>
                      <a:pt x="0" y="0"/>
                    </a:lnTo>
                    <a:cubicBezTo>
                      <a:pt x="95563" y="51108"/>
                      <a:pt x="97247" y="301474"/>
                      <a:pt x="315929" y="345564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90" name="Straight Connector 289"/>
            <p:cNvCxnSpPr/>
            <p:nvPr/>
          </p:nvCxnSpPr>
          <p:spPr>
            <a:xfrm flipV="1">
              <a:off x="561092" y="52766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561092" y="46670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561092" y="49718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561092" y="55814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561092" y="4400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561092" y="53147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561092" y="47051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61092" y="50099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561092" y="56195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30"/>
            <p:cNvGrpSpPr/>
            <p:nvPr/>
          </p:nvGrpSpPr>
          <p:grpSpPr>
            <a:xfrm flipH="1">
              <a:off x="879862" y="5009949"/>
              <a:ext cx="2646680" cy="271939"/>
              <a:chOff x="998220" y="1306830"/>
              <a:chExt cx="2646680" cy="27193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TextBox 302"/>
            <p:cNvSpPr txBox="1"/>
            <p:nvPr/>
          </p:nvSpPr>
          <p:spPr>
            <a:xfrm>
              <a:off x="502678" y="4384533"/>
              <a:ext cx="917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02678" y="468933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r>
                <a:rPr lang="en-US" sz="1400" dirty="0" smtClean="0"/>
                <a:t>	</a:t>
              </a:r>
              <a:endParaRPr lang="nl-BE" sz="14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02678" y="500175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02678" y="529893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 </a:t>
              </a:r>
              <a:endParaRPr lang="nl-BE" sz="1400" dirty="0"/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1381839" y="4202705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7935" y="4004327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309" name="Group 226"/>
            <p:cNvGrpSpPr/>
            <p:nvPr/>
          </p:nvGrpSpPr>
          <p:grpSpPr>
            <a:xfrm flipH="1">
              <a:off x="478513" y="4700085"/>
              <a:ext cx="3022600" cy="270669"/>
              <a:chOff x="622300" y="1308100"/>
              <a:chExt cx="3022600" cy="270669"/>
            </a:xfrm>
          </p:grpSpPr>
          <p:cxnSp>
            <p:nvCxnSpPr>
              <p:cNvPr id="310" name="Straight Connector 309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226"/>
            <p:cNvGrpSpPr/>
            <p:nvPr/>
          </p:nvGrpSpPr>
          <p:grpSpPr>
            <a:xfrm flipH="1">
              <a:off x="662649" y="5307369"/>
              <a:ext cx="3022600" cy="270669"/>
              <a:chOff x="447675" y="1308100"/>
              <a:chExt cx="3022600" cy="270669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flipV="1">
                <a:off x="447675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2022475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1882775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Freeform 316"/>
            <p:cNvSpPr/>
            <p:nvPr/>
          </p:nvSpPr>
          <p:spPr>
            <a:xfrm>
              <a:off x="1701561" y="4023318"/>
              <a:ext cx="428392" cy="26464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  <a:gd name="connsiteX0" fmla="*/ 291774 w 338435"/>
                <a:gd name="connsiteY0" fmla="*/ 124126 h 368385"/>
                <a:gd name="connsiteX1" fmla="*/ 0 w 338435"/>
                <a:gd name="connsiteY1" fmla="*/ 368385 h 368385"/>
                <a:gd name="connsiteX0" fmla="*/ 291774 w 338435"/>
                <a:gd name="connsiteY0" fmla="*/ 0 h 244259"/>
                <a:gd name="connsiteX1" fmla="*/ 0 w 338435"/>
                <a:gd name="connsiteY1" fmla="*/ 244259 h 244259"/>
                <a:gd name="connsiteX0" fmla="*/ 270949 w 317610"/>
                <a:gd name="connsiteY0" fmla="*/ 0 h 373470"/>
                <a:gd name="connsiteX1" fmla="*/ 0 w 317610"/>
                <a:gd name="connsiteY1" fmla="*/ 373470 h 373470"/>
                <a:gd name="connsiteX0" fmla="*/ 83528 w 153555"/>
                <a:gd name="connsiteY0" fmla="*/ 0 h 548283"/>
                <a:gd name="connsiteX1" fmla="*/ 0 w 153555"/>
                <a:gd name="connsiteY1" fmla="*/ 548283 h 548283"/>
                <a:gd name="connsiteX0" fmla="*/ 39276 w 153555"/>
                <a:gd name="connsiteY0" fmla="*/ 0 h 464675"/>
                <a:gd name="connsiteX1" fmla="*/ 0 w 153555"/>
                <a:gd name="connsiteY1" fmla="*/ 464675 h 464675"/>
                <a:gd name="connsiteX0" fmla="*/ 39276 w 85937"/>
                <a:gd name="connsiteY0" fmla="*/ 0 h 464675"/>
                <a:gd name="connsiteX1" fmla="*/ 0 w 85937"/>
                <a:gd name="connsiteY1" fmla="*/ 464675 h 464675"/>
                <a:gd name="connsiteX0" fmla="*/ 0 w 520359"/>
                <a:gd name="connsiteY0" fmla="*/ 0 h 844708"/>
                <a:gd name="connsiteX1" fmla="*/ 444895 w 520359"/>
                <a:gd name="connsiteY1" fmla="*/ 844708 h 844708"/>
                <a:gd name="connsiteX0" fmla="*/ 0 w 468298"/>
                <a:gd name="connsiteY0" fmla="*/ 0 h 844708"/>
                <a:gd name="connsiteX1" fmla="*/ 392834 w 468298"/>
                <a:gd name="connsiteY1" fmla="*/ 844708 h 84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98" h="844708">
                  <a:moveTo>
                    <a:pt x="0" y="0"/>
                  </a:moveTo>
                  <a:cubicBezTo>
                    <a:pt x="46661" y="184302"/>
                    <a:pt x="468298" y="628336"/>
                    <a:pt x="392834" y="844708"/>
                  </a:cubicBezTo>
                </a:path>
              </a:pathLst>
            </a:custGeom>
            <a:ln w="9525">
              <a:solidFill>
                <a:schemeClr val="bg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1083555" y="3773504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Bitline</a:t>
              </a:r>
              <a:r>
                <a:rPr lang="en-US" sz="1100" dirty="0" smtClean="0">
                  <a:solidFill>
                    <a:srgbClr val="C00000"/>
                  </a:solidFill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start falling</a:t>
              </a:r>
              <a:endParaRPr lang="nl-BE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9" name="Freeform 318"/>
            <p:cNvSpPr/>
            <p:nvPr/>
          </p:nvSpPr>
          <p:spPr>
            <a:xfrm>
              <a:off x="2556380" y="3781223"/>
              <a:ext cx="346107" cy="42260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  <a:gd name="connsiteX0" fmla="*/ 543400 w 555353"/>
                <a:gd name="connsiteY0" fmla="*/ 0 h 497614"/>
                <a:gd name="connsiteX1" fmla="*/ 0 w 555353"/>
                <a:gd name="connsiteY1" fmla="*/ 497614 h 497614"/>
                <a:gd name="connsiteX0" fmla="*/ 366393 w 378346"/>
                <a:gd name="connsiteY0" fmla="*/ 0 h 1348888"/>
                <a:gd name="connsiteX1" fmla="*/ 0 w 378346"/>
                <a:gd name="connsiteY1" fmla="*/ 1348888 h 134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346" h="1348888">
                  <a:moveTo>
                    <a:pt x="366393" y="0"/>
                  </a:moveTo>
                  <a:cubicBezTo>
                    <a:pt x="378346" y="298313"/>
                    <a:pt x="93684" y="1091980"/>
                    <a:pt x="0" y="1348888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378638" y="3579036"/>
              <a:ext cx="1999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disconnected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524292" y="49958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13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176630" y="53006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14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323" name="Group 226"/>
            <p:cNvGrpSpPr/>
            <p:nvPr/>
          </p:nvGrpSpPr>
          <p:grpSpPr>
            <a:xfrm flipH="1" flipV="1">
              <a:off x="1878721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226"/>
            <p:cNvGrpSpPr/>
            <p:nvPr/>
          </p:nvGrpSpPr>
          <p:grpSpPr>
            <a:xfrm flipH="1" flipV="1">
              <a:off x="2188300" y="4700085"/>
              <a:ext cx="3022600" cy="270669"/>
              <a:chOff x="622300" y="1308100"/>
              <a:chExt cx="3022600" cy="270669"/>
            </a:xfrm>
          </p:grpSpPr>
          <p:cxnSp>
            <p:nvCxnSpPr>
              <p:cNvPr id="328" name="Straight Connector 327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226"/>
            <p:cNvGrpSpPr/>
            <p:nvPr/>
          </p:nvGrpSpPr>
          <p:grpSpPr>
            <a:xfrm flipH="1" flipV="1">
              <a:off x="2512184" y="5009680"/>
              <a:ext cx="3022600" cy="270669"/>
              <a:chOff x="622300" y="1308100"/>
              <a:chExt cx="3022600" cy="270669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226"/>
            <p:cNvGrpSpPr/>
            <p:nvPr/>
          </p:nvGrpSpPr>
          <p:grpSpPr>
            <a:xfrm flipH="1" flipV="1">
              <a:off x="2269271" y="5309749"/>
              <a:ext cx="3022600" cy="270669"/>
              <a:chOff x="622300" y="1308100"/>
              <a:chExt cx="3022600" cy="270669"/>
            </a:xfrm>
          </p:grpSpPr>
          <p:cxnSp>
            <p:nvCxnSpPr>
              <p:cNvPr id="336" name="Straight Connector 33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Freeform 338"/>
            <p:cNvSpPr/>
            <p:nvPr/>
          </p:nvSpPr>
          <p:spPr>
            <a:xfrm>
              <a:off x="2103125" y="4850448"/>
              <a:ext cx="318795" cy="333023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  <a:gd name="connsiteX0" fmla="*/ 0 w 318795"/>
                <a:gd name="connsiteY0" fmla="*/ 0 h 333023"/>
                <a:gd name="connsiteX1" fmla="*/ 318795 w 318795"/>
                <a:gd name="connsiteY1" fmla="*/ 333023 h 33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795" h="333023">
                  <a:moveTo>
                    <a:pt x="0" y="0"/>
                  </a:moveTo>
                  <a:cubicBezTo>
                    <a:pt x="180976" y="47298"/>
                    <a:pt x="131070" y="274646"/>
                    <a:pt x="318795" y="333023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0" name="Straight Connector 339"/>
            <p:cNvCxnSpPr/>
            <p:nvPr/>
          </p:nvCxnSpPr>
          <p:spPr>
            <a:xfrm flipH="1">
              <a:off x="1628061" y="4312719"/>
              <a:ext cx="1905" cy="1440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2066846" y="4312719"/>
              <a:ext cx="1905" cy="144000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Freeform 341"/>
            <p:cNvSpPr/>
            <p:nvPr/>
          </p:nvSpPr>
          <p:spPr>
            <a:xfrm>
              <a:off x="1723017" y="4556124"/>
              <a:ext cx="442520" cy="9519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  <a:gd name="connsiteX0" fmla="*/ 21815 w 218682"/>
                <a:gd name="connsiteY0" fmla="*/ 0 h 675764"/>
                <a:gd name="connsiteX1" fmla="*/ 218682 w 218682"/>
                <a:gd name="connsiteY1" fmla="*/ 675764 h 675764"/>
                <a:gd name="connsiteX0" fmla="*/ 0 w 363555"/>
                <a:gd name="connsiteY0" fmla="*/ 0 h 951989"/>
                <a:gd name="connsiteX1" fmla="*/ 363555 w 363555"/>
                <a:gd name="connsiteY1" fmla="*/ 951989 h 951989"/>
                <a:gd name="connsiteX0" fmla="*/ 78965 w 442520"/>
                <a:gd name="connsiteY0" fmla="*/ 0 h 951989"/>
                <a:gd name="connsiteX1" fmla="*/ 442520 w 442520"/>
                <a:gd name="connsiteY1" fmla="*/ 951989 h 95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2520" h="951989">
                  <a:moveTo>
                    <a:pt x="78965" y="0"/>
                  </a:moveTo>
                  <a:cubicBezTo>
                    <a:pt x="174528" y="51108"/>
                    <a:pt x="0" y="898374"/>
                    <a:pt x="442520" y="9519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H="1">
              <a:off x="2562146" y="4230804"/>
              <a:ext cx="1905" cy="1476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/>
            <p:cNvSpPr txBox="1"/>
            <p:nvPr/>
          </p:nvSpPr>
          <p:spPr>
            <a:xfrm>
              <a:off x="2076618" y="46910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45" name="Freeform 344"/>
            <p:cNvSpPr/>
            <p:nvPr/>
          </p:nvSpPr>
          <p:spPr>
            <a:xfrm>
              <a:off x="1789281" y="4511675"/>
              <a:ext cx="315929" cy="34556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4124 w 315929"/>
                <a:gd name="connsiteY0" fmla="*/ 8573 h 345564"/>
                <a:gd name="connsiteX1" fmla="*/ 0 w 315929"/>
                <a:gd name="connsiteY1" fmla="*/ 0 h 345564"/>
                <a:gd name="connsiteX2" fmla="*/ 315929 w 315929"/>
                <a:gd name="connsiteY2" fmla="*/ 345564 h 34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929" h="345564">
                  <a:moveTo>
                    <a:pt x="24124" y="8573"/>
                  </a:moveTo>
                  <a:lnTo>
                    <a:pt x="0" y="0"/>
                  </a:lnTo>
                  <a:cubicBezTo>
                    <a:pt x="95563" y="51108"/>
                    <a:pt x="97247" y="301474"/>
                    <a:pt x="315929" y="345564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1582664" y="1215390"/>
            <a:ext cx="3028774" cy="1289225"/>
            <a:chOff x="5259314" y="1424940"/>
            <a:chExt cx="3028774" cy="1289225"/>
          </a:xfrm>
        </p:grpSpPr>
        <p:sp>
          <p:nvSpPr>
            <p:cNvPr id="307" name="Rounded Rectangle 306"/>
            <p:cNvSpPr/>
            <p:nvPr/>
          </p:nvSpPr>
          <p:spPr>
            <a:xfrm>
              <a:off x="7109460" y="1592580"/>
              <a:ext cx="746760" cy="723900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95" name="Straight Connector 294"/>
            <p:cNvCxnSpPr/>
            <p:nvPr/>
          </p:nvCxnSpPr>
          <p:spPr>
            <a:xfrm rot="5400000">
              <a:off x="7504043" y="1899995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7504043" y="1585671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0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9314" y="1948314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4726" y="2073688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0" name="Straight Connector 239"/>
            <p:cNvCxnSpPr/>
            <p:nvPr/>
          </p:nvCxnSpPr>
          <p:spPr>
            <a:xfrm flipH="1">
              <a:off x="6332829" y="2085975"/>
              <a:ext cx="252000" cy="3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 flipH="1">
              <a:off x="5806884" y="1879455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6179569" y="1731316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rot="5400000">
              <a:off x="5920532" y="1990354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6241036" y="199035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6179569" y="1681923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6076646" y="1743389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 rot="5400000">
              <a:off x="5543101" y="2057152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9" name="Straight Connector 278"/>
            <p:cNvCxnSpPr/>
            <p:nvPr/>
          </p:nvCxnSpPr>
          <p:spPr>
            <a:xfrm rot="5400000">
              <a:off x="7045052" y="1914820"/>
              <a:ext cx="0" cy="3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6731067" y="1721791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rot="5400000">
              <a:off x="6472030" y="198082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6792534" y="1980829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6731067" y="1672398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6628144" y="173386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6" name="Group 251"/>
            <p:cNvGrpSpPr/>
            <p:nvPr/>
          </p:nvGrpSpPr>
          <p:grpSpPr>
            <a:xfrm>
              <a:off x="7367937" y="1809180"/>
              <a:ext cx="247361" cy="183146"/>
              <a:chOff x="1907704" y="4725144"/>
              <a:chExt cx="360618" cy="288032"/>
            </a:xfrm>
          </p:grpSpPr>
          <p:sp>
            <p:nvSpPr>
              <p:cNvPr id="287" name="Isosceles Triangle 28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8" name="Flowchart: Connector 28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89" name="Group 251"/>
            <p:cNvGrpSpPr/>
            <p:nvPr/>
          </p:nvGrpSpPr>
          <p:grpSpPr>
            <a:xfrm flipH="1">
              <a:off x="7360317" y="2121600"/>
              <a:ext cx="247361" cy="183146"/>
              <a:chOff x="1907704" y="4725144"/>
              <a:chExt cx="360618" cy="288032"/>
            </a:xfrm>
          </p:grpSpPr>
          <p:sp>
            <p:nvSpPr>
              <p:cNvPr id="290" name="Isosceles Triangle 28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1" name="Flowchart: Connector 29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92" name="Straight Connector 291"/>
            <p:cNvCxnSpPr/>
            <p:nvPr/>
          </p:nvCxnSpPr>
          <p:spPr>
            <a:xfrm rot="5400000">
              <a:off x="8054088" y="1842820"/>
              <a:ext cx="0" cy="46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7038881" y="2058340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7643718" y="2063103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 rot="5400000">
              <a:off x="6668406" y="2307655"/>
              <a:ext cx="629874" cy="183146"/>
              <a:chOff x="7192281" y="1139255"/>
              <a:chExt cx="629874" cy="183146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rot="5400000">
                <a:off x="7507218" y="915746"/>
                <a:ext cx="0" cy="62987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8" name="Group 251"/>
              <p:cNvGrpSpPr/>
              <p:nvPr/>
            </p:nvGrpSpPr>
            <p:grpSpPr>
              <a:xfrm>
                <a:off x="7371112" y="1139255"/>
                <a:ext cx="247361" cy="183146"/>
                <a:chOff x="1907704" y="4725144"/>
                <a:chExt cx="360618" cy="288032"/>
              </a:xfrm>
            </p:grpSpPr>
            <p:sp>
              <p:nvSpPr>
                <p:cNvPr id="299" name="Isosceles Triangle 298"/>
                <p:cNvSpPr/>
                <p:nvPr/>
              </p:nvSpPr>
              <p:spPr>
                <a:xfrm rot="5400000">
                  <a:off x="1907704" y="4725144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00" name="Flowchart: Connector 299"/>
                <p:cNvSpPr/>
                <p:nvPr/>
              </p:nvSpPr>
              <p:spPr>
                <a:xfrm>
                  <a:off x="2196314" y="483344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grpSp>
          <p:nvGrpSpPr>
            <p:cNvPr id="302" name="Group 301"/>
            <p:cNvGrpSpPr/>
            <p:nvPr/>
          </p:nvGrpSpPr>
          <p:grpSpPr>
            <a:xfrm rot="5400000">
              <a:off x="7690756" y="2301305"/>
              <a:ext cx="629874" cy="183146"/>
              <a:chOff x="7192281" y="1139255"/>
              <a:chExt cx="629874" cy="183146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rot="5400000">
                <a:off x="7507218" y="915746"/>
                <a:ext cx="0" cy="62987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4" name="Group 251"/>
              <p:cNvGrpSpPr/>
              <p:nvPr/>
            </p:nvGrpSpPr>
            <p:grpSpPr>
              <a:xfrm>
                <a:off x="7371112" y="1139255"/>
                <a:ext cx="247361" cy="183146"/>
                <a:chOff x="1907704" y="4725144"/>
                <a:chExt cx="360618" cy="288032"/>
              </a:xfrm>
            </p:grpSpPr>
            <p:sp>
              <p:nvSpPr>
                <p:cNvPr id="305" name="Isosceles Triangle 304"/>
                <p:cNvSpPr/>
                <p:nvPr/>
              </p:nvSpPr>
              <p:spPr>
                <a:xfrm rot="5400000">
                  <a:off x="1907704" y="4725144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06" name="Flowchart: Connector 305"/>
                <p:cNvSpPr/>
                <p:nvPr/>
              </p:nvSpPr>
              <p:spPr>
                <a:xfrm>
                  <a:off x="2196314" y="483344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sp>
          <p:nvSpPr>
            <p:cNvPr id="309" name="TextBox 308"/>
            <p:cNvSpPr txBox="1"/>
            <p:nvPr/>
          </p:nvSpPr>
          <p:spPr>
            <a:xfrm>
              <a:off x="7086600" y="1546860"/>
              <a:ext cx="404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SA</a:t>
              </a:r>
              <a:endParaRPr lang="nl-BE" sz="1600" b="1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6431280" y="1424940"/>
              <a:ext cx="703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SA MUX</a:t>
              </a:r>
              <a:endParaRPr lang="nl-BE" sz="1200" dirty="0">
                <a:latin typeface="+mj-lt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502678" y="4384533"/>
            <a:ext cx="4414414" cy="1235016"/>
            <a:chOff x="502678" y="4384533"/>
            <a:chExt cx="4414414" cy="1235016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561092" y="52766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1092" y="46670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61092" y="49718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61092" y="55814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61092" y="4400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561092" y="53147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561092" y="47051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561092" y="50099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61092" y="56195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226"/>
            <p:cNvGrpSpPr/>
            <p:nvPr/>
          </p:nvGrpSpPr>
          <p:grpSpPr>
            <a:xfrm flipH="1">
              <a:off x="614363" y="4395277"/>
              <a:ext cx="2207418" cy="266692"/>
              <a:chOff x="1092111" y="1308108"/>
              <a:chExt cx="2207418" cy="266692"/>
            </a:xfrm>
          </p:grpSpPr>
          <p:cxnSp>
            <p:nvCxnSpPr>
              <p:cNvPr id="225" name="Straight Connector 224"/>
              <p:cNvCxnSpPr>
                <a:endCxn id="317" idx="1"/>
              </p:cNvCxnSpPr>
              <p:nvPr/>
            </p:nvCxnSpPr>
            <p:spPr>
              <a:xfrm flipV="1">
                <a:off x="1092111" y="1308108"/>
                <a:ext cx="540358" cy="289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2937"/>
                <a:ext cx="1102429" cy="1863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30"/>
            <p:cNvGrpSpPr/>
            <p:nvPr/>
          </p:nvGrpSpPr>
          <p:grpSpPr>
            <a:xfrm flipH="1">
              <a:off x="552450" y="5010150"/>
              <a:ext cx="2443163" cy="271738"/>
              <a:chOff x="1112474" y="1307031"/>
              <a:chExt cx="2443163" cy="271738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112474" y="1307031"/>
                <a:ext cx="957626" cy="741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3731"/>
                <a:ext cx="1358537" cy="10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502678" y="438453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02678" y="468933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BitLine</a:t>
              </a:r>
              <a:r>
                <a:rPr lang="en-US" sz="1400" dirty="0" smtClean="0"/>
                <a:t> MUX</a:t>
              </a:r>
              <a:r>
                <a:rPr lang="en-US" sz="1400" dirty="0" smtClean="0"/>
                <a:t>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02678" y="5001753"/>
              <a:ext cx="771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 MUX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2678" y="5298933"/>
              <a:ext cx="652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 EN</a:t>
              </a:r>
              <a:r>
                <a:rPr lang="en-US" sz="1400" dirty="0" smtClean="0"/>
                <a:t> </a:t>
              </a:r>
              <a:endParaRPr lang="nl-BE" sz="1400" dirty="0"/>
            </a:p>
          </p:txBody>
        </p:sp>
        <p:grpSp>
          <p:nvGrpSpPr>
            <p:cNvPr id="4" name="Group 226"/>
            <p:cNvGrpSpPr/>
            <p:nvPr/>
          </p:nvGrpSpPr>
          <p:grpSpPr>
            <a:xfrm flipH="1">
              <a:off x="585788" y="4700085"/>
              <a:ext cx="2407443" cy="270669"/>
              <a:chOff x="987322" y="1308100"/>
              <a:chExt cx="2407443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987322" y="1310984"/>
                <a:ext cx="1082778" cy="3466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2921"/>
                <a:ext cx="1197665" cy="187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26"/>
            <p:cNvGrpSpPr/>
            <p:nvPr/>
          </p:nvGrpSpPr>
          <p:grpSpPr>
            <a:xfrm flipH="1">
              <a:off x="1205517" y="5307369"/>
              <a:ext cx="2504414" cy="270669"/>
              <a:chOff x="965861" y="1308100"/>
              <a:chExt cx="2504414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965861" y="1310919"/>
                <a:ext cx="929614" cy="3531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022475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1882775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TextBox 386"/>
            <p:cNvSpPr txBox="1"/>
            <p:nvPr/>
          </p:nvSpPr>
          <p:spPr>
            <a:xfrm>
              <a:off x="1946442" y="501491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19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2665580" y="53260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20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 flipH="1">
              <a:off x="2989226" y="4659588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H="1" flipV="1">
              <a:off x="2817068" y="4395788"/>
              <a:ext cx="184858" cy="270151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226"/>
            <p:cNvGrpSpPr/>
            <p:nvPr/>
          </p:nvGrpSpPr>
          <p:grpSpPr>
            <a:xfrm flipH="1" flipV="1">
              <a:off x="1974056" y="4700085"/>
              <a:ext cx="2663023" cy="270669"/>
              <a:chOff x="622300" y="1308100"/>
              <a:chExt cx="2663023" cy="270669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2197100" y="1574800"/>
                <a:ext cx="1088223" cy="3466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226"/>
            <p:cNvGrpSpPr/>
            <p:nvPr/>
          </p:nvGrpSpPr>
          <p:grpSpPr>
            <a:xfrm flipH="1" flipV="1">
              <a:off x="2078831" y="5009680"/>
              <a:ext cx="2570221" cy="270669"/>
              <a:chOff x="622300" y="1308100"/>
              <a:chExt cx="2570221" cy="270669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2197100" y="1566393"/>
                <a:ext cx="995421" cy="8407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26"/>
            <p:cNvGrpSpPr/>
            <p:nvPr/>
          </p:nvGrpSpPr>
          <p:grpSpPr>
            <a:xfrm flipH="1" flipV="1">
              <a:off x="2783628" y="5309749"/>
              <a:ext cx="2061422" cy="270669"/>
              <a:chOff x="1171504" y="1308100"/>
              <a:chExt cx="2061422" cy="270669"/>
            </a:xfrm>
          </p:grpSpPr>
          <p:cxnSp>
            <p:nvCxnSpPr>
              <p:cNvPr id="263" name="Straight Connector 262"/>
              <p:cNvCxnSpPr/>
              <p:nvPr/>
            </p:nvCxnSpPr>
            <p:spPr>
              <a:xfrm>
                <a:off x="1171504" y="1313218"/>
                <a:ext cx="898596" cy="123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2197100" y="1574800"/>
                <a:ext cx="1035826" cy="114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/>
            <p:cNvSpPr txBox="1"/>
            <p:nvPr/>
          </p:nvSpPr>
          <p:spPr>
            <a:xfrm>
              <a:off x="1816268" y="47164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18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1717845" y="4386906"/>
              <a:ext cx="563578" cy="27955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4124 w 315929"/>
                <a:gd name="connsiteY0" fmla="*/ 8573 h 345564"/>
                <a:gd name="connsiteX1" fmla="*/ 0 w 315929"/>
                <a:gd name="connsiteY1" fmla="*/ 0 h 345564"/>
                <a:gd name="connsiteX2" fmla="*/ 315929 w 315929"/>
                <a:gd name="connsiteY2" fmla="*/ 345564 h 345564"/>
                <a:gd name="connsiteX0" fmla="*/ 255106 w 315929"/>
                <a:gd name="connsiteY0" fmla="*/ 44292 h 345564"/>
                <a:gd name="connsiteX1" fmla="*/ 0 w 315929"/>
                <a:gd name="connsiteY1" fmla="*/ 0 h 345564"/>
                <a:gd name="connsiteX2" fmla="*/ 315929 w 315929"/>
                <a:gd name="connsiteY2" fmla="*/ 345564 h 345564"/>
                <a:gd name="connsiteX0" fmla="*/ 0 w 315929"/>
                <a:gd name="connsiteY0" fmla="*/ 0 h 345564"/>
                <a:gd name="connsiteX1" fmla="*/ 315929 w 315929"/>
                <a:gd name="connsiteY1" fmla="*/ 345564 h 345564"/>
                <a:gd name="connsiteX0" fmla="*/ 0 w 308785"/>
                <a:gd name="connsiteY0" fmla="*/ 0 h 93151"/>
                <a:gd name="connsiteX1" fmla="*/ 308785 w 308785"/>
                <a:gd name="connsiteY1" fmla="*/ 93151 h 93151"/>
                <a:gd name="connsiteX0" fmla="*/ 0 w 456422"/>
                <a:gd name="connsiteY0" fmla="*/ 317652 h 368760"/>
                <a:gd name="connsiteX1" fmla="*/ 456422 w 456422"/>
                <a:gd name="connsiteY1" fmla="*/ 44090 h 368760"/>
                <a:gd name="connsiteX0" fmla="*/ 0 w 456422"/>
                <a:gd name="connsiteY0" fmla="*/ 317652 h 317652"/>
                <a:gd name="connsiteX1" fmla="*/ 456422 w 456422"/>
                <a:gd name="connsiteY1" fmla="*/ 44090 h 317652"/>
                <a:gd name="connsiteX0" fmla="*/ 0 w 563578"/>
                <a:gd name="connsiteY0" fmla="*/ 315271 h 315271"/>
                <a:gd name="connsiteX1" fmla="*/ 563578 w 563578"/>
                <a:gd name="connsiteY1" fmla="*/ 44090 h 315271"/>
                <a:gd name="connsiteX0" fmla="*/ 0 w 563578"/>
                <a:gd name="connsiteY0" fmla="*/ 279552 h 279552"/>
                <a:gd name="connsiteX1" fmla="*/ 563578 w 563578"/>
                <a:gd name="connsiteY1" fmla="*/ 8371 h 27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578" h="279552">
                  <a:moveTo>
                    <a:pt x="0" y="279552"/>
                  </a:moveTo>
                  <a:cubicBezTo>
                    <a:pt x="66988" y="133016"/>
                    <a:pt x="342515" y="0"/>
                    <a:pt x="563578" y="8371"/>
                  </a:cubicBezTo>
                </a:path>
              </a:pathLst>
            </a:cu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083093" y="469741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21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059280" y="4992687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816518" y="5304631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23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(7)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052" y="765404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36"/>
                <a:gridCol w="2554664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Affects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≈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/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&lt;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&gt; #BL</a:t>
                      </a:r>
                      <a:endParaRPr lang="nl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&lt;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&gt;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5167975" y="819314"/>
            <a:ext cx="507058" cy="878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573" h="961270">
                <a:moveTo>
                  <a:pt x="2789" y="946744"/>
                </a:moveTo>
                <a:cubicBezTo>
                  <a:pt x="496322" y="961270"/>
                  <a:pt x="0" y="0"/>
                  <a:pt x="582573" y="12898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184743" y="716045"/>
            <a:ext cx="379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Could try to extend ref delay to compensate energy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wast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but time is to short</a:t>
            </a:r>
          </a:p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→ Don’t connect all the ref cells to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92" y="3541070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ADDRESSING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0552" y="5225197"/>
            <a:ext cx="7239785" cy="461913"/>
            <a:chOff x="235670" y="1371599"/>
            <a:chExt cx="7239785" cy="461913"/>
          </a:xfrm>
        </p:grpSpPr>
        <p:sp>
          <p:nvSpPr>
            <p:cNvPr id="11" name="Rectangle 10"/>
            <p:cNvSpPr/>
            <p:nvPr/>
          </p:nvSpPr>
          <p:spPr>
            <a:xfrm>
              <a:off x="235670" y="1371599"/>
              <a:ext cx="7164371" cy="461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084" y="1417889"/>
              <a:ext cx="716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address_GB</a:t>
              </a:r>
              <a:r>
                <a:rPr lang="en-US" dirty="0" smtClean="0"/>
                <a:t>        select_LB0       select_LB1       </a:t>
              </a:r>
              <a:r>
                <a:rPr lang="en-US" dirty="0" err="1" smtClean="0"/>
                <a:t>address_BL</a:t>
              </a:r>
              <a:r>
                <a:rPr lang="en-US" dirty="0" smtClean="0"/>
                <a:t>       </a:t>
              </a:r>
              <a:r>
                <a:rPr lang="en-US" dirty="0" err="1" smtClean="0"/>
                <a:t>address_WL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715678" y="1385741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074734" y="1387309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433790" y="1379450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905970" y="1390445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86916" y="43475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not fully coded address (number of bits = 24??)</a:t>
            </a:r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4421" y="4580817"/>
            <a:ext cx="450496" cy="854297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0 w 9616116"/>
              <a:gd name="connsiteY0" fmla="*/ 0 h 2732790"/>
              <a:gd name="connsiteX1" fmla="*/ 9236450 w 9616116"/>
              <a:gd name="connsiteY1" fmla="*/ 2257176 h 2732790"/>
              <a:gd name="connsiteX0" fmla="*/ 171539 w 9787655"/>
              <a:gd name="connsiteY0" fmla="*/ 0 h 2732789"/>
              <a:gd name="connsiteX1" fmla="*/ 9407989 w 9787655"/>
              <a:gd name="connsiteY1" fmla="*/ 2257176 h 2732789"/>
              <a:gd name="connsiteX0" fmla="*/ 171539 w 9612558"/>
              <a:gd name="connsiteY0" fmla="*/ 0 h 2816122"/>
              <a:gd name="connsiteX1" fmla="*/ 9232892 w 9612558"/>
              <a:gd name="connsiteY1" fmla="*/ 2340509 h 2816122"/>
              <a:gd name="connsiteX0" fmla="*/ 251585 w 379666"/>
              <a:gd name="connsiteY0" fmla="*/ 0 h 1272788"/>
              <a:gd name="connsiteX1" fmla="*/ 0 w 379666"/>
              <a:gd name="connsiteY1" fmla="*/ 778017 h 1272788"/>
              <a:gd name="connsiteX0" fmla="*/ 364377 w 364377"/>
              <a:gd name="connsiteY0" fmla="*/ 0 h 1272788"/>
              <a:gd name="connsiteX1" fmla="*/ 112792 w 364377"/>
              <a:gd name="connsiteY1" fmla="*/ 778017 h 1272788"/>
              <a:gd name="connsiteX0" fmla="*/ 364377 w 364377"/>
              <a:gd name="connsiteY0" fmla="*/ 0 h 778017"/>
              <a:gd name="connsiteX1" fmla="*/ 112792 w 364377"/>
              <a:gd name="connsiteY1" fmla="*/ 778017 h 778017"/>
              <a:gd name="connsiteX0" fmla="*/ 357579 w 357579"/>
              <a:gd name="connsiteY0" fmla="*/ 0 h 934266"/>
              <a:gd name="connsiteX1" fmla="*/ 149768 w 357579"/>
              <a:gd name="connsiteY1" fmla="*/ 934266 h 934266"/>
              <a:gd name="connsiteX0" fmla="*/ 495699 w 495699"/>
              <a:gd name="connsiteY0" fmla="*/ 0 h 934266"/>
              <a:gd name="connsiteX1" fmla="*/ 287888 w 495699"/>
              <a:gd name="connsiteY1" fmla="*/ 934266 h 934266"/>
              <a:gd name="connsiteX0" fmla="*/ 517586 w 517586"/>
              <a:gd name="connsiteY0" fmla="*/ 0 h 934266"/>
              <a:gd name="connsiteX1" fmla="*/ 309775 w 517586"/>
              <a:gd name="connsiteY1" fmla="*/ 934266 h 9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86" h="934266">
                <a:moveTo>
                  <a:pt x="517586" y="0"/>
                </a:moveTo>
                <a:cubicBezTo>
                  <a:pt x="160007" y="64461"/>
                  <a:pt x="0" y="795299"/>
                  <a:pt x="309775" y="934266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586916" y="60239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Consider address bit voltage to come from ideal voltage source</a:t>
            </a:r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im_se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68349"/>
            <a:ext cx="9144000" cy="43386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075" y="953913"/>
            <a:ext cx="90001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Find all possible solutions for #WL, #BL, #GB in the range 2</a:t>
            </a:r>
            <a:r>
              <a:rPr lang="en-US" sz="2000" baseline="30000" dirty="0" smtClean="0">
                <a:solidFill>
                  <a:srgbClr val="002060"/>
                </a:solidFill>
              </a:rPr>
              <a:t>3-9</a:t>
            </a:r>
          </a:p>
          <a:p>
            <a:pPr>
              <a:buFont typeface="Arial" pitchFamily="34" charset="0"/>
              <a:buChar char="•"/>
            </a:pPr>
            <a:r>
              <a:rPr lang="en-US" sz="2000" baseline="30000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>
                <a:solidFill>
                  <a:srgbClr val="002060"/>
                </a:solidFill>
              </a:rPr>
              <a:t>That comply to the following constraints: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cells = 4194304 (4MB)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BL ≤ #WL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Simulate as follows: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Add initial conditions to nodes to get a quicker convergence in dc op point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4" name="Freeform 23"/>
          <p:cNvSpPr/>
          <p:nvPr/>
        </p:nvSpPr>
        <p:spPr>
          <a:xfrm>
            <a:off x="3794090" y="3532674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2149312" y="3195296"/>
            <a:ext cx="379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Sa_en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diff = 100mV </a:t>
            </a:r>
          </a:p>
        </p:txBody>
      </p:sp>
      <p:sp>
        <p:nvSpPr>
          <p:cNvPr id="26" name="Freeform 25"/>
          <p:cNvSpPr/>
          <p:nvPr/>
        </p:nvSpPr>
        <p:spPr>
          <a:xfrm>
            <a:off x="6893007" y="3619086"/>
            <a:ext cx="802923" cy="190116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501" h="2079128">
                <a:moveTo>
                  <a:pt x="535384" y="0"/>
                </a:moveTo>
                <a:cubicBezTo>
                  <a:pt x="0" y="35145"/>
                  <a:pt x="922501" y="1981075"/>
                  <a:pt x="367849" y="2079128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/>
          <p:cNvSpPr txBox="1"/>
          <p:nvPr/>
        </p:nvSpPr>
        <p:spPr>
          <a:xfrm>
            <a:off x="6883139" y="3178013"/>
            <a:ext cx="240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New read cycle starts when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 low again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6947555" y="886120"/>
            <a:ext cx="395925" cy="1263191"/>
          </a:xfrm>
          <a:prstGeom prst="rightBrace">
            <a:avLst>
              <a:gd name="adj1" fmla="val 36904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/>
          <p:cNvSpPr txBox="1"/>
          <p:nvPr/>
        </p:nvSpPr>
        <p:spPr>
          <a:xfrm>
            <a:off x="7004116" y="133193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20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200" cy="5359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199" cy="53594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51146" y="4871935"/>
            <a:ext cx="1225318" cy="43114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806" h="471498">
                <a:moveTo>
                  <a:pt x="1407806" y="0"/>
                </a:moveTo>
                <a:lnTo>
                  <a:pt x="820544" y="151153"/>
                </a:lnTo>
                <a:cubicBezTo>
                  <a:pt x="629039" y="217433"/>
                  <a:pt x="391883" y="323455"/>
                  <a:pt x="255126" y="376846"/>
                </a:cubicBezTo>
                <a:cubicBezTo>
                  <a:pt x="118369" y="430237"/>
                  <a:pt x="43737" y="455144"/>
                  <a:pt x="0" y="471498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Freeform 9"/>
          <p:cNvSpPr/>
          <p:nvPr/>
        </p:nvSpPr>
        <p:spPr>
          <a:xfrm>
            <a:off x="2411608" y="4253603"/>
            <a:ext cx="2168293" cy="64783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1219" h="708476">
                <a:moveTo>
                  <a:pt x="2491219" y="0"/>
                </a:moveTo>
                <a:lnTo>
                  <a:pt x="1094134" y="296986"/>
                </a:lnTo>
                <a:cubicBezTo>
                  <a:pt x="902629" y="363266"/>
                  <a:pt x="716543" y="420243"/>
                  <a:pt x="534187" y="488825"/>
                </a:cubicBezTo>
                <a:cubicBezTo>
                  <a:pt x="351831" y="557407"/>
                  <a:pt x="43737" y="692122"/>
                  <a:pt x="0" y="70847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Freeform 10"/>
          <p:cNvSpPr/>
          <p:nvPr/>
        </p:nvSpPr>
        <p:spPr>
          <a:xfrm>
            <a:off x="3478409" y="2556724"/>
            <a:ext cx="4308084" cy="155699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094134 w 5099843"/>
              <a:gd name="connsiteY2" fmla="*/ 832113 h 1243603"/>
              <a:gd name="connsiteX3" fmla="*/ 534187 w 5099843"/>
              <a:gd name="connsiteY3" fmla="*/ 1023952 h 1243603"/>
              <a:gd name="connsiteX4" fmla="*/ 0 w 5099843"/>
              <a:gd name="connsiteY4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3112490 w 5099843"/>
              <a:gd name="connsiteY2" fmla="*/ 758330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370274 w 5099843"/>
              <a:gd name="connsiteY2" fmla="*/ 1166661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3077472"/>
              <a:gd name="connsiteY0" fmla="*/ 0 h 708476"/>
              <a:gd name="connsiteX1" fmla="*/ 3077472 w 3077472"/>
              <a:gd name="connsiteY1" fmla="*/ 223202 h 708476"/>
              <a:gd name="connsiteX2" fmla="*/ 1370274 w 3077472"/>
              <a:gd name="connsiteY2" fmla="*/ 631534 h 708476"/>
              <a:gd name="connsiteX3" fmla="*/ 1094134 w 3077472"/>
              <a:gd name="connsiteY3" fmla="*/ 296986 h 708476"/>
              <a:gd name="connsiteX4" fmla="*/ 534187 w 3077472"/>
              <a:gd name="connsiteY4" fmla="*/ 488825 h 708476"/>
              <a:gd name="connsiteX5" fmla="*/ 0 w 3077472"/>
              <a:gd name="connsiteY5" fmla="*/ 708476 h 708476"/>
              <a:gd name="connsiteX0" fmla="*/ 5117676 w 5117676"/>
              <a:gd name="connsiteY0" fmla="*/ 0 h 1175140"/>
              <a:gd name="connsiteX1" fmla="*/ 3077472 w 5117676"/>
              <a:gd name="connsiteY1" fmla="*/ 689866 h 1175140"/>
              <a:gd name="connsiteX2" fmla="*/ 1370274 w 5117676"/>
              <a:gd name="connsiteY2" fmla="*/ 1098198 h 1175140"/>
              <a:gd name="connsiteX3" fmla="*/ 1094134 w 5117676"/>
              <a:gd name="connsiteY3" fmla="*/ 763650 h 1175140"/>
              <a:gd name="connsiteX4" fmla="*/ 534187 w 5117676"/>
              <a:gd name="connsiteY4" fmla="*/ 955489 h 1175140"/>
              <a:gd name="connsiteX5" fmla="*/ 0 w 5117676"/>
              <a:gd name="connsiteY5" fmla="*/ 1175140 h 1175140"/>
              <a:gd name="connsiteX0" fmla="*/ 5117676 w 5117676"/>
              <a:gd name="connsiteY0" fmla="*/ 0 h 1429928"/>
              <a:gd name="connsiteX1" fmla="*/ 3077472 w 5117676"/>
              <a:gd name="connsiteY1" fmla="*/ 689866 h 1429928"/>
              <a:gd name="connsiteX2" fmla="*/ 1370274 w 5117676"/>
              <a:gd name="connsiteY2" fmla="*/ 1098198 h 1429928"/>
              <a:gd name="connsiteX3" fmla="*/ 691411 w 5117676"/>
              <a:gd name="connsiteY3" fmla="*/ 1363647 h 1429928"/>
              <a:gd name="connsiteX4" fmla="*/ 534187 w 5117676"/>
              <a:gd name="connsiteY4" fmla="*/ 955489 h 1429928"/>
              <a:gd name="connsiteX5" fmla="*/ 0 w 5117676"/>
              <a:gd name="connsiteY5" fmla="*/ 1175140 h 1429928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586905"/>
              <a:gd name="connsiteX1" fmla="*/ 3077472 w 5117676"/>
              <a:gd name="connsiteY1" fmla="*/ 689866 h 1586905"/>
              <a:gd name="connsiteX2" fmla="*/ 1370274 w 5117676"/>
              <a:gd name="connsiteY2" fmla="*/ 1098198 h 1586905"/>
              <a:gd name="connsiteX3" fmla="*/ 691411 w 5117676"/>
              <a:gd name="connsiteY3" fmla="*/ 1363647 h 1586905"/>
              <a:gd name="connsiteX4" fmla="*/ 280297 w 5117676"/>
              <a:gd name="connsiteY4" fmla="*/ 1555486 h 1586905"/>
              <a:gd name="connsiteX5" fmla="*/ 0 w 5117676"/>
              <a:gd name="connsiteY5" fmla="*/ 1175140 h 1586905"/>
              <a:gd name="connsiteX0" fmla="*/ 5012618 w 5012618"/>
              <a:gd name="connsiteY0" fmla="*/ 0 h 1658471"/>
              <a:gd name="connsiteX1" fmla="*/ 2972414 w 5012618"/>
              <a:gd name="connsiteY1" fmla="*/ 689866 h 1658471"/>
              <a:gd name="connsiteX2" fmla="*/ 1265216 w 5012618"/>
              <a:gd name="connsiteY2" fmla="*/ 1098198 h 1658471"/>
              <a:gd name="connsiteX3" fmla="*/ 586353 w 5012618"/>
              <a:gd name="connsiteY3" fmla="*/ 1363647 h 1658471"/>
              <a:gd name="connsiteX4" fmla="*/ 175239 w 5012618"/>
              <a:gd name="connsiteY4" fmla="*/ 1555486 h 1658471"/>
              <a:gd name="connsiteX5" fmla="*/ 0 w 5012618"/>
              <a:gd name="connsiteY5" fmla="*/ 1658471 h 1658471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31465 w 4968844"/>
              <a:gd name="connsiteY4" fmla="*/ 1555486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47790 w 4968844"/>
              <a:gd name="connsiteY1" fmla="*/ 713304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49692 w 4949692"/>
              <a:gd name="connsiteY0" fmla="*/ 0 h 1702743"/>
              <a:gd name="connsiteX1" fmla="*/ 2947790 w 4949692"/>
              <a:gd name="connsiteY1" fmla="*/ 752367 h 1702743"/>
              <a:gd name="connsiteX2" fmla="*/ 1237857 w 4949692"/>
              <a:gd name="connsiteY2" fmla="*/ 1126845 h 1702743"/>
              <a:gd name="connsiteX3" fmla="*/ 526165 w 4949692"/>
              <a:gd name="connsiteY3" fmla="*/ 1426148 h 1702743"/>
              <a:gd name="connsiteX4" fmla="*/ 128730 w 4949692"/>
              <a:gd name="connsiteY4" fmla="*/ 1584132 h 1702743"/>
              <a:gd name="connsiteX5" fmla="*/ 0 w 4949692"/>
              <a:gd name="connsiteY5" fmla="*/ 1702743 h 17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9692" h="1702743">
                <a:moveTo>
                  <a:pt x="4949692" y="0"/>
                </a:moveTo>
                <a:lnTo>
                  <a:pt x="2947790" y="752367"/>
                </a:lnTo>
                <a:cubicBezTo>
                  <a:pt x="2323223" y="935400"/>
                  <a:pt x="1641461" y="1014548"/>
                  <a:pt x="1237857" y="1126845"/>
                </a:cubicBezTo>
                <a:cubicBezTo>
                  <a:pt x="834253" y="1239142"/>
                  <a:pt x="659754" y="1379913"/>
                  <a:pt x="526165" y="1426148"/>
                </a:cubicBezTo>
                <a:cubicBezTo>
                  <a:pt x="334660" y="1492428"/>
                  <a:pt x="216424" y="1538033"/>
                  <a:pt x="128730" y="1584132"/>
                </a:cubicBezTo>
                <a:cubicBezTo>
                  <a:pt x="41036" y="1630231"/>
                  <a:pt x="43737" y="1686389"/>
                  <a:pt x="0" y="1702743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reeform 11"/>
          <p:cNvSpPr/>
          <p:nvPr/>
        </p:nvSpPr>
        <p:spPr>
          <a:xfrm>
            <a:off x="5753803" y="1601856"/>
            <a:ext cx="2669943" cy="90818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140219 w 2097251"/>
              <a:gd name="connsiteY2" fmla="*/ 488825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612618 w 2097251"/>
              <a:gd name="connsiteY1" fmla="*/ 1033093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1378082 w 2097251"/>
              <a:gd name="connsiteY1" fmla="*/ 609297 h 1194584"/>
              <a:gd name="connsiteX2" fmla="*/ 612618 w 2097251"/>
              <a:gd name="connsiteY2" fmla="*/ 1033093 h 1194584"/>
              <a:gd name="connsiteX3" fmla="*/ 435695 w 2097251"/>
              <a:gd name="connsiteY3" fmla="*/ 985350 h 1194584"/>
              <a:gd name="connsiteX4" fmla="*/ 0 w 2097251"/>
              <a:gd name="connsiteY4" fmla="*/ 1194584 h 1194584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581" h="993196">
                <a:moveTo>
                  <a:pt x="3067581" y="0"/>
                </a:moveTo>
                <a:cubicBezTo>
                  <a:pt x="2504415" y="135970"/>
                  <a:pt x="1799344" y="265191"/>
                  <a:pt x="1378082" y="407909"/>
                </a:cubicBezTo>
                <a:cubicBezTo>
                  <a:pt x="1019992" y="595139"/>
                  <a:pt x="860878" y="696114"/>
                  <a:pt x="612618" y="831705"/>
                </a:cubicBezTo>
                <a:cubicBezTo>
                  <a:pt x="539455" y="838825"/>
                  <a:pt x="537798" y="757047"/>
                  <a:pt x="435695" y="783962"/>
                </a:cubicBezTo>
                <a:cubicBezTo>
                  <a:pt x="333592" y="810877"/>
                  <a:pt x="43737" y="976842"/>
                  <a:pt x="0" y="99319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4449453" y="2218050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WL:512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1139" y="3765617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256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3469" y="4521333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32" y="500367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64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627" y="5286476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32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7206" y="130522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4532" y="154089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# BL ↗</a:t>
            </a:r>
          </a:p>
        </p:txBody>
      </p:sp>
      <p:sp>
        <p:nvSpPr>
          <p:cNvPr id="20" name="Freeform 19"/>
          <p:cNvSpPr/>
          <p:nvPr/>
        </p:nvSpPr>
        <p:spPr>
          <a:xfrm>
            <a:off x="5783145" y="1502863"/>
            <a:ext cx="1551007" cy="78547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771164"/>
              <a:gd name="connsiteY0" fmla="*/ 689012 h 1229308"/>
              <a:gd name="connsiteX1" fmla="*/ 1771164 w 1771164"/>
              <a:gd name="connsiteY1" fmla="*/ 128980 h 1229308"/>
              <a:gd name="connsiteX0" fmla="*/ 0 w 1771164"/>
              <a:gd name="connsiteY0" fmla="*/ 689012 h 689012"/>
              <a:gd name="connsiteX1" fmla="*/ 1771164 w 1771164"/>
              <a:gd name="connsiteY1" fmla="*/ 128980 h 689012"/>
              <a:gd name="connsiteX0" fmla="*/ 0 w 1781995"/>
              <a:gd name="connsiteY0" fmla="*/ 987979 h 987979"/>
              <a:gd name="connsiteX1" fmla="*/ 1781995 w 1781995"/>
              <a:gd name="connsiteY1" fmla="*/ 128980 h 987979"/>
              <a:gd name="connsiteX0" fmla="*/ 0 w 1781995"/>
              <a:gd name="connsiteY0" fmla="*/ 858999 h 858999"/>
              <a:gd name="connsiteX1" fmla="*/ 1781995 w 1781995"/>
              <a:gd name="connsiteY1" fmla="*/ 0 h 85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995" h="858999">
                <a:moveTo>
                  <a:pt x="0" y="858999"/>
                </a:moveTo>
                <a:cubicBezTo>
                  <a:pt x="428550" y="646724"/>
                  <a:pt x="1188591" y="180297"/>
                  <a:pt x="1781995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xtBox 20"/>
          <p:cNvSpPr txBox="1"/>
          <p:nvPr/>
        </p:nvSpPr>
        <p:spPr>
          <a:xfrm>
            <a:off x="952107" y="1199955"/>
            <a:ext cx="294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Delay and energy mainly determent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#WL and #BL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Area determent by decoder area and #GB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982763" y="815079"/>
            <a:ext cx="10843199" cy="5359477"/>
            <a:chOff x="-982763" y="815079"/>
            <a:chExt cx="10843199" cy="5359477"/>
          </a:xfrm>
        </p:grpSpPr>
        <p:pic>
          <p:nvPicPr>
            <p:cNvPr id="5" name="Picture 4" descr="all_so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82763" y="815079"/>
              <a:ext cx="10843199" cy="5359477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1251146" y="4871935"/>
              <a:ext cx="1225318" cy="43114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806" h="471498">
                  <a:moveTo>
                    <a:pt x="1407806" y="0"/>
                  </a:moveTo>
                  <a:lnTo>
                    <a:pt x="820544" y="151153"/>
                  </a:lnTo>
                  <a:cubicBezTo>
                    <a:pt x="629039" y="217433"/>
                    <a:pt x="391883" y="323455"/>
                    <a:pt x="255126" y="376846"/>
                  </a:cubicBezTo>
                  <a:cubicBezTo>
                    <a:pt x="118369" y="430237"/>
                    <a:pt x="43737" y="455144"/>
                    <a:pt x="0" y="471498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411608" y="4253603"/>
              <a:ext cx="2168293" cy="64783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1110549 w 1407806"/>
                <a:gd name="connsiteY1" fmla="*/ 23550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391391 w 1391391"/>
                <a:gd name="connsiteY0" fmla="*/ 0 h 435040"/>
                <a:gd name="connsiteX1" fmla="*/ 1094134 w 1391391"/>
                <a:gd name="connsiteY1" fmla="*/ 23550 h 435040"/>
                <a:gd name="connsiteX2" fmla="*/ 534187 w 1391391"/>
                <a:gd name="connsiteY2" fmla="*/ 215389 h 435040"/>
                <a:gd name="connsiteX3" fmla="*/ 0 w 1391391"/>
                <a:gd name="connsiteY3" fmla="*/ 435040 h 435040"/>
                <a:gd name="connsiteX0" fmla="*/ 2491219 w 2491219"/>
                <a:gd name="connsiteY0" fmla="*/ 0 h 708476"/>
                <a:gd name="connsiteX1" fmla="*/ 1094134 w 2491219"/>
                <a:gd name="connsiteY1" fmla="*/ 296986 h 708476"/>
                <a:gd name="connsiteX2" fmla="*/ 534187 w 2491219"/>
                <a:gd name="connsiteY2" fmla="*/ 488825 h 708476"/>
                <a:gd name="connsiteX3" fmla="*/ 0 w 2491219"/>
                <a:gd name="connsiteY3" fmla="*/ 708476 h 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1219" h="708476">
                  <a:moveTo>
                    <a:pt x="2491219" y="0"/>
                  </a:moveTo>
                  <a:lnTo>
                    <a:pt x="1094134" y="296986"/>
                  </a:lnTo>
                  <a:cubicBezTo>
                    <a:pt x="902629" y="363266"/>
                    <a:pt x="716543" y="420243"/>
                    <a:pt x="534187" y="488825"/>
                  </a:cubicBezTo>
                  <a:cubicBezTo>
                    <a:pt x="351831" y="557407"/>
                    <a:pt x="43737" y="692122"/>
                    <a:pt x="0" y="708476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8409" y="2556724"/>
              <a:ext cx="4308084" cy="1556995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1110549 w 1407806"/>
                <a:gd name="connsiteY1" fmla="*/ 23550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391391 w 1391391"/>
                <a:gd name="connsiteY0" fmla="*/ 0 h 435040"/>
                <a:gd name="connsiteX1" fmla="*/ 1094134 w 1391391"/>
                <a:gd name="connsiteY1" fmla="*/ 23550 h 435040"/>
                <a:gd name="connsiteX2" fmla="*/ 534187 w 1391391"/>
                <a:gd name="connsiteY2" fmla="*/ 215389 h 435040"/>
                <a:gd name="connsiteX3" fmla="*/ 0 w 1391391"/>
                <a:gd name="connsiteY3" fmla="*/ 435040 h 435040"/>
                <a:gd name="connsiteX0" fmla="*/ 2491219 w 2491219"/>
                <a:gd name="connsiteY0" fmla="*/ 0 h 708476"/>
                <a:gd name="connsiteX1" fmla="*/ 1094134 w 2491219"/>
                <a:gd name="connsiteY1" fmla="*/ 296986 h 708476"/>
                <a:gd name="connsiteX2" fmla="*/ 534187 w 2491219"/>
                <a:gd name="connsiteY2" fmla="*/ 488825 h 708476"/>
                <a:gd name="connsiteX3" fmla="*/ 0 w 2491219"/>
                <a:gd name="connsiteY3" fmla="*/ 708476 h 708476"/>
                <a:gd name="connsiteX0" fmla="*/ 2491219 w 5099843"/>
                <a:gd name="connsiteY0" fmla="*/ 535127 h 1243603"/>
                <a:gd name="connsiteX1" fmla="*/ 5099843 w 5099843"/>
                <a:gd name="connsiteY1" fmla="*/ 0 h 1243603"/>
                <a:gd name="connsiteX2" fmla="*/ 1094134 w 5099843"/>
                <a:gd name="connsiteY2" fmla="*/ 832113 h 1243603"/>
                <a:gd name="connsiteX3" fmla="*/ 534187 w 5099843"/>
                <a:gd name="connsiteY3" fmla="*/ 1023952 h 1243603"/>
                <a:gd name="connsiteX4" fmla="*/ 0 w 5099843"/>
                <a:gd name="connsiteY4" fmla="*/ 1243603 h 1243603"/>
                <a:gd name="connsiteX0" fmla="*/ 2491219 w 5099843"/>
                <a:gd name="connsiteY0" fmla="*/ 535127 h 1243603"/>
                <a:gd name="connsiteX1" fmla="*/ 5099843 w 5099843"/>
                <a:gd name="connsiteY1" fmla="*/ 0 h 1243603"/>
                <a:gd name="connsiteX2" fmla="*/ 3112490 w 5099843"/>
                <a:gd name="connsiteY2" fmla="*/ 758330 h 1243603"/>
                <a:gd name="connsiteX3" fmla="*/ 1094134 w 5099843"/>
                <a:gd name="connsiteY3" fmla="*/ 832113 h 1243603"/>
                <a:gd name="connsiteX4" fmla="*/ 534187 w 5099843"/>
                <a:gd name="connsiteY4" fmla="*/ 1023952 h 1243603"/>
                <a:gd name="connsiteX5" fmla="*/ 0 w 5099843"/>
                <a:gd name="connsiteY5" fmla="*/ 1243603 h 1243603"/>
                <a:gd name="connsiteX0" fmla="*/ 2491219 w 5099843"/>
                <a:gd name="connsiteY0" fmla="*/ 535127 h 1243603"/>
                <a:gd name="connsiteX1" fmla="*/ 5099843 w 5099843"/>
                <a:gd name="connsiteY1" fmla="*/ 0 h 1243603"/>
                <a:gd name="connsiteX2" fmla="*/ 1370274 w 5099843"/>
                <a:gd name="connsiteY2" fmla="*/ 1166661 h 1243603"/>
                <a:gd name="connsiteX3" fmla="*/ 1094134 w 5099843"/>
                <a:gd name="connsiteY3" fmla="*/ 832113 h 1243603"/>
                <a:gd name="connsiteX4" fmla="*/ 534187 w 5099843"/>
                <a:gd name="connsiteY4" fmla="*/ 1023952 h 1243603"/>
                <a:gd name="connsiteX5" fmla="*/ 0 w 5099843"/>
                <a:gd name="connsiteY5" fmla="*/ 1243603 h 1243603"/>
                <a:gd name="connsiteX0" fmla="*/ 2491219 w 3077472"/>
                <a:gd name="connsiteY0" fmla="*/ 0 h 708476"/>
                <a:gd name="connsiteX1" fmla="*/ 3077472 w 3077472"/>
                <a:gd name="connsiteY1" fmla="*/ 223202 h 708476"/>
                <a:gd name="connsiteX2" fmla="*/ 1370274 w 3077472"/>
                <a:gd name="connsiteY2" fmla="*/ 631534 h 708476"/>
                <a:gd name="connsiteX3" fmla="*/ 1094134 w 3077472"/>
                <a:gd name="connsiteY3" fmla="*/ 296986 h 708476"/>
                <a:gd name="connsiteX4" fmla="*/ 534187 w 3077472"/>
                <a:gd name="connsiteY4" fmla="*/ 488825 h 708476"/>
                <a:gd name="connsiteX5" fmla="*/ 0 w 3077472"/>
                <a:gd name="connsiteY5" fmla="*/ 708476 h 708476"/>
                <a:gd name="connsiteX0" fmla="*/ 5117676 w 5117676"/>
                <a:gd name="connsiteY0" fmla="*/ 0 h 1175140"/>
                <a:gd name="connsiteX1" fmla="*/ 3077472 w 5117676"/>
                <a:gd name="connsiteY1" fmla="*/ 689866 h 1175140"/>
                <a:gd name="connsiteX2" fmla="*/ 1370274 w 5117676"/>
                <a:gd name="connsiteY2" fmla="*/ 1098198 h 1175140"/>
                <a:gd name="connsiteX3" fmla="*/ 1094134 w 5117676"/>
                <a:gd name="connsiteY3" fmla="*/ 763650 h 1175140"/>
                <a:gd name="connsiteX4" fmla="*/ 534187 w 5117676"/>
                <a:gd name="connsiteY4" fmla="*/ 955489 h 1175140"/>
                <a:gd name="connsiteX5" fmla="*/ 0 w 5117676"/>
                <a:gd name="connsiteY5" fmla="*/ 1175140 h 1175140"/>
                <a:gd name="connsiteX0" fmla="*/ 5117676 w 5117676"/>
                <a:gd name="connsiteY0" fmla="*/ 0 h 1429928"/>
                <a:gd name="connsiteX1" fmla="*/ 3077472 w 5117676"/>
                <a:gd name="connsiteY1" fmla="*/ 689866 h 1429928"/>
                <a:gd name="connsiteX2" fmla="*/ 1370274 w 5117676"/>
                <a:gd name="connsiteY2" fmla="*/ 1098198 h 1429928"/>
                <a:gd name="connsiteX3" fmla="*/ 691411 w 5117676"/>
                <a:gd name="connsiteY3" fmla="*/ 1363647 h 1429928"/>
                <a:gd name="connsiteX4" fmla="*/ 534187 w 5117676"/>
                <a:gd name="connsiteY4" fmla="*/ 955489 h 1429928"/>
                <a:gd name="connsiteX5" fmla="*/ 0 w 5117676"/>
                <a:gd name="connsiteY5" fmla="*/ 1175140 h 1429928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586905"/>
                <a:gd name="connsiteX1" fmla="*/ 3077472 w 5117676"/>
                <a:gd name="connsiteY1" fmla="*/ 689866 h 1586905"/>
                <a:gd name="connsiteX2" fmla="*/ 1370274 w 5117676"/>
                <a:gd name="connsiteY2" fmla="*/ 1098198 h 1586905"/>
                <a:gd name="connsiteX3" fmla="*/ 691411 w 5117676"/>
                <a:gd name="connsiteY3" fmla="*/ 1363647 h 1586905"/>
                <a:gd name="connsiteX4" fmla="*/ 280297 w 5117676"/>
                <a:gd name="connsiteY4" fmla="*/ 1555486 h 1586905"/>
                <a:gd name="connsiteX5" fmla="*/ 0 w 5117676"/>
                <a:gd name="connsiteY5" fmla="*/ 1175140 h 1586905"/>
                <a:gd name="connsiteX0" fmla="*/ 5012618 w 5012618"/>
                <a:gd name="connsiteY0" fmla="*/ 0 h 1658471"/>
                <a:gd name="connsiteX1" fmla="*/ 2972414 w 5012618"/>
                <a:gd name="connsiteY1" fmla="*/ 689866 h 1658471"/>
                <a:gd name="connsiteX2" fmla="*/ 1265216 w 5012618"/>
                <a:gd name="connsiteY2" fmla="*/ 1098198 h 1658471"/>
                <a:gd name="connsiteX3" fmla="*/ 586353 w 5012618"/>
                <a:gd name="connsiteY3" fmla="*/ 1363647 h 1658471"/>
                <a:gd name="connsiteX4" fmla="*/ 175239 w 5012618"/>
                <a:gd name="connsiteY4" fmla="*/ 1555486 h 1658471"/>
                <a:gd name="connsiteX5" fmla="*/ 0 w 5012618"/>
                <a:gd name="connsiteY5" fmla="*/ 1658471 h 1658471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21442 w 4968844"/>
                <a:gd name="connsiteY2" fmla="*/ 1098198 h 1663680"/>
                <a:gd name="connsiteX3" fmla="*/ 542579 w 4968844"/>
                <a:gd name="connsiteY3" fmla="*/ 1363647 h 1663680"/>
                <a:gd name="connsiteX4" fmla="*/ 131465 w 4968844"/>
                <a:gd name="connsiteY4" fmla="*/ 1555486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21442 w 4968844"/>
                <a:gd name="connsiteY2" fmla="*/ 1098198 h 1663680"/>
                <a:gd name="connsiteX3" fmla="*/ 542579 w 4968844"/>
                <a:gd name="connsiteY3" fmla="*/ 1363647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21442 w 4968844"/>
                <a:gd name="connsiteY2" fmla="*/ 1098198 h 1663680"/>
                <a:gd name="connsiteX3" fmla="*/ 526165 w 4968844"/>
                <a:gd name="connsiteY3" fmla="*/ 1387085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37857 w 4968844"/>
                <a:gd name="connsiteY2" fmla="*/ 1087782 h 1663680"/>
                <a:gd name="connsiteX3" fmla="*/ 526165 w 4968844"/>
                <a:gd name="connsiteY3" fmla="*/ 1387085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47790 w 4968844"/>
                <a:gd name="connsiteY1" fmla="*/ 713304 h 1663680"/>
                <a:gd name="connsiteX2" fmla="*/ 1237857 w 4968844"/>
                <a:gd name="connsiteY2" fmla="*/ 1087782 h 1663680"/>
                <a:gd name="connsiteX3" fmla="*/ 526165 w 4968844"/>
                <a:gd name="connsiteY3" fmla="*/ 1387085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49692 w 4949692"/>
                <a:gd name="connsiteY0" fmla="*/ 0 h 1702743"/>
                <a:gd name="connsiteX1" fmla="*/ 2947790 w 4949692"/>
                <a:gd name="connsiteY1" fmla="*/ 752367 h 1702743"/>
                <a:gd name="connsiteX2" fmla="*/ 1237857 w 4949692"/>
                <a:gd name="connsiteY2" fmla="*/ 1126845 h 1702743"/>
                <a:gd name="connsiteX3" fmla="*/ 526165 w 4949692"/>
                <a:gd name="connsiteY3" fmla="*/ 1426148 h 1702743"/>
                <a:gd name="connsiteX4" fmla="*/ 128730 w 4949692"/>
                <a:gd name="connsiteY4" fmla="*/ 1584132 h 1702743"/>
                <a:gd name="connsiteX5" fmla="*/ 0 w 4949692"/>
                <a:gd name="connsiteY5" fmla="*/ 1702743 h 170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9692" h="1702743">
                  <a:moveTo>
                    <a:pt x="4949692" y="0"/>
                  </a:moveTo>
                  <a:lnTo>
                    <a:pt x="2947790" y="752367"/>
                  </a:lnTo>
                  <a:cubicBezTo>
                    <a:pt x="2323223" y="935400"/>
                    <a:pt x="1641461" y="1014548"/>
                    <a:pt x="1237857" y="1126845"/>
                  </a:cubicBezTo>
                  <a:cubicBezTo>
                    <a:pt x="834253" y="1239142"/>
                    <a:pt x="659754" y="1379913"/>
                    <a:pt x="526165" y="1426148"/>
                  </a:cubicBezTo>
                  <a:cubicBezTo>
                    <a:pt x="334660" y="1492428"/>
                    <a:pt x="216424" y="1538033"/>
                    <a:pt x="128730" y="1584132"/>
                  </a:cubicBezTo>
                  <a:cubicBezTo>
                    <a:pt x="41036" y="1630231"/>
                    <a:pt x="43737" y="1686389"/>
                    <a:pt x="0" y="1702743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753803" y="1601856"/>
              <a:ext cx="2669943" cy="90818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1110549 w 1407806"/>
                <a:gd name="connsiteY1" fmla="*/ 23550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391391 w 1391391"/>
                <a:gd name="connsiteY0" fmla="*/ 0 h 435040"/>
                <a:gd name="connsiteX1" fmla="*/ 1094134 w 1391391"/>
                <a:gd name="connsiteY1" fmla="*/ 23550 h 435040"/>
                <a:gd name="connsiteX2" fmla="*/ 534187 w 1391391"/>
                <a:gd name="connsiteY2" fmla="*/ 215389 h 435040"/>
                <a:gd name="connsiteX3" fmla="*/ 0 w 1391391"/>
                <a:gd name="connsiteY3" fmla="*/ 435040 h 435040"/>
                <a:gd name="connsiteX0" fmla="*/ 2491219 w 2491219"/>
                <a:gd name="connsiteY0" fmla="*/ 0 h 708476"/>
                <a:gd name="connsiteX1" fmla="*/ 1094134 w 2491219"/>
                <a:gd name="connsiteY1" fmla="*/ 296986 h 708476"/>
                <a:gd name="connsiteX2" fmla="*/ 534187 w 2491219"/>
                <a:gd name="connsiteY2" fmla="*/ 488825 h 708476"/>
                <a:gd name="connsiteX3" fmla="*/ 0 w 2491219"/>
                <a:gd name="connsiteY3" fmla="*/ 708476 h 708476"/>
                <a:gd name="connsiteX0" fmla="*/ 2097251 w 2097251"/>
                <a:gd name="connsiteY0" fmla="*/ 0 h 1194584"/>
                <a:gd name="connsiteX1" fmla="*/ 700166 w 2097251"/>
                <a:gd name="connsiteY1" fmla="*/ 296986 h 1194584"/>
                <a:gd name="connsiteX2" fmla="*/ 140219 w 2097251"/>
                <a:gd name="connsiteY2" fmla="*/ 488825 h 1194584"/>
                <a:gd name="connsiteX3" fmla="*/ 0 w 2097251"/>
                <a:gd name="connsiteY3" fmla="*/ 1194584 h 1194584"/>
                <a:gd name="connsiteX0" fmla="*/ 2097251 w 2097251"/>
                <a:gd name="connsiteY0" fmla="*/ 0 h 1194584"/>
                <a:gd name="connsiteX1" fmla="*/ 700166 w 2097251"/>
                <a:gd name="connsiteY1" fmla="*/ 296986 h 1194584"/>
                <a:gd name="connsiteX2" fmla="*/ 435695 w 2097251"/>
                <a:gd name="connsiteY2" fmla="*/ 985350 h 1194584"/>
                <a:gd name="connsiteX3" fmla="*/ 0 w 2097251"/>
                <a:gd name="connsiteY3" fmla="*/ 1194584 h 1194584"/>
                <a:gd name="connsiteX0" fmla="*/ 2097251 w 2097251"/>
                <a:gd name="connsiteY0" fmla="*/ 0 h 1194584"/>
                <a:gd name="connsiteX1" fmla="*/ 612618 w 2097251"/>
                <a:gd name="connsiteY1" fmla="*/ 1033093 h 1194584"/>
                <a:gd name="connsiteX2" fmla="*/ 435695 w 2097251"/>
                <a:gd name="connsiteY2" fmla="*/ 985350 h 1194584"/>
                <a:gd name="connsiteX3" fmla="*/ 0 w 2097251"/>
                <a:gd name="connsiteY3" fmla="*/ 1194584 h 1194584"/>
                <a:gd name="connsiteX0" fmla="*/ 2097251 w 2097251"/>
                <a:gd name="connsiteY0" fmla="*/ 0 h 1194584"/>
                <a:gd name="connsiteX1" fmla="*/ 1378082 w 2097251"/>
                <a:gd name="connsiteY1" fmla="*/ 609297 h 1194584"/>
                <a:gd name="connsiteX2" fmla="*/ 612618 w 2097251"/>
                <a:gd name="connsiteY2" fmla="*/ 1033093 h 1194584"/>
                <a:gd name="connsiteX3" fmla="*/ 435695 w 2097251"/>
                <a:gd name="connsiteY3" fmla="*/ 985350 h 1194584"/>
                <a:gd name="connsiteX4" fmla="*/ 0 w 2097251"/>
                <a:gd name="connsiteY4" fmla="*/ 1194584 h 1194584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581" h="993196">
                  <a:moveTo>
                    <a:pt x="3067581" y="0"/>
                  </a:moveTo>
                  <a:cubicBezTo>
                    <a:pt x="2504415" y="135970"/>
                    <a:pt x="1799344" y="265191"/>
                    <a:pt x="1378082" y="407909"/>
                  </a:cubicBezTo>
                  <a:cubicBezTo>
                    <a:pt x="1019992" y="595139"/>
                    <a:pt x="860878" y="696114"/>
                    <a:pt x="612618" y="831705"/>
                  </a:cubicBezTo>
                  <a:cubicBezTo>
                    <a:pt x="539455" y="838825"/>
                    <a:pt x="537798" y="757047"/>
                    <a:pt x="435695" y="783962"/>
                  </a:cubicBezTo>
                  <a:cubicBezTo>
                    <a:pt x="333592" y="810877"/>
                    <a:pt x="43737" y="976842"/>
                    <a:pt x="0" y="993196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9453" y="2218050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WL:512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1139" y="3765617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256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3469" y="4521333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128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832" y="5003671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64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627" y="5286476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32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7206" y="1305221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endParaRPr lang="en-US" sz="14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532" y="1540891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# BL ↗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783145" y="1502863"/>
              <a:ext cx="1551007" cy="785473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771164"/>
                <a:gd name="connsiteY0" fmla="*/ 689012 h 1229308"/>
                <a:gd name="connsiteX1" fmla="*/ 1771164 w 1771164"/>
                <a:gd name="connsiteY1" fmla="*/ 128980 h 1229308"/>
                <a:gd name="connsiteX0" fmla="*/ 0 w 1771164"/>
                <a:gd name="connsiteY0" fmla="*/ 689012 h 689012"/>
                <a:gd name="connsiteX1" fmla="*/ 1771164 w 1771164"/>
                <a:gd name="connsiteY1" fmla="*/ 128980 h 689012"/>
                <a:gd name="connsiteX0" fmla="*/ 0 w 1781995"/>
                <a:gd name="connsiteY0" fmla="*/ 987979 h 987979"/>
                <a:gd name="connsiteX1" fmla="*/ 1781995 w 1781995"/>
                <a:gd name="connsiteY1" fmla="*/ 128980 h 987979"/>
                <a:gd name="connsiteX0" fmla="*/ 0 w 1781995"/>
                <a:gd name="connsiteY0" fmla="*/ 858999 h 858999"/>
                <a:gd name="connsiteX1" fmla="*/ 1781995 w 1781995"/>
                <a:gd name="connsiteY1" fmla="*/ 0 h 85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995" h="858999">
                  <a:moveTo>
                    <a:pt x="0" y="858999"/>
                  </a:moveTo>
                  <a:cubicBezTo>
                    <a:pt x="428550" y="646724"/>
                    <a:pt x="1188591" y="180297"/>
                    <a:pt x="1781995" y="0"/>
                  </a:cubicBezTo>
                </a:path>
              </a:pathLst>
            </a:custGeom>
            <a:ln w="285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9194"/>
            <a:ext cx="9144000" cy="4519612"/>
          </a:xfrm>
          <a:prstGeom prst="rect">
            <a:avLst/>
          </a:prstGeom>
        </p:spPr>
      </p:pic>
      <p:pic>
        <p:nvPicPr>
          <p:cNvPr id="7" name="Picture 6" descr="pareto_s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1866" y="895546"/>
            <a:ext cx="10413391" cy="5147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2199" y="1434388"/>
            <a:ext cx="142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Pareto curve </a:t>
            </a:r>
            <a:endParaRPr lang="nl-BE" dirty="0"/>
          </a:p>
        </p:txBody>
      </p:sp>
      <p:sp>
        <p:nvSpPr>
          <p:cNvPr id="9" name="Freeform 8"/>
          <p:cNvSpPr/>
          <p:nvPr/>
        </p:nvSpPr>
        <p:spPr>
          <a:xfrm>
            <a:off x="2050131" y="1751008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400639" y="6094132"/>
            <a:ext cx="619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Leakage energy is 2 orders of magnitude smaller</a:t>
            </a:r>
            <a:endParaRPr lang="nl-BE" dirty="0"/>
          </a:p>
        </p:txBody>
      </p:sp>
      <p:pic>
        <p:nvPicPr>
          <p:cNvPr id="12" name="Picture 11" descr="energy.png"/>
          <p:cNvPicPr>
            <a:picLocks noChangeAspect="1"/>
          </p:cNvPicPr>
          <p:nvPr/>
        </p:nvPicPr>
        <p:blipFill>
          <a:blip r:embed="rId4" cstate="print"/>
          <a:srcRect l="79051" t="8660" r="10597" b="74570"/>
          <a:stretch>
            <a:fillRect/>
          </a:stretch>
        </p:blipFill>
        <p:spPr>
          <a:xfrm>
            <a:off x="7748833" y="3921549"/>
            <a:ext cx="923827" cy="1150070"/>
          </a:xfrm>
          <a:prstGeom prst="rect">
            <a:avLst/>
          </a:prstGeom>
        </p:spPr>
      </p:pic>
      <p:pic>
        <p:nvPicPr>
          <p:cNvPr id="13" name="Picture 12" descr="energy.png"/>
          <p:cNvPicPr>
            <a:picLocks noChangeAspect="1"/>
          </p:cNvPicPr>
          <p:nvPr/>
        </p:nvPicPr>
        <p:blipFill>
          <a:blip r:embed="rId4" cstate="print"/>
          <a:srcRect l="54689" t="31074" r="42118" b="10644"/>
          <a:stretch>
            <a:fillRect/>
          </a:stretch>
        </p:blipFill>
        <p:spPr>
          <a:xfrm>
            <a:off x="5983938" y="1225485"/>
            <a:ext cx="83316" cy="1168924"/>
          </a:xfrm>
          <a:prstGeom prst="rect">
            <a:avLst/>
          </a:prstGeom>
        </p:spPr>
      </p:pic>
      <p:pic>
        <p:nvPicPr>
          <p:cNvPr id="14" name="Picture 13" descr="energy.png"/>
          <p:cNvPicPr>
            <a:picLocks noChangeAspect="1"/>
          </p:cNvPicPr>
          <p:nvPr/>
        </p:nvPicPr>
        <p:blipFill>
          <a:blip r:embed="rId4" cstate="print"/>
          <a:srcRect l="42288" t="53058" r="54437" b="10516"/>
          <a:stretch>
            <a:fillRect/>
          </a:stretch>
        </p:blipFill>
        <p:spPr>
          <a:xfrm>
            <a:off x="4628561" y="2941164"/>
            <a:ext cx="82800" cy="7078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11832" y="3613553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Energy ratio </a:t>
            </a:r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16" name="Picture 15" descr="energy.png"/>
          <p:cNvPicPr>
            <a:picLocks noChangeAspect="1"/>
          </p:cNvPicPr>
          <p:nvPr/>
        </p:nvPicPr>
        <p:blipFill>
          <a:blip r:embed="rId4" cstate="print"/>
          <a:srcRect l="58029" t="15945" r="39119" b="10653"/>
          <a:stretch>
            <a:fillRect/>
          </a:stretch>
        </p:blipFill>
        <p:spPr>
          <a:xfrm>
            <a:off x="7663992" y="122549"/>
            <a:ext cx="82800" cy="1637605"/>
          </a:xfrm>
          <a:prstGeom prst="rect">
            <a:avLst/>
          </a:prstGeom>
        </p:spPr>
      </p:pic>
      <p:pic>
        <p:nvPicPr>
          <p:cNvPr id="17" name="Picture 16" descr="energy.png"/>
          <p:cNvPicPr>
            <a:picLocks noChangeAspect="1"/>
          </p:cNvPicPr>
          <p:nvPr/>
        </p:nvPicPr>
        <p:blipFill>
          <a:blip r:embed="rId4" cstate="print"/>
          <a:srcRect l="17675" t="71890" r="79367" b="10928"/>
          <a:stretch>
            <a:fillRect/>
          </a:stretch>
        </p:blipFill>
        <p:spPr>
          <a:xfrm>
            <a:off x="1300899" y="4703976"/>
            <a:ext cx="82800" cy="369642"/>
          </a:xfrm>
          <a:prstGeom prst="rect">
            <a:avLst/>
          </a:prstGeom>
        </p:spPr>
      </p:pic>
      <p:pic>
        <p:nvPicPr>
          <p:cNvPr id="18" name="Picture 17" descr="energy.png"/>
          <p:cNvPicPr>
            <a:picLocks noChangeAspect="1"/>
          </p:cNvPicPr>
          <p:nvPr/>
        </p:nvPicPr>
        <p:blipFill>
          <a:blip r:embed="rId4" cstate="print"/>
          <a:srcRect l="14400" t="72027" r="82431" b="11066"/>
          <a:stretch>
            <a:fillRect/>
          </a:stretch>
        </p:blipFill>
        <p:spPr>
          <a:xfrm>
            <a:off x="1451728" y="5137608"/>
            <a:ext cx="82800" cy="339480"/>
          </a:xfrm>
          <a:prstGeom prst="rect">
            <a:avLst/>
          </a:prstGeom>
        </p:spPr>
      </p:pic>
      <p:pic>
        <p:nvPicPr>
          <p:cNvPr id="19" name="Picture 18" descr="energy.png"/>
          <p:cNvPicPr>
            <a:picLocks noChangeAspect="1"/>
          </p:cNvPicPr>
          <p:nvPr/>
        </p:nvPicPr>
        <p:blipFill>
          <a:blip r:embed="rId4" cstate="print"/>
          <a:srcRect l="20633" t="70378" r="76198" b="10790"/>
          <a:stretch>
            <a:fillRect/>
          </a:stretch>
        </p:blipFill>
        <p:spPr>
          <a:xfrm>
            <a:off x="1706252" y="4553147"/>
            <a:ext cx="82800" cy="378120"/>
          </a:xfrm>
          <a:prstGeom prst="rect">
            <a:avLst/>
          </a:prstGeom>
        </p:spPr>
      </p:pic>
      <p:pic>
        <p:nvPicPr>
          <p:cNvPr id="20" name="Picture 19" descr="energy.png"/>
          <p:cNvPicPr>
            <a:picLocks noChangeAspect="1"/>
          </p:cNvPicPr>
          <p:nvPr/>
        </p:nvPicPr>
        <p:blipFill>
          <a:blip r:embed="rId4" cstate="print"/>
          <a:srcRect l="23802" t="66392" r="73134" b="10653"/>
          <a:stretch>
            <a:fillRect/>
          </a:stretch>
        </p:blipFill>
        <p:spPr>
          <a:xfrm>
            <a:off x="2177591" y="4176074"/>
            <a:ext cx="82800" cy="47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10135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41451"/>
            <a:ext cx="39829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4449000" y="1582861"/>
            <a:ext cx="4333050" cy="2970089"/>
            <a:chOff x="181800" y="1239960"/>
            <a:chExt cx="6558294" cy="3868265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Delay 93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Flowchart: Delay 94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Flowchart: Delay 95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lay 113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Flowchart: Delay 114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Flowchart: Delay 115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Flowchart: Delay 116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lowchart: Delay 131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Flowchart: Delay 132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elay 154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17" name="Straight Connector 216"/>
          <p:cNvCxnSpPr/>
          <p:nvPr/>
        </p:nvCxnSpPr>
        <p:spPr>
          <a:xfrm rot="16200000" flipV="1">
            <a:off x="1657050" y="3733500"/>
            <a:ext cx="536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456778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1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15222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2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7169" y="4632314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dependent of previous and current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Prone to glitches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06562" y="4633882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more or less constant for each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and Energy are more robust against mismatch</a:t>
            </a: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81800" y="1239960"/>
            <a:ext cx="6558294" cy="3868265"/>
            <a:chOff x="181800" y="1239960"/>
            <a:chExt cx="6558294" cy="3868265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Delay 102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Delay 103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Flowchart: Delay 104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Flowchart: Delay 132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Delay 135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Flowchart: Delay 16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lowchart: Delay 183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Flowchart: Delay 184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Flowchart: Delay 185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Flowchart: Delay 186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Freeform 96"/>
          <p:cNvSpPr/>
          <p:nvPr/>
        </p:nvSpPr>
        <p:spPr>
          <a:xfrm>
            <a:off x="6881567" y="3500485"/>
            <a:ext cx="1033806" cy="119406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3806" h="1194062">
                <a:moveTo>
                  <a:pt x="0" y="204248"/>
                </a:moveTo>
                <a:cubicBezTo>
                  <a:pt x="681872" y="0"/>
                  <a:pt x="1033806" y="738434"/>
                  <a:pt x="838985" y="1194062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Flowchart: Stored Data 100"/>
          <p:cNvSpPr/>
          <p:nvPr/>
        </p:nvSpPr>
        <p:spPr>
          <a:xfrm flipH="1">
            <a:off x="7202381" y="4761731"/>
            <a:ext cx="700878" cy="648072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Flowchart: Connector 105"/>
          <p:cNvSpPr/>
          <p:nvPr/>
        </p:nvSpPr>
        <p:spPr>
          <a:xfrm flipH="1">
            <a:off x="7901882" y="5049763"/>
            <a:ext cx="9258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000818" y="5121771"/>
            <a:ext cx="46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62518" y="49058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730100" y="4760537"/>
            <a:ext cx="360618" cy="288032"/>
            <a:chOff x="8146150" y="4970087"/>
            <a:chExt cx="360618" cy="288032"/>
          </a:xfrm>
        </p:grpSpPr>
        <p:sp>
          <p:nvSpPr>
            <p:cNvPr id="112" name="Isosceles Triangle 111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6362518" y="52995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730100" y="5154237"/>
            <a:ext cx="360618" cy="288032"/>
            <a:chOff x="8146150" y="4970087"/>
            <a:chExt cx="360618" cy="288032"/>
          </a:xfrm>
        </p:grpSpPr>
        <p:sp>
          <p:nvSpPr>
            <p:cNvPr id="99" name="Isosceles Triangle 98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407165" y="3433537"/>
            <a:ext cx="1520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Replace by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5929851" y="5520833"/>
            <a:ext cx="932665" cy="53896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665" h="538964">
                <a:moveTo>
                  <a:pt x="932665" y="0"/>
                </a:moveTo>
                <a:cubicBezTo>
                  <a:pt x="769987" y="291052"/>
                  <a:pt x="677421" y="426236"/>
                  <a:pt x="0" y="538964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xtBox 140"/>
          <p:cNvSpPr txBox="1"/>
          <p:nvPr/>
        </p:nvSpPr>
        <p:spPr>
          <a:xfrm>
            <a:off x="3971815" y="5226784"/>
            <a:ext cx="2651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as buffer and in bigger decoders add stages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28650" y="762000"/>
            <a:ext cx="4676775" cy="4095750"/>
            <a:chOff x="628650" y="762000"/>
            <a:chExt cx="4676775" cy="4095750"/>
          </a:xfrm>
        </p:grpSpPr>
        <p:pic>
          <p:nvPicPr>
            <p:cNvPr id="30" name="Picture 29" descr="comp_e_d.png"/>
            <p:cNvPicPr>
              <a:picLocks noChangeAspect="1"/>
            </p:cNvPicPr>
            <p:nvPr/>
          </p:nvPicPr>
          <p:blipFill>
            <a:blip r:embed="rId2" cstate="print"/>
            <a:srcRect l="7340" t="3419" r="2751" b="4701"/>
            <a:stretch>
              <a:fillRect/>
            </a:stretch>
          </p:blipFill>
          <p:spPr>
            <a:xfrm>
              <a:off x="628650" y="762000"/>
              <a:ext cx="4676775" cy="409575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869772" y="940332"/>
              <a:ext cx="3565713" cy="3119375"/>
              <a:chOff x="869772" y="940332"/>
              <a:chExt cx="3565713" cy="3119375"/>
            </a:xfrm>
          </p:grpSpPr>
          <p:cxnSp>
            <p:nvCxnSpPr>
              <p:cNvPr id="279" name="Straight Arrow Connector 278"/>
              <p:cNvCxnSpPr/>
              <p:nvPr/>
            </p:nvCxnSpPr>
            <p:spPr>
              <a:xfrm>
                <a:off x="3358461" y="2517867"/>
                <a:ext cx="394171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>
                <a:off x="4041314" y="1933402"/>
                <a:ext cx="394171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1483932" y="3756412"/>
                <a:ext cx="394171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>
                <a:off x="1537584" y="4059707"/>
                <a:ext cx="394171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3665" b="44434"/>
              <a:stretch>
                <a:fillRect/>
              </a:stretch>
            </p:blipFill>
            <p:spPr bwMode="auto">
              <a:xfrm>
                <a:off x="869772" y="940332"/>
                <a:ext cx="2606853" cy="631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926" y="5137608"/>
            <a:ext cx="1896152" cy="1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260" y="5144224"/>
            <a:ext cx="1951562" cy="13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612742" y="4977353"/>
            <a:ext cx="211160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ounded Rectangle 18"/>
          <p:cNvSpPr/>
          <p:nvPr/>
        </p:nvSpPr>
        <p:spPr>
          <a:xfrm>
            <a:off x="3074760" y="4978921"/>
            <a:ext cx="219482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Freeform 19"/>
          <p:cNvSpPr/>
          <p:nvPr/>
        </p:nvSpPr>
        <p:spPr>
          <a:xfrm>
            <a:off x="4039614" y="3854282"/>
            <a:ext cx="401418" cy="112014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418" h="1120149">
                <a:moveTo>
                  <a:pt x="401418" y="1120149"/>
                </a:moveTo>
                <a:cubicBezTo>
                  <a:pt x="395655" y="821269"/>
                  <a:pt x="329759" y="256366"/>
                  <a:pt x="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Freeform 20"/>
          <p:cNvSpPr/>
          <p:nvPr/>
        </p:nvSpPr>
        <p:spPr>
          <a:xfrm>
            <a:off x="1687308" y="3806658"/>
            <a:ext cx="509220" cy="116301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5763 w 505604"/>
              <a:gd name="connsiteY0" fmla="*/ 629612 h 629612"/>
              <a:gd name="connsiteX1" fmla="*/ 175845 w 505604"/>
              <a:gd name="connsiteY1" fmla="*/ 0 h 629612"/>
              <a:gd name="connsiteX0" fmla="*/ 5763 w 175845"/>
              <a:gd name="connsiteY0" fmla="*/ 629612 h 629612"/>
              <a:gd name="connsiteX1" fmla="*/ 175845 w 175845"/>
              <a:gd name="connsiteY1" fmla="*/ 0 h 629612"/>
              <a:gd name="connsiteX0" fmla="*/ 5763 w 509220"/>
              <a:gd name="connsiteY0" fmla="*/ 1163012 h 1163012"/>
              <a:gd name="connsiteX1" fmla="*/ 509220 w 509220"/>
              <a:gd name="connsiteY1" fmla="*/ 0 h 1163012"/>
              <a:gd name="connsiteX0" fmla="*/ 5763 w 509220"/>
              <a:gd name="connsiteY0" fmla="*/ 1163012 h 1163012"/>
              <a:gd name="connsiteX1" fmla="*/ 509220 w 509220"/>
              <a:gd name="connsiteY1" fmla="*/ 0 h 116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220" h="1163012">
                <a:moveTo>
                  <a:pt x="5763" y="1163012"/>
                </a:moveTo>
                <a:cubicBezTo>
                  <a:pt x="0" y="864132"/>
                  <a:pt x="205566" y="213504"/>
                  <a:pt x="50922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5503921" y="966478"/>
            <a:ext cx="39317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←Worst case delay and energy at worst case delay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(≠ worst case energy !!!)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↓Total area (F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min technology area)</a:t>
            </a:r>
            <a:endParaRPr lang="en-US" sz="20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nl-BE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76875" y="3811756"/>
            <a:ext cx="3181350" cy="2637148"/>
            <a:chOff x="5476875" y="3811756"/>
            <a:chExt cx="3181350" cy="2637148"/>
          </a:xfrm>
        </p:grpSpPr>
        <p:pic>
          <p:nvPicPr>
            <p:cNvPr id="28" name="Picture 27" descr="comp_a.png"/>
            <p:cNvPicPr>
              <a:picLocks noChangeAspect="1"/>
            </p:cNvPicPr>
            <p:nvPr/>
          </p:nvPicPr>
          <p:blipFill>
            <a:blip r:embed="rId6" cstate="print"/>
            <a:srcRect l="2946" r="6577"/>
            <a:stretch>
              <a:fillRect/>
            </a:stretch>
          </p:blipFill>
          <p:spPr>
            <a:xfrm>
              <a:off x="5476875" y="3811756"/>
              <a:ext cx="3181350" cy="2637148"/>
            </a:xfrm>
            <a:prstGeom prst="rect">
              <a:avLst/>
            </a:prstGeom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66767"/>
            <a:stretch>
              <a:fillRect/>
            </a:stretch>
          </p:blipFill>
          <p:spPr bwMode="auto">
            <a:xfrm>
              <a:off x="5828663" y="3983881"/>
              <a:ext cx="1486537" cy="899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uffer_ener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7962" y="701328"/>
            <a:ext cx="4666268" cy="3499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4483" y="12074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85" y="4022393"/>
            <a:ext cx="7783659" cy="283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Freeform 96"/>
          <p:cNvSpPr/>
          <p:nvPr/>
        </p:nvSpPr>
        <p:spPr>
          <a:xfrm>
            <a:off x="3440784" y="713294"/>
            <a:ext cx="1545994" cy="99295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994" h="992955">
                <a:moveTo>
                  <a:pt x="0" y="992955"/>
                </a:moveTo>
                <a:cubicBezTo>
                  <a:pt x="380214" y="260806"/>
                  <a:pt x="1128072" y="0"/>
                  <a:pt x="1545994" y="238811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TextBox 97"/>
          <p:cNvSpPr txBox="1"/>
          <p:nvPr/>
        </p:nvSpPr>
        <p:spPr>
          <a:xfrm>
            <a:off x="5125879" y="926007"/>
            <a:ext cx="372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Most energy goes to buffers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825820" y="3102987"/>
            <a:ext cx="1106078" cy="216816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6078" h="2168165">
                <a:moveTo>
                  <a:pt x="0" y="2168165"/>
                </a:moveTo>
                <a:cubicBezTo>
                  <a:pt x="1106078" y="2152453"/>
                  <a:pt x="873548" y="515334"/>
                  <a:pt x="348790" y="0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4260183" y="1983380"/>
            <a:ext cx="5685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Failed attempt to make buffers less energy consuming  → E = C*V</a:t>
            </a:r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Total C stays the same in both configurations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6538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</a:p>
          <a:p>
            <a:r>
              <a:rPr lang="en-US" dirty="0" smtClean="0"/>
              <a:t>Sweep </a:t>
            </a:r>
            <a:r>
              <a:rPr lang="en-US" dirty="0" err="1" smtClean="0"/>
              <a:t>Vt</a:t>
            </a:r>
            <a:r>
              <a:rPr lang="en-US" dirty="0" smtClean="0"/>
              <a:t>- &amp; </a:t>
            </a:r>
            <a:r>
              <a:rPr lang="el-GR" dirty="0" smtClean="0"/>
              <a:t>β</a:t>
            </a:r>
            <a:r>
              <a:rPr lang="en-US" dirty="0" smtClean="0"/>
              <a:t>-mismatch of different transistors independently and manually</a:t>
            </a:r>
          </a:p>
          <a:p>
            <a:r>
              <a:rPr lang="en-US" dirty="0" smtClean="0"/>
              <a:t>Offset as function of variation instances</a:t>
            </a:r>
          </a:p>
          <a:p>
            <a:r>
              <a:rPr lang="en-US" dirty="0" smtClean="0"/>
              <a:t>Done for minimal SA, since no idea yet of sizes to be used in our architecture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BE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:\Thesis-Design-of-RRam\Design\LatchAnalysis\BasicLatch\sensitivityanalysis\SPICE\fig\bet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438150" y="3407515"/>
            <a:ext cx="6238781" cy="3627434"/>
          </a:xfrm>
          <a:prstGeom prst="rect">
            <a:avLst/>
          </a:prstGeom>
          <a:noFill/>
        </p:spPr>
      </p:pic>
      <p:pic>
        <p:nvPicPr>
          <p:cNvPr id="1030" name="Picture 6" descr="U:\Thesis-Design-of-RRam\Design\LatchAnalysis\BasicLatch\sensitivityanalysis\SPICE\fig\v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38149" y="-76199"/>
            <a:ext cx="6254023" cy="364267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26</a:t>
            </a:fld>
            <a:endParaRPr lang="nl-BE" dirty="0"/>
          </a:p>
        </p:txBody>
      </p:sp>
      <p:grpSp>
        <p:nvGrpSpPr>
          <p:cNvPr id="2" name="Group 156"/>
          <p:cNvGrpSpPr/>
          <p:nvPr/>
        </p:nvGrpSpPr>
        <p:grpSpPr>
          <a:xfrm>
            <a:off x="5565852" y="3581510"/>
            <a:ext cx="283222" cy="432493"/>
            <a:chOff x="5565852" y="3581510"/>
            <a:chExt cx="283222" cy="432493"/>
          </a:xfrm>
        </p:grpSpPr>
        <p:cxnSp>
          <p:nvCxnSpPr>
            <p:cNvPr id="468" name="Straight Connector 467"/>
            <p:cNvCxnSpPr/>
            <p:nvPr/>
          </p:nvCxnSpPr>
          <p:spPr>
            <a:xfrm rot="16200000" flipV="1">
              <a:off x="5708505" y="3670637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6200000" flipV="1">
              <a:off x="5708505" y="3588062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6200000" flipH="1" flipV="1">
              <a:off x="577285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 rot="16200000" flipH="1" flipV="1">
              <a:off x="5497569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V="1">
              <a:off x="5700300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Straight Connector 475"/>
          <p:cNvCxnSpPr/>
          <p:nvPr/>
        </p:nvCxnSpPr>
        <p:spPr>
          <a:xfrm flipH="1">
            <a:off x="5848510" y="3531262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flipH="1">
            <a:off x="5302251" y="3531262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5"/>
          <p:cNvGrpSpPr/>
          <p:nvPr/>
        </p:nvGrpSpPr>
        <p:grpSpPr>
          <a:xfrm>
            <a:off x="5566399" y="3031583"/>
            <a:ext cx="289010" cy="548378"/>
            <a:chOff x="5566399" y="3031583"/>
            <a:chExt cx="289010" cy="548378"/>
          </a:xfrm>
        </p:grpSpPr>
        <p:cxnSp>
          <p:nvCxnSpPr>
            <p:cNvPr id="463" name="Straight Connector 462"/>
            <p:cNvCxnSpPr/>
            <p:nvPr/>
          </p:nvCxnSpPr>
          <p:spPr>
            <a:xfrm rot="16200000">
              <a:off x="5711434" y="3172936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6200000">
              <a:off x="5711434" y="3090361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/>
            <p:cNvCxnSpPr/>
            <p:nvPr/>
          </p:nvCxnSpPr>
          <p:spPr>
            <a:xfrm rot="16200000" flipH="1">
              <a:off x="5780775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 flipH="1">
              <a:off x="5491788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5700300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5848510" y="3437043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2" name="Straight Connector 481"/>
          <p:cNvCxnSpPr/>
          <p:nvPr/>
        </p:nvCxnSpPr>
        <p:spPr>
          <a:xfrm flipV="1">
            <a:off x="5565853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7"/>
          <p:cNvGrpSpPr/>
          <p:nvPr/>
        </p:nvGrpSpPr>
        <p:grpSpPr>
          <a:xfrm>
            <a:off x="8392524" y="3581510"/>
            <a:ext cx="279040" cy="432493"/>
            <a:chOff x="8392524" y="3581510"/>
            <a:chExt cx="279040" cy="432493"/>
          </a:xfrm>
        </p:grpSpPr>
        <p:cxnSp>
          <p:nvCxnSpPr>
            <p:cNvPr id="518" name="Straight Connector 517"/>
            <p:cNvCxnSpPr/>
            <p:nvPr/>
          </p:nvCxnSpPr>
          <p:spPr>
            <a:xfrm rot="5400000" flipH="1" flipV="1">
              <a:off x="8531017" y="3672696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 flipH="1" flipV="1">
              <a:off x="8531017" y="3590122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 flipV="1">
              <a:off x="831630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 rot="5400000" flipV="1">
              <a:off x="8603281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flipH="1" flipV="1">
              <a:off x="8539101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3" name="Straight Connector 512"/>
          <p:cNvCxnSpPr/>
          <p:nvPr/>
        </p:nvCxnSpPr>
        <p:spPr>
          <a:xfrm>
            <a:off x="7800646" y="3531262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58"/>
          <p:cNvGrpSpPr/>
          <p:nvPr/>
        </p:nvGrpSpPr>
        <p:grpSpPr>
          <a:xfrm>
            <a:off x="8386281" y="3031583"/>
            <a:ext cx="284744" cy="431372"/>
            <a:chOff x="8386281" y="3031583"/>
            <a:chExt cx="284744" cy="431372"/>
          </a:xfrm>
        </p:grpSpPr>
        <p:cxnSp>
          <p:nvCxnSpPr>
            <p:cNvPr id="522" name="Straight Connector 521"/>
            <p:cNvCxnSpPr/>
            <p:nvPr/>
          </p:nvCxnSpPr>
          <p:spPr>
            <a:xfrm rot="5400000" flipH="1">
              <a:off x="8528132" y="3175061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 flipH="1">
              <a:off x="8528132" y="3092486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rot="5400000">
              <a:off x="8324256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8596414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flipH="1" flipV="1">
              <a:off x="8539101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5" name="Straight Connector 514"/>
          <p:cNvCxnSpPr/>
          <p:nvPr/>
        </p:nvCxnSpPr>
        <p:spPr>
          <a:xfrm>
            <a:off x="8668435" y="3531262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H="1" flipV="1">
            <a:off x="8393079" y="3437043"/>
            <a:ext cx="0" cy="142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H="1" flipV="1">
            <a:off x="8671564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6977022" y="2252657"/>
            <a:ext cx="527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Mtop</a:t>
            </a:r>
            <a:endParaRPr lang="nl-BE" sz="1200" dirty="0"/>
          </a:p>
        </p:txBody>
      </p:sp>
      <p:sp>
        <p:nvSpPr>
          <p:cNvPr id="531" name="TextBox 530"/>
          <p:cNvSpPr txBox="1"/>
          <p:nvPr/>
        </p:nvSpPr>
        <p:spPr>
          <a:xfrm>
            <a:off x="6143606" y="300512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</a:t>
            </a:r>
            <a:endParaRPr lang="nl-BE" sz="1200" dirty="0"/>
          </a:p>
        </p:txBody>
      </p:sp>
      <p:sp>
        <p:nvSpPr>
          <p:cNvPr id="533" name="TextBox 532"/>
          <p:cNvSpPr txBox="1"/>
          <p:nvPr/>
        </p:nvSpPr>
        <p:spPr>
          <a:xfrm>
            <a:off x="7596149" y="299084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Mupbar</a:t>
            </a:r>
            <a:endParaRPr lang="nl-BE" sz="1200" dirty="0"/>
          </a:p>
        </p:txBody>
      </p:sp>
      <p:sp>
        <p:nvSpPr>
          <p:cNvPr id="534" name="TextBox 533"/>
          <p:cNvSpPr txBox="1"/>
          <p:nvPr/>
        </p:nvSpPr>
        <p:spPr>
          <a:xfrm>
            <a:off x="5957849" y="3738552"/>
            <a:ext cx="66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</a:t>
            </a:r>
            <a:endParaRPr lang="nl-BE" sz="1200" dirty="0"/>
          </a:p>
        </p:txBody>
      </p:sp>
      <p:sp>
        <p:nvSpPr>
          <p:cNvPr id="535" name="TextBox 534"/>
          <p:cNvSpPr txBox="1"/>
          <p:nvPr/>
        </p:nvSpPr>
        <p:spPr>
          <a:xfrm>
            <a:off x="7586610" y="3738552"/>
            <a:ext cx="87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Mdownbar</a:t>
            </a:r>
            <a:endParaRPr lang="nl-BE" sz="1200" dirty="0"/>
          </a:p>
        </p:txBody>
      </p:sp>
      <p:sp>
        <p:nvSpPr>
          <p:cNvPr id="536" name="TextBox 535"/>
          <p:cNvSpPr txBox="1"/>
          <p:nvPr/>
        </p:nvSpPr>
        <p:spPr>
          <a:xfrm>
            <a:off x="6977022" y="4543419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Mbottom</a:t>
            </a:r>
            <a:endParaRPr lang="nl-BE" sz="1200" dirty="0"/>
          </a:p>
        </p:txBody>
      </p:sp>
      <p:sp>
        <p:nvSpPr>
          <p:cNvPr id="537" name="TextBox 536"/>
          <p:cNvSpPr txBox="1"/>
          <p:nvPr/>
        </p:nvSpPr>
        <p:spPr>
          <a:xfrm>
            <a:off x="5376829" y="280035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</a:t>
            </a:r>
            <a:endParaRPr lang="nl-BE" sz="1200" dirty="0"/>
          </a:p>
        </p:txBody>
      </p:sp>
      <p:sp>
        <p:nvSpPr>
          <p:cNvPr id="538" name="TextBox 537"/>
          <p:cNvSpPr txBox="1"/>
          <p:nvPr/>
        </p:nvSpPr>
        <p:spPr>
          <a:xfrm>
            <a:off x="5376829" y="395287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</a:t>
            </a:r>
            <a:endParaRPr lang="nl-BE" sz="1200" dirty="0"/>
          </a:p>
        </p:txBody>
      </p:sp>
      <p:sp>
        <p:nvSpPr>
          <p:cNvPr id="540" name="TextBox 539"/>
          <p:cNvSpPr txBox="1"/>
          <p:nvPr/>
        </p:nvSpPr>
        <p:spPr>
          <a:xfrm>
            <a:off x="8162889" y="280035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Mpassnbar</a:t>
            </a:r>
            <a:endParaRPr lang="nl-BE" sz="1200" dirty="0"/>
          </a:p>
        </p:txBody>
      </p:sp>
      <p:sp>
        <p:nvSpPr>
          <p:cNvPr id="541" name="TextBox 540"/>
          <p:cNvSpPr txBox="1"/>
          <p:nvPr/>
        </p:nvSpPr>
        <p:spPr>
          <a:xfrm>
            <a:off x="8162889" y="4005264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Mpasspbar</a:t>
            </a:r>
            <a:endParaRPr lang="nl-BE" sz="12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696247" y="166539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results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7" name="Group 102"/>
          <p:cNvGrpSpPr/>
          <p:nvPr/>
        </p:nvGrpSpPr>
        <p:grpSpPr>
          <a:xfrm>
            <a:off x="6438900" y="1983317"/>
            <a:ext cx="1365981" cy="3094410"/>
            <a:chOff x="4800600" y="1381337"/>
            <a:chExt cx="1365981" cy="3094410"/>
          </a:xfrm>
        </p:grpSpPr>
        <p:grpSp>
          <p:nvGrpSpPr>
            <p:cNvPr id="8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U:\Thesis-Design-of-RRam\Design\LatchAnalysis\BasicLatch\sensitivityanalysis\SPICE\fig\chargeinj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6502"/>
            <a:ext cx="9030878" cy="4431498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Mainly contributions by differential pair</a:t>
            </a:r>
          </a:p>
          <a:p>
            <a:r>
              <a:rPr lang="en-US" dirty="0" smtClean="0"/>
              <a:t>Also </a:t>
            </a:r>
            <a:r>
              <a:rPr lang="el-GR" dirty="0" smtClean="0"/>
              <a:t>β</a:t>
            </a:r>
            <a:r>
              <a:rPr lang="en-US" dirty="0" smtClean="0"/>
              <a:t>-variations pass-gates:</a:t>
            </a:r>
            <a:br>
              <a:rPr lang="en-US" dirty="0" smtClean="0"/>
            </a:br>
            <a:r>
              <a:rPr lang="en-US" dirty="0" smtClean="0"/>
              <a:t>	charge injection not matched anymore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Analysis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174881" y="4286119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 variation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164210" y="570059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nMOS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l-GR" dirty="0" smtClean="0">
                <a:solidFill>
                  <a:schemeClr val="accent1"/>
                </a:solidFill>
              </a:rPr>
              <a:t>β</a:t>
            </a:r>
            <a:r>
              <a:rPr lang="en-US" dirty="0" smtClean="0">
                <a:solidFill>
                  <a:schemeClr val="accent1"/>
                </a:solidFill>
              </a:rPr>
              <a:t> variation (           )</a:t>
            </a:r>
            <a:endParaRPr lang="nl-BE" dirty="0">
              <a:solidFill>
                <a:schemeClr val="accent1"/>
              </a:solidFill>
            </a:endParaRPr>
          </a:p>
        </p:txBody>
      </p:sp>
      <p:graphicFrame>
        <p:nvGraphicFramePr>
          <p:cNvPr id="345" name="Object 344"/>
          <p:cNvGraphicFramePr>
            <a:graphicFrameLocks noChangeAspect="1"/>
          </p:cNvGraphicFramePr>
          <p:nvPr/>
        </p:nvGraphicFramePr>
        <p:xfrm>
          <a:off x="2999459" y="5690975"/>
          <a:ext cx="495300" cy="419100"/>
        </p:xfrm>
        <a:graphic>
          <a:graphicData uri="http://schemas.openxmlformats.org/presentationml/2006/ole">
            <p:oleObj spid="_x0000_s38914" name="Vergelijking" r:id="rId4" imgW="495000" imgH="419040" progId="Equation.3">
              <p:embed/>
            </p:oleObj>
          </a:graphicData>
        </a:graphic>
      </p:graphicFrame>
      <p:cxnSp>
        <p:nvCxnSpPr>
          <p:cNvPr id="347" name="Straight Arrow Connector 346"/>
          <p:cNvCxnSpPr/>
          <p:nvPr/>
        </p:nvCxnSpPr>
        <p:spPr>
          <a:xfrm flipH="1">
            <a:off x="2837468" y="3855563"/>
            <a:ext cx="518474" cy="93325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2742545" y="3433713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Pass gates turned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5627802" y="5109328"/>
            <a:ext cx="443059" cy="70700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117380" y="470770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latching</a:t>
            </a:r>
            <a:endParaRPr lang="nl-BE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U:\Thesis-Design-of-RRam\Design\PassGateAnalysis\SPICE\fig\overlapla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7" y="1842315"/>
            <a:ext cx="7031037" cy="5015685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Avoid by allowing (short) overlap </a:t>
            </a:r>
            <a:r>
              <a:rPr lang="en-US" dirty="0" err="1" smtClean="0"/>
              <a:t>PassEnable</a:t>
            </a:r>
            <a:r>
              <a:rPr lang="en-US" dirty="0" smtClean="0"/>
              <a:t> &amp; </a:t>
            </a:r>
            <a:r>
              <a:rPr lang="en-US" dirty="0" err="1" smtClean="0"/>
              <a:t>LatchEnable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Pass Gate mismatch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9350" y="3933825"/>
            <a:ext cx="247650" cy="5143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3345" y="3528963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 enabled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048250" y="3676650"/>
            <a:ext cx="314325" cy="3238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38095" y="4081413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Passgates</a:t>
            </a:r>
            <a:r>
              <a:rPr lang="en-US" dirty="0" smtClean="0">
                <a:solidFill>
                  <a:srgbClr val="7030A0"/>
                </a:solidFill>
              </a:rPr>
              <a:t>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0500" y="3086100"/>
            <a:ext cx="180975" cy="600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9245" y="2738388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Interesting phenomenon</a:t>
            </a:r>
            <a:endParaRPr lang="nl-B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(minimal SA)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120550" y="3396008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326615" y="3386483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72686" y="3386483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26225" y="3396008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1"/>
          <p:cNvGrpSpPr/>
          <p:nvPr/>
        </p:nvGrpSpPr>
        <p:grpSpPr>
          <a:xfrm>
            <a:off x="3710940" y="1827107"/>
            <a:ext cx="1365981" cy="3094410"/>
            <a:chOff x="4800600" y="1381337"/>
            <a:chExt cx="1365981" cy="3094410"/>
          </a:xfrm>
        </p:grpSpPr>
        <p:grpSp>
          <p:nvGrpSpPr>
            <p:cNvPr id="3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553356" y="3216077"/>
            <a:ext cx="733139" cy="348139"/>
          </a:xfrm>
          <a:prstGeom prst="rect">
            <a:avLst/>
          </a:prstGeom>
          <a:noFill/>
        </p:spPr>
      </p:pic>
      <p:pic>
        <p:nvPicPr>
          <p:cNvPr id="125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505356" y="3216077"/>
            <a:ext cx="733139" cy="348139"/>
          </a:xfrm>
          <a:prstGeom prst="rect">
            <a:avLst/>
          </a:prstGeom>
          <a:noFill/>
        </p:spPr>
      </p:pic>
      <p:cxnSp>
        <p:nvCxnSpPr>
          <p:cNvPr id="142" name="Straight Connector 141"/>
          <p:cNvCxnSpPr/>
          <p:nvPr/>
        </p:nvCxnSpPr>
        <p:spPr>
          <a:xfrm>
            <a:off x="23298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393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0393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3298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250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2060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679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268171" y="498067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330090" y="505210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4827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1922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922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827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779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3589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4208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3232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3470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3444240" y="3398520"/>
            <a:ext cx="259556" cy="273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44185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4185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0"/>
          <p:cNvGrpSpPr/>
          <p:nvPr/>
        </p:nvGrpSpPr>
        <p:grpSpPr>
          <a:xfrm>
            <a:off x="3308510" y="4134331"/>
            <a:ext cx="264310" cy="92868"/>
            <a:chOff x="4324359" y="3686175"/>
            <a:chExt cx="419100" cy="138112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/>
          <p:nvPr/>
        </p:nvCxnSpPr>
        <p:spPr>
          <a:xfrm>
            <a:off x="522779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3017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33732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732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85"/>
          <p:cNvGrpSpPr/>
          <p:nvPr/>
        </p:nvGrpSpPr>
        <p:grpSpPr>
          <a:xfrm>
            <a:off x="5203980" y="4134331"/>
            <a:ext cx="264310" cy="92868"/>
            <a:chOff x="4324359" y="3686175"/>
            <a:chExt cx="419100" cy="138112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>
            <a:off x="5070633" y="3388994"/>
            <a:ext cx="269082" cy="280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238750" y="37528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T2 : cell should be selected when the load is turned on, if not → dead time. (BL and WL decoder same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T3 : if T1 &gt; T3 ref is selected before </a:t>
            </a:r>
            <a:r>
              <a:rPr lang="en-US" dirty="0" err="1" smtClean="0">
                <a:solidFill>
                  <a:srgbClr val="002060"/>
                </a:solidFill>
              </a:rPr>
              <a:t>mem</a:t>
            </a:r>
            <a:r>
              <a:rPr lang="en-US" dirty="0" smtClean="0">
                <a:solidFill>
                  <a:srgbClr val="002060"/>
                </a:solidFill>
              </a:rPr>
              <a:t> → energy waste ( Design non optimal ref buffer)  </a:t>
            </a:r>
          </a:p>
          <a:p>
            <a:endParaRPr lang="nl-BE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393700" y="3629878"/>
            <a:ext cx="4648100" cy="3080342"/>
            <a:chOff x="393700" y="3629878"/>
            <a:chExt cx="4648100" cy="3080342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685800" y="50101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85800" y="44005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685800" y="47053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685800" y="53149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685800" y="62293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85800" y="56197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685800" y="59245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685800" y="41338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685800" y="50482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85800" y="44386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85800" y="47434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85800" y="53530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85800" y="56578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685800" y="59626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8"/>
            <p:cNvGrpSpPr/>
            <p:nvPr/>
          </p:nvGrpSpPr>
          <p:grpSpPr>
            <a:xfrm flipV="1">
              <a:off x="1978660" y="5651500"/>
              <a:ext cx="2598103" cy="270669"/>
              <a:chOff x="622300" y="1308100"/>
              <a:chExt cx="2598103" cy="270669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197100" y="1574800"/>
                <a:ext cx="1023303" cy="1588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22"/>
            <p:cNvGrpSpPr/>
            <p:nvPr/>
          </p:nvGrpSpPr>
          <p:grpSpPr>
            <a:xfrm flipV="1">
              <a:off x="2344420" y="5956300"/>
              <a:ext cx="2341880" cy="270669"/>
              <a:chOff x="622300" y="1308100"/>
              <a:chExt cx="2341880" cy="270669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2197100" y="1571625"/>
                <a:ext cx="767080" cy="3175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6"/>
            <p:cNvGrpSpPr/>
            <p:nvPr/>
          </p:nvGrpSpPr>
          <p:grpSpPr>
            <a:xfrm flipH="1">
              <a:off x="393700" y="4128770"/>
              <a:ext cx="3022600" cy="270669"/>
              <a:chOff x="622300" y="1308100"/>
              <a:chExt cx="3022600" cy="27066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30"/>
            <p:cNvGrpSpPr/>
            <p:nvPr/>
          </p:nvGrpSpPr>
          <p:grpSpPr>
            <a:xfrm flipH="1">
              <a:off x="1004570" y="4743450"/>
              <a:ext cx="2646680" cy="271939"/>
              <a:chOff x="998220" y="1306830"/>
              <a:chExt cx="2646680" cy="27193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4"/>
            <p:cNvGrpSpPr/>
            <p:nvPr/>
          </p:nvGrpSpPr>
          <p:grpSpPr>
            <a:xfrm flipH="1">
              <a:off x="925138" y="5346700"/>
              <a:ext cx="3022600" cy="270669"/>
              <a:chOff x="622300" y="1308100"/>
              <a:chExt cx="3022600" cy="270669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627386" y="4118034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GBen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27386" y="4422834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LBen_0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7386" y="4735254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SelLB_0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7386" y="5032434"/>
              <a:ext cx="963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Lbenbar_1</a:t>
              </a:r>
              <a:endParaRPr lang="nl-BE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7386" y="5337234"/>
              <a:ext cx="84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SelREF_1</a:t>
              </a:r>
              <a:endParaRPr lang="nl-BE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27386" y="5642034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BL_0</a:t>
              </a:r>
              <a:endParaRPr lang="nl-BE" sz="1400" dirty="0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1933183" y="4253749"/>
              <a:ext cx="569618" cy="641791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618" h="641791">
                  <a:moveTo>
                    <a:pt x="0" y="0"/>
                  </a:moveTo>
                  <a:cubicBezTo>
                    <a:pt x="166689" y="61585"/>
                    <a:pt x="350936" y="597701"/>
                    <a:pt x="569618" y="641791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2108601" y="4583949"/>
              <a:ext cx="399757" cy="30921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7" h="309210">
                  <a:moveTo>
                    <a:pt x="0" y="0"/>
                  </a:moveTo>
                  <a:cubicBezTo>
                    <a:pt x="180976" y="47298"/>
                    <a:pt x="212032" y="250833"/>
                    <a:pt x="399757" y="30921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6" name="Straight Connector 245"/>
            <p:cNvCxnSpPr/>
            <p:nvPr/>
          </p:nvCxnSpPr>
          <p:spPr>
            <a:xfrm flipH="1">
              <a:off x="1743075" y="4046220"/>
              <a:ext cx="1905" cy="2592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 247"/>
            <p:cNvSpPr/>
            <p:nvPr/>
          </p:nvSpPr>
          <p:spPr>
            <a:xfrm>
              <a:off x="1496853" y="3936206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2949" y="3737828"/>
              <a:ext cx="934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address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27386" y="594683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WL_0</a:t>
              </a:r>
              <a:endParaRPr lang="nl-BE" sz="1400" dirty="0"/>
            </a:p>
          </p:txBody>
        </p:sp>
        <p:grpSp>
          <p:nvGrpSpPr>
            <p:cNvPr id="265" name="Group 226"/>
            <p:cNvGrpSpPr/>
            <p:nvPr/>
          </p:nvGrpSpPr>
          <p:grpSpPr>
            <a:xfrm flipH="1">
              <a:off x="603221" y="4433586"/>
              <a:ext cx="3022600" cy="270669"/>
              <a:chOff x="622300" y="1308100"/>
              <a:chExt cx="3022600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26"/>
            <p:cNvGrpSpPr/>
            <p:nvPr/>
          </p:nvGrpSpPr>
          <p:grpSpPr>
            <a:xfrm flipH="1">
              <a:off x="612732" y="5040870"/>
              <a:ext cx="3022600" cy="270669"/>
              <a:chOff x="622300" y="1308100"/>
              <a:chExt cx="3022600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Freeform 272"/>
            <p:cNvSpPr/>
            <p:nvPr/>
          </p:nvSpPr>
          <p:spPr>
            <a:xfrm>
              <a:off x="2122891" y="5184025"/>
              <a:ext cx="335462" cy="283016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23581"/>
                <a:gd name="connsiteY0" fmla="*/ 0 h 349691"/>
                <a:gd name="connsiteX1" fmla="*/ 523581 w 523581"/>
                <a:gd name="connsiteY1" fmla="*/ 349691 h 349691"/>
                <a:gd name="connsiteX0" fmla="*/ 0 w 335462"/>
                <a:gd name="connsiteY0" fmla="*/ 0 h 283016"/>
                <a:gd name="connsiteX1" fmla="*/ 335462 w 335462"/>
                <a:gd name="connsiteY1" fmla="*/ 283016 h 283016"/>
                <a:gd name="connsiteX0" fmla="*/ 0 w 335462"/>
                <a:gd name="connsiteY0" fmla="*/ 0 h 283016"/>
                <a:gd name="connsiteX1" fmla="*/ 335462 w 335462"/>
                <a:gd name="connsiteY1" fmla="*/ 283016 h 28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62" h="283016">
                  <a:moveTo>
                    <a:pt x="0" y="0"/>
                  </a:moveTo>
                  <a:cubicBezTo>
                    <a:pt x="180976" y="47298"/>
                    <a:pt x="252512" y="241308"/>
                    <a:pt x="335462" y="28301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1928419" y="4251367"/>
              <a:ext cx="531519" cy="1220436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519" h="1220436">
                  <a:moveTo>
                    <a:pt x="0" y="0"/>
                  </a:moveTo>
                  <a:cubicBezTo>
                    <a:pt x="96210" y="50419"/>
                    <a:pt x="318628" y="1120011"/>
                    <a:pt x="531519" y="122043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H="1">
              <a:off x="2625725" y="4046220"/>
              <a:ext cx="1905" cy="2664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Freeform 275"/>
            <p:cNvSpPr/>
            <p:nvPr/>
          </p:nvSpPr>
          <p:spPr>
            <a:xfrm>
              <a:off x="2634087" y="3847306"/>
              <a:ext cx="54802" cy="1574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07" h="502683">
                  <a:moveTo>
                    <a:pt x="13246" y="0"/>
                  </a:moveTo>
                  <a:cubicBezTo>
                    <a:pt x="59907" y="184302"/>
                    <a:pt x="54639" y="134298"/>
                    <a:pt x="0" y="502683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991049" y="3629878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 flipV="1">
              <a:off x="685800" y="65341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685800" y="62674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222"/>
            <p:cNvGrpSpPr/>
            <p:nvPr/>
          </p:nvGrpSpPr>
          <p:grpSpPr>
            <a:xfrm flipV="1">
              <a:off x="1744345" y="6261100"/>
              <a:ext cx="2341880" cy="270669"/>
              <a:chOff x="622300" y="1308100"/>
              <a:chExt cx="2341880" cy="270669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V="1">
                <a:off x="2197100" y="1571625"/>
                <a:ext cx="767080" cy="3175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TextBox 283"/>
            <p:cNvSpPr txBox="1"/>
            <p:nvPr/>
          </p:nvSpPr>
          <p:spPr>
            <a:xfrm>
              <a:off x="627386" y="6251634"/>
              <a:ext cx="917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2447532" y="5480092"/>
              <a:ext cx="802982" cy="101999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982" h="1019998">
                  <a:moveTo>
                    <a:pt x="0" y="0"/>
                  </a:moveTo>
                  <a:cubicBezTo>
                    <a:pt x="234322" y="55181"/>
                    <a:pt x="642478" y="1019998"/>
                    <a:pt x="802982" y="948973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2514207" y="4884778"/>
              <a:ext cx="964907" cy="986661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907" h="986661">
                  <a:moveTo>
                    <a:pt x="0" y="0"/>
                  </a:moveTo>
                  <a:cubicBezTo>
                    <a:pt x="281948" y="40894"/>
                    <a:pt x="804403" y="986661"/>
                    <a:pt x="964907" y="91563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2516590" y="4884777"/>
              <a:ext cx="1341144" cy="129384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1122069"/>
                <a:gd name="connsiteY0" fmla="*/ 0 h 1129536"/>
                <a:gd name="connsiteX1" fmla="*/ 1122069 w 1122069"/>
                <a:gd name="connsiteY1" fmla="*/ 1058511 h 1129536"/>
                <a:gd name="connsiteX0" fmla="*/ 0 w 1114925"/>
                <a:gd name="connsiteY0" fmla="*/ 0 h 1139061"/>
                <a:gd name="connsiteX1" fmla="*/ 1114925 w 1114925"/>
                <a:gd name="connsiteY1" fmla="*/ 1068036 h 1139061"/>
                <a:gd name="connsiteX0" fmla="*/ 0 w 1341144"/>
                <a:gd name="connsiteY0" fmla="*/ 0 h 1298605"/>
                <a:gd name="connsiteX1" fmla="*/ 1341144 w 1341144"/>
                <a:gd name="connsiteY1" fmla="*/ 1227580 h 1298605"/>
                <a:gd name="connsiteX0" fmla="*/ 0 w 1341144"/>
                <a:gd name="connsiteY0" fmla="*/ 0 h 1293842"/>
                <a:gd name="connsiteX1" fmla="*/ 1341144 w 1341144"/>
                <a:gd name="connsiteY1" fmla="*/ 1227580 h 129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1144" h="1293842">
                  <a:moveTo>
                    <a:pt x="0" y="0"/>
                  </a:moveTo>
                  <a:cubicBezTo>
                    <a:pt x="281948" y="40894"/>
                    <a:pt x="702009" y="1293842"/>
                    <a:pt x="1341144" y="122758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495674" y="5676899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848099" y="59340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238499" y="6267449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3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95309" y="885434"/>
            <a:ext cx="8324699" cy="2547534"/>
            <a:chOff x="295309" y="885434"/>
            <a:chExt cx="8324699" cy="2547534"/>
          </a:xfrm>
        </p:grpSpPr>
        <p:cxnSp>
          <p:nvCxnSpPr>
            <p:cNvPr id="298" name="Straight Connector 297"/>
            <p:cNvCxnSpPr/>
            <p:nvPr/>
          </p:nvCxnSpPr>
          <p:spPr>
            <a:xfrm>
              <a:off x="8072909" y="2364606"/>
              <a:ext cx="2553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295309" y="885434"/>
              <a:ext cx="8171169" cy="2289043"/>
              <a:chOff x="1351110" y="4165961"/>
              <a:chExt cx="8171169" cy="228904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699205" y="4343981"/>
                <a:ext cx="7823074" cy="288484"/>
                <a:chOff x="1699205" y="4343981"/>
                <a:chExt cx="7823074" cy="28848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13" name="Flowchart: Delay 12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2934279" y="4502600"/>
                  <a:ext cx="6588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11" name="Isosceles Triangle 10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99205" y="4701698"/>
                <a:ext cx="3179074" cy="288484"/>
                <a:chOff x="1699205" y="4343981"/>
                <a:chExt cx="3179074" cy="288484"/>
              </a:xfrm>
            </p:grpSpPr>
            <p:grpSp>
              <p:nvGrpSpPr>
                <p:cNvPr id="22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30" name="Flowchart: Delay 2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2934279" y="4502600"/>
                  <a:ext cx="1944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28" name="Isosceles Triangle 2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699205" y="5059415"/>
                <a:ext cx="2024658" cy="288484"/>
                <a:chOff x="1699205" y="4343981"/>
                <a:chExt cx="2024658" cy="288484"/>
              </a:xfrm>
            </p:grpSpPr>
            <p:grpSp>
              <p:nvGrpSpPr>
                <p:cNvPr id="33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40" name="Flowchart: Delay 3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  <p:sp>
                <p:nvSpPr>
                  <p:cNvPr id="41" name="Flowchart: Connector 4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2934280" y="45026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38" name="Isosceles Triangle 3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</p:grpSp>
            <p:cxnSp>
              <p:nvCxnSpPr>
                <p:cNvPr id="36" name="Straight Connector 3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1699205" y="5417131"/>
                <a:ext cx="2027074" cy="288484"/>
                <a:chOff x="1699205" y="4343981"/>
                <a:chExt cx="2027074" cy="288484"/>
              </a:xfrm>
            </p:grpSpPr>
            <p:grpSp>
              <p:nvGrpSpPr>
                <p:cNvPr id="43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50" name="Flowchart: Delay 4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51" name="Flowchart: Connector 5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2934279" y="4502600"/>
                  <a:ext cx="792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48" name="Isosceles Triangle 4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49" name="Flowchart: Connector 4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/>
              <p:cNvCxnSpPr/>
              <p:nvPr/>
            </p:nvCxnSpPr>
            <p:spPr>
              <a:xfrm rot="16200000" flipH="1" flipV="1">
                <a:off x="1475546" y="5367175"/>
                <a:ext cx="1656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186260" y="4232636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SelLB_0</a:t>
                </a:r>
                <a:endParaRPr lang="nl-BE" sz="1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86260" y="4583003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SelREF_0</a:t>
                </a:r>
                <a:endParaRPr lang="nl-BE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6260" y="494279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SelLB_1</a:t>
                </a:r>
                <a:endParaRPr lang="nl-BE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186260" y="5293152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SelREF_1</a:t>
                </a:r>
                <a:endParaRPr lang="nl-BE" sz="1400" dirty="0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5400000">
                <a:off x="4242712" y="4760627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351110" y="4165961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LBen_0</a:t>
                </a:r>
                <a:endParaRPr lang="nl-BE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51110" y="4516328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LBenbar_0</a:t>
                </a:r>
                <a:endParaRPr lang="nl-BE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351110" y="4876122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LBen_1</a:t>
                </a:r>
                <a:endParaRPr lang="nl-BE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351110" y="522647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LBenbar_1</a:t>
                </a:r>
                <a:endParaRPr lang="nl-BE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32160" y="614722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GBen</a:t>
                </a:r>
                <a:endParaRPr lang="nl-BE" sz="1400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8274258" y="1208606"/>
              <a:ext cx="345750" cy="2204547"/>
              <a:chOff x="6664533" y="1208606"/>
              <a:chExt cx="345750" cy="2204547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6664533" y="1208606"/>
                <a:ext cx="345750" cy="2204547"/>
                <a:chOff x="5864397" y="1208606"/>
                <a:chExt cx="345750" cy="2204547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 rot="16200000" flipH="1" flipV="1">
                  <a:off x="5209272" y="2035848"/>
                  <a:ext cx="1656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rapezoid 154"/>
                <p:cNvSpPr/>
                <p:nvPr/>
              </p:nvSpPr>
              <p:spPr>
                <a:xfrm rot="16200000">
                  <a:off x="4984185" y="2187191"/>
                  <a:ext cx="2106174" cy="345750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 rot="16200000">
                <a:off x="6191312" y="2156991"/>
                <a:ext cx="127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3828899" y="1633067"/>
              <a:ext cx="616102" cy="583083"/>
              <a:chOff x="4108298" y="1988667"/>
              <a:chExt cx="894431" cy="798598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4273864" y="2688799"/>
                <a:ext cx="68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6" name="Group 127"/>
              <p:cNvGrpSpPr/>
              <p:nvPr/>
            </p:nvGrpSpPr>
            <p:grpSpPr>
              <a:xfrm>
                <a:off x="4455480" y="2599149"/>
                <a:ext cx="253240" cy="183146"/>
                <a:chOff x="2357490" y="3830897"/>
                <a:chExt cx="369190" cy="288032"/>
              </a:xfrm>
            </p:grpSpPr>
            <p:sp>
              <p:nvSpPr>
                <p:cNvPr id="157" name="Isosceles Triangle 15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8" name="Flowchart: Connector 15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grpSp>
            <p:nvGrpSpPr>
              <p:cNvPr id="160" name="Group 128"/>
              <p:cNvGrpSpPr/>
              <p:nvPr/>
            </p:nvGrpSpPr>
            <p:grpSpPr>
              <a:xfrm>
                <a:off x="4749489" y="2604119"/>
                <a:ext cx="253240" cy="183146"/>
                <a:chOff x="2357490" y="3830897"/>
                <a:chExt cx="369190" cy="288032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2" name="Flowchart: Connector 161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64" name="Flowchart: Connector 163"/>
              <p:cNvSpPr/>
              <p:nvPr/>
            </p:nvSpPr>
            <p:spPr>
              <a:xfrm flipH="1">
                <a:off x="4917239" y="2171812"/>
                <a:ext cx="63508" cy="91573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279747" y="20806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279747" y="23092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4280696" y="2297427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Flowchart: Stored Data 162"/>
              <p:cNvSpPr/>
              <p:nvPr/>
            </p:nvSpPr>
            <p:spPr>
              <a:xfrm flipH="1">
                <a:off x="4437427" y="1988667"/>
                <a:ext cx="480758" cy="412076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4108298" y="2483095"/>
                <a:ext cx="1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3840011" y="2849885"/>
              <a:ext cx="616102" cy="583083"/>
              <a:chOff x="4108298" y="1988667"/>
              <a:chExt cx="894431" cy="798598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flipH="1" flipV="1">
                <a:off x="4273864" y="2688799"/>
                <a:ext cx="68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2" name="Group 127"/>
              <p:cNvGrpSpPr/>
              <p:nvPr/>
            </p:nvGrpSpPr>
            <p:grpSpPr>
              <a:xfrm>
                <a:off x="4455480" y="2599149"/>
                <a:ext cx="253240" cy="183146"/>
                <a:chOff x="2357490" y="3830897"/>
                <a:chExt cx="369190" cy="288032"/>
              </a:xfrm>
            </p:grpSpPr>
            <p:sp>
              <p:nvSpPr>
                <p:cNvPr id="185" name="Isosceles Triangle 18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9" name="Flowchart: Connector 188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grpSp>
            <p:nvGrpSpPr>
              <p:cNvPr id="173" name="Group 128"/>
              <p:cNvGrpSpPr/>
              <p:nvPr/>
            </p:nvGrpSpPr>
            <p:grpSpPr>
              <a:xfrm>
                <a:off x="4749489" y="2604119"/>
                <a:ext cx="253240" cy="183146"/>
                <a:chOff x="2357490" y="3830897"/>
                <a:chExt cx="369190" cy="288032"/>
              </a:xfrm>
            </p:grpSpPr>
            <p:sp>
              <p:nvSpPr>
                <p:cNvPr id="182" name="Isosceles Triangle 181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4" name="Flowchart: Connector 18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74" name="Flowchart: Connector 173"/>
              <p:cNvSpPr/>
              <p:nvPr/>
            </p:nvSpPr>
            <p:spPr>
              <a:xfrm flipH="1">
                <a:off x="4917239" y="2171812"/>
                <a:ext cx="63508" cy="91573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4279747" y="20806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279747" y="23092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4280696" y="2297427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9" name="Flowchart: Stored Data 178"/>
              <p:cNvSpPr/>
              <p:nvPr/>
            </p:nvSpPr>
            <p:spPr>
              <a:xfrm flipH="1">
                <a:off x="4437427" y="1988667"/>
                <a:ext cx="480758" cy="412076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108298" y="2483095"/>
                <a:ext cx="1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Straight Connector 189"/>
            <p:cNvCxnSpPr/>
            <p:nvPr/>
          </p:nvCxnSpPr>
          <p:spPr>
            <a:xfrm rot="16200000" flipH="1" flipV="1">
              <a:off x="3001820" y="2393833"/>
              <a:ext cx="1656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Flowchart: Connector 190"/>
            <p:cNvSpPr/>
            <p:nvPr/>
          </p:nvSpPr>
          <p:spPr>
            <a:xfrm>
              <a:off x="4167384" y="2396704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2" name="Flowchart: Connector 191"/>
            <p:cNvSpPr/>
            <p:nvPr/>
          </p:nvSpPr>
          <p:spPr>
            <a:xfrm>
              <a:off x="4167398" y="2503401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4165326" y="2607907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211038" y="2395273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Number of </a:t>
              </a:r>
              <a:r>
                <a:rPr lang="en-US" sz="1200" dirty="0" err="1" smtClean="0"/>
                <a:t>Bitlines</a:t>
              </a:r>
              <a:endParaRPr lang="nl-BE" sz="12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02034" y="1273901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5578509" y="1208606"/>
              <a:ext cx="1473443" cy="2204547"/>
              <a:chOff x="5769009" y="1208606"/>
              <a:chExt cx="1473443" cy="2204547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>
                <a:off x="6710834" y="2364606"/>
                <a:ext cx="25534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6" name="Group 295"/>
              <p:cNvGrpSpPr/>
              <p:nvPr/>
            </p:nvGrpSpPr>
            <p:grpSpPr>
              <a:xfrm>
                <a:off x="6896702" y="1208606"/>
                <a:ext cx="345750" cy="2204547"/>
                <a:chOff x="5858477" y="1208606"/>
                <a:chExt cx="345750" cy="2204547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5858477" y="1208606"/>
                  <a:ext cx="345750" cy="2204547"/>
                  <a:chOff x="5864397" y="1208606"/>
                  <a:chExt cx="345750" cy="2204547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rot="16200000" flipH="1" flipV="1">
                    <a:off x="5209272" y="2035848"/>
                    <a:ext cx="1656000" cy="15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Trapezoid 149"/>
                  <p:cNvSpPr/>
                  <p:nvPr/>
                </p:nvSpPr>
                <p:spPr>
                  <a:xfrm rot="16200000">
                    <a:off x="4984185" y="2187191"/>
                    <a:ext cx="2106174" cy="345750"/>
                  </a:xfrm>
                  <a:prstGeom prst="trapezoid">
                    <a:avLst>
                      <a:gd name="adj" fmla="val 75161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 rot="16200000">
                  <a:off x="5508165" y="2156991"/>
                  <a:ext cx="10463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BL decoder</a:t>
                  </a:r>
                  <a:endParaRPr lang="nl-BE" sz="1400" dirty="0"/>
                </a:p>
              </p:txBody>
            </p:sp>
          </p:grpSp>
          <p:sp>
            <p:nvSpPr>
              <p:cNvPr id="299" name="TextBox 298"/>
              <p:cNvSpPr txBox="1"/>
              <p:nvPr/>
            </p:nvSpPr>
            <p:spPr>
              <a:xfrm>
                <a:off x="5769009" y="2197826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BLencoded</a:t>
                </a:r>
                <a:endParaRPr lang="nl-BE" sz="1400" dirty="0"/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7102509" y="219782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WLencoded</a:t>
              </a:r>
              <a:endParaRPr lang="nl-B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temp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397250" y="2553390"/>
            <a:ext cx="2397125" cy="1711319"/>
            <a:chOff x="3397250" y="2553390"/>
            <a:chExt cx="2397125" cy="171131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4211791" y="2945288"/>
              <a:ext cx="21240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321329" y="2631281"/>
              <a:ext cx="640" cy="31400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208617" y="3688238"/>
              <a:ext cx="21240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4210999" y="3766821"/>
              <a:ext cx="21002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4318155" y="3402806"/>
              <a:ext cx="1434" cy="28543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315775" y="3764439"/>
              <a:ext cx="3814" cy="37179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214173" y="3023871"/>
              <a:ext cx="21002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318001" y="3028633"/>
              <a:ext cx="3328" cy="36861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4761386" y="3402807"/>
              <a:ext cx="21240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4683994" y="3403998"/>
              <a:ext cx="21002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 flipH="1">
              <a:off x="5009588" y="3264141"/>
              <a:ext cx="1434" cy="28543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4603586" y="3219772"/>
              <a:ext cx="3814" cy="37179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25"/>
            <p:cNvGrpSpPr/>
            <p:nvPr/>
          </p:nvGrpSpPr>
          <p:grpSpPr>
            <a:xfrm>
              <a:off x="4845077" y="3600331"/>
              <a:ext cx="231844" cy="289010"/>
              <a:chOff x="5934737" y="3154561"/>
              <a:chExt cx="231844" cy="28901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28"/>
            <p:cNvGrpSpPr/>
            <p:nvPr/>
          </p:nvGrpSpPr>
          <p:grpSpPr>
            <a:xfrm>
              <a:off x="4845077" y="2860271"/>
              <a:ext cx="228668" cy="295430"/>
              <a:chOff x="5934737" y="2414501"/>
              <a:chExt cx="228668" cy="29543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5067392" y="314935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4472" y="340648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73007" y="373689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3007" y="301278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77241" y="300855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67392" y="387981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67392" y="262214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51024" y="263167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219274" y="4124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769821" y="4193272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4831740" y="4264709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714750" y="3403600"/>
              <a:ext cx="875084" cy="28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 133"/>
            <p:cNvSpPr/>
            <p:nvPr/>
          </p:nvSpPr>
          <p:spPr>
            <a:xfrm>
              <a:off x="3681166" y="3479530"/>
              <a:ext cx="513265" cy="606846"/>
            </a:xfrm>
            <a:custGeom>
              <a:avLst/>
              <a:gdLst>
                <a:gd name="connsiteX0" fmla="*/ 0 w 1621411"/>
                <a:gd name="connsiteY0" fmla="*/ 867266 h 867266"/>
                <a:gd name="connsiteX1" fmla="*/ 1621411 w 1621411"/>
                <a:gd name="connsiteY1" fmla="*/ 0 h 867266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244339"/>
                <a:gd name="connsiteY0" fmla="*/ 204248 h 458772"/>
                <a:gd name="connsiteX1" fmla="*/ 1244339 w 1244339"/>
                <a:gd name="connsiteY1" fmla="*/ 458772 h 458772"/>
                <a:gd name="connsiteX0" fmla="*/ 0 w 688157"/>
                <a:gd name="connsiteY0" fmla="*/ 204248 h 948965"/>
                <a:gd name="connsiteX1" fmla="*/ 688157 w 688157"/>
                <a:gd name="connsiteY1" fmla="*/ 948965 h 948965"/>
                <a:gd name="connsiteX0" fmla="*/ 0 w 882978"/>
                <a:gd name="connsiteY0" fmla="*/ 204248 h 948965"/>
                <a:gd name="connsiteX1" fmla="*/ 688157 w 882978"/>
                <a:gd name="connsiteY1" fmla="*/ 948965 h 948965"/>
                <a:gd name="connsiteX0" fmla="*/ 0 w 1033806"/>
                <a:gd name="connsiteY0" fmla="*/ 204248 h 1194062"/>
                <a:gd name="connsiteX1" fmla="*/ 838985 w 1033806"/>
                <a:gd name="connsiteY1" fmla="*/ 1194062 h 1194062"/>
                <a:gd name="connsiteX0" fmla="*/ 0 w 4234206"/>
                <a:gd name="connsiteY0" fmla="*/ 204248 h 1415042"/>
                <a:gd name="connsiteX1" fmla="*/ 4039385 w 4234206"/>
                <a:gd name="connsiteY1" fmla="*/ 1415042 h 1415042"/>
                <a:gd name="connsiteX0" fmla="*/ 0 w 706146"/>
                <a:gd name="connsiteY0" fmla="*/ 204248 h 828302"/>
                <a:gd name="connsiteX1" fmla="*/ 511325 w 706146"/>
                <a:gd name="connsiteY1" fmla="*/ 828302 h 828302"/>
                <a:gd name="connsiteX0" fmla="*/ 0 w 687096"/>
                <a:gd name="connsiteY0" fmla="*/ 204248 h 806871"/>
                <a:gd name="connsiteX1" fmla="*/ 492275 w 687096"/>
                <a:gd name="connsiteY1" fmla="*/ 806871 h 806871"/>
                <a:gd name="connsiteX0" fmla="*/ 0 w 687096"/>
                <a:gd name="connsiteY0" fmla="*/ 4223 h 606846"/>
                <a:gd name="connsiteX1" fmla="*/ 492275 w 687096"/>
                <a:gd name="connsiteY1" fmla="*/ 606846 h 606846"/>
                <a:gd name="connsiteX0" fmla="*/ 0 w 513265"/>
                <a:gd name="connsiteY0" fmla="*/ 4223 h 606846"/>
                <a:gd name="connsiteX1" fmla="*/ 492275 w 513265"/>
                <a:gd name="connsiteY1" fmla="*/ 606846 h 60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3265" h="606846">
                  <a:moveTo>
                    <a:pt x="0" y="4223"/>
                  </a:moveTo>
                  <a:cubicBezTo>
                    <a:pt x="324684" y="0"/>
                    <a:pt x="513265" y="129787"/>
                    <a:pt x="492275" y="606846"/>
                  </a:cubicBezTo>
                </a:path>
              </a:pathLst>
            </a:custGeom>
            <a:ln w="222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reeform 134"/>
            <p:cNvSpPr/>
            <p:nvPr/>
          </p:nvSpPr>
          <p:spPr>
            <a:xfrm flipV="1">
              <a:off x="3683548" y="2693717"/>
              <a:ext cx="513265" cy="606846"/>
            </a:xfrm>
            <a:custGeom>
              <a:avLst/>
              <a:gdLst>
                <a:gd name="connsiteX0" fmla="*/ 0 w 1621411"/>
                <a:gd name="connsiteY0" fmla="*/ 867266 h 867266"/>
                <a:gd name="connsiteX1" fmla="*/ 1621411 w 1621411"/>
                <a:gd name="connsiteY1" fmla="*/ 0 h 867266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244339"/>
                <a:gd name="connsiteY0" fmla="*/ 204248 h 458772"/>
                <a:gd name="connsiteX1" fmla="*/ 1244339 w 1244339"/>
                <a:gd name="connsiteY1" fmla="*/ 458772 h 458772"/>
                <a:gd name="connsiteX0" fmla="*/ 0 w 688157"/>
                <a:gd name="connsiteY0" fmla="*/ 204248 h 948965"/>
                <a:gd name="connsiteX1" fmla="*/ 688157 w 688157"/>
                <a:gd name="connsiteY1" fmla="*/ 948965 h 948965"/>
                <a:gd name="connsiteX0" fmla="*/ 0 w 882978"/>
                <a:gd name="connsiteY0" fmla="*/ 204248 h 948965"/>
                <a:gd name="connsiteX1" fmla="*/ 688157 w 882978"/>
                <a:gd name="connsiteY1" fmla="*/ 948965 h 948965"/>
                <a:gd name="connsiteX0" fmla="*/ 0 w 1033806"/>
                <a:gd name="connsiteY0" fmla="*/ 204248 h 1194062"/>
                <a:gd name="connsiteX1" fmla="*/ 838985 w 1033806"/>
                <a:gd name="connsiteY1" fmla="*/ 1194062 h 1194062"/>
                <a:gd name="connsiteX0" fmla="*/ 0 w 4234206"/>
                <a:gd name="connsiteY0" fmla="*/ 204248 h 1415042"/>
                <a:gd name="connsiteX1" fmla="*/ 4039385 w 4234206"/>
                <a:gd name="connsiteY1" fmla="*/ 1415042 h 1415042"/>
                <a:gd name="connsiteX0" fmla="*/ 0 w 706146"/>
                <a:gd name="connsiteY0" fmla="*/ 204248 h 828302"/>
                <a:gd name="connsiteX1" fmla="*/ 511325 w 706146"/>
                <a:gd name="connsiteY1" fmla="*/ 828302 h 828302"/>
                <a:gd name="connsiteX0" fmla="*/ 0 w 687096"/>
                <a:gd name="connsiteY0" fmla="*/ 204248 h 806871"/>
                <a:gd name="connsiteX1" fmla="*/ 492275 w 687096"/>
                <a:gd name="connsiteY1" fmla="*/ 806871 h 806871"/>
                <a:gd name="connsiteX0" fmla="*/ 0 w 687096"/>
                <a:gd name="connsiteY0" fmla="*/ 4223 h 606846"/>
                <a:gd name="connsiteX1" fmla="*/ 492275 w 687096"/>
                <a:gd name="connsiteY1" fmla="*/ 606846 h 606846"/>
                <a:gd name="connsiteX0" fmla="*/ 0 w 513265"/>
                <a:gd name="connsiteY0" fmla="*/ 4223 h 606846"/>
                <a:gd name="connsiteX1" fmla="*/ 492275 w 513265"/>
                <a:gd name="connsiteY1" fmla="*/ 606846 h 60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3265" h="606846">
                  <a:moveTo>
                    <a:pt x="0" y="4223"/>
                  </a:moveTo>
                  <a:cubicBezTo>
                    <a:pt x="324684" y="0"/>
                    <a:pt x="513265" y="129787"/>
                    <a:pt x="492275" y="606846"/>
                  </a:cubicBezTo>
                </a:path>
              </a:pathLst>
            </a:custGeom>
            <a:ln w="222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reeform 135"/>
            <p:cNvSpPr/>
            <p:nvPr/>
          </p:nvSpPr>
          <p:spPr>
            <a:xfrm flipV="1">
              <a:off x="3685930" y="3146964"/>
              <a:ext cx="1323330" cy="201224"/>
            </a:xfrm>
            <a:custGeom>
              <a:avLst/>
              <a:gdLst>
                <a:gd name="connsiteX0" fmla="*/ 0 w 1621411"/>
                <a:gd name="connsiteY0" fmla="*/ 867266 h 867266"/>
                <a:gd name="connsiteX1" fmla="*/ 1621411 w 1621411"/>
                <a:gd name="connsiteY1" fmla="*/ 0 h 867266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244339"/>
                <a:gd name="connsiteY0" fmla="*/ 204248 h 458772"/>
                <a:gd name="connsiteX1" fmla="*/ 1244339 w 1244339"/>
                <a:gd name="connsiteY1" fmla="*/ 458772 h 458772"/>
                <a:gd name="connsiteX0" fmla="*/ 0 w 688157"/>
                <a:gd name="connsiteY0" fmla="*/ 204248 h 948965"/>
                <a:gd name="connsiteX1" fmla="*/ 688157 w 688157"/>
                <a:gd name="connsiteY1" fmla="*/ 948965 h 948965"/>
                <a:gd name="connsiteX0" fmla="*/ 0 w 882978"/>
                <a:gd name="connsiteY0" fmla="*/ 204248 h 948965"/>
                <a:gd name="connsiteX1" fmla="*/ 688157 w 882978"/>
                <a:gd name="connsiteY1" fmla="*/ 948965 h 948965"/>
                <a:gd name="connsiteX0" fmla="*/ 0 w 1033806"/>
                <a:gd name="connsiteY0" fmla="*/ 204248 h 1194062"/>
                <a:gd name="connsiteX1" fmla="*/ 838985 w 1033806"/>
                <a:gd name="connsiteY1" fmla="*/ 1194062 h 1194062"/>
                <a:gd name="connsiteX0" fmla="*/ 0 w 4234206"/>
                <a:gd name="connsiteY0" fmla="*/ 204248 h 1415042"/>
                <a:gd name="connsiteX1" fmla="*/ 4039385 w 4234206"/>
                <a:gd name="connsiteY1" fmla="*/ 1415042 h 1415042"/>
                <a:gd name="connsiteX0" fmla="*/ 0 w 706146"/>
                <a:gd name="connsiteY0" fmla="*/ 204248 h 828302"/>
                <a:gd name="connsiteX1" fmla="*/ 511325 w 706146"/>
                <a:gd name="connsiteY1" fmla="*/ 828302 h 828302"/>
                <a:gd name="connsiteX0" fmla="*/ 0 w 687096"/>
                <a:gd name="connsiteY0" fmla="*/ 204248 h 806871"/>
                <a:gd name="connsiteX1" fmla="*/ 492275 w 687096"/>
                <a:gd name="connsiteY1" fmla="*/ 806871 h 806871"/>
                <a:gd name="connsiteX0" fmla="*/ 0 w 687096"/>
                <a:gd name="connsiteY0" fmla="*/ 4223 h 606846"/>
                <a:gd name="connsiteX1" fmla="*/ 492275 w 687096"/>
                <a:gd name="connsiteY1" fmla="*/ 606846 h 606846"/>
                <a:gd name="connsiteX0" fmla="*/ 0 w 513265"/>
                <a:gd name="connsiteY0" fmla="*/ 4223 h 606846"/>
                <a:gd name="connsiteX1" fmla="*/ 492275 w 513265"/>
                <a:gd name="connsiteY1" fmla="*/ 606846 h 606846"/>
                <a:gd name="connsiteX0" fmla="*/ 0 w 1282408"/>
                <a:gd name="connsiteY0" fmla="*/ 357830 h 477059"/>
                <a:gd name="connsiteX1" fmla="*/ 1261418 w 1282408"/>
                <a:gd name="connsiteY1" fmla="*/ 477059 h 477059"/>
                <a:gd name="connsiteX0" fmla="*/ 0 w 1261418"/>
                <a:gd name="connsiteY0" fmla="*/ 4223 h 155980"/>
                <a:gd name="connsiteX1" fmla="*/ 1261418 w 1261418"/>
                <a:gd name="connsiteY1" fmla="*/ 123452 h 155980"/>
                <a:gd name="connsiteX0" fmla="*/ 0 w 1261418"/>
                <a:gd name="connsiteY0" fmla="*/ 4223 h 284568"/>
                <a:gd name="connsiteX1" fmla="*/ 1261418 w 1261418"/>
                <a:gd name="connsiteY1" fmla="*/ 123452 h 284568"/>
                <a:gd name="connsiteX0" fmla="*/ 0 w 1323330"/>
                <a:gd name="connsiteY0" fmla="*/ 4223 h 201224"/>
                <a:gd name="connsiteX1" fmla="*/ 1323330 w 1323330"/>
                <a:gd name="connsiteY1" fmla="*/ 40108 h 20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330" h="201224">
                  <a:moveTo>
                    <a:pt x="0" y="4223"/>
                  </a:moveTo>
                  <a:cubicBezTo>
                    <a:pt x="324684" y="0"/>
                    <a:pt x="1056188" y="201224"/>
                    <a:pt x="1323330" y="40108"/>
                  </a:cubicBezTo>
                </a:path>
              </a:pathLst>
            </a:custGeom>
            <a:ln w="222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7" name="Freeform 136"/>
            <p:cNvSpPr/>
            <p:nvPr/>
          </p:nvSpPr>
          <p:spPr>
            <a:xfrm flipV="1">
              <a:off x="5101981" y="2553390"/>
              <a:ext cx="96084" cy="440365"/>
            </a:xfrm>
            <a:custGeom>
              <a:avLst/>
              <a:gdLst>
                <a:gd name="connsiteX0" fmla="*/ 0 w 1621411"/>
                <a:gd name="connsiteY0" fmla="*/ 867266 h 867266"/>
                <a:gd name="connsiteX1" fmla="*/ 1621411 w 1621411"/>
                <a:gd name="connsiteY1" fmla="*/ 0 h 867266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244339"/>
                <a:gd name="connsiteY0" fmla="*/ 204248 h 458772"/>
                <a:gd name="connsiteX1" fmla="*/ 1244339 w 1244339"/>
                <a:gd name="connsiteY1" fmla="*/ 458772 h 458772"/>
                <a:gd name="connsiteX0" fmla="*/ 0 w 688157"/>
                <a:gd name="connsiteY0" fmla="*/ 204248 h 948965"/>
                <a:gd name="connsiteX1" fmla="*/ 688157 w 688157"/>
                <a:gd name="connsiteY1" fmla="*/ 948965 h 948965"/>
                <a:gd name="connsiteX0" fmla="*/ 0 w 882978"/>
                <a:gd name="connsiteY0" fmla="*/ 204248 h 948965"/>
                <a:gd name="connsiteX1" fmla="*/ 688157 w 882978"/>
                <a:gd name="connsiteY1" fmla="*/ 948965 h 948965"/>
                <a:gd name="connsiteX0" fmla="*/ 0 w 1033806"/>
                <a:gd name="connsiteY0" fmla="*/ 204248 h 1194062"/>
                <a:gd name="connsiteX1" fmla="*/ 838985 w 1033806"/>
                <a:gd name="connsiteY1" fmla="*/ 1194062 h 1194062"/>
                <a:gd name="connsiteX0" fmla="*/ 0 w 4234206"/>
                <a:gd name="connsiteY0" fmla="*/ 204248 h 1415042"/>
                <a:gd name="connsiteX1" fmla="*/ 4039385 w 4234206"/>
                <a:gd name="connsiteY1" fmla="*/ 1415042 h 1415042"/>
                <a:gd name="connsiteX0" fmla="*/ 0 w 706146"/>
                <a:gd name="connsiteY0" fmla="*/ 204248 h 828302"/>
                <a:gd name="connsiteX1" fmla="*/ 511325 w 706146"/>
                <a:gd name="connsiteY1" fmla="*/ 828302 h 828302"/>
                <a:gd name="connsiteX0" fmla="*/ 0 w 687096"/>
                <a:gd name="connsiteY0" fmla="*/ 204248 h 806871"/>
                <a:gd name="connsiteX1" fmla="*/ 492275 w 687096"/>
                <a:gd name="connsiteY1" fmla="*/ 806871 h 806871"/>
                <a:gd name="connsiteX0" fmla="*/ 0 w 687096"/>
                <a:gd name="connsiteY0" fmla="*/ 4223 h 606846"/>
                <a:gd name="connsiteX1" fmla="*/ 492275 w 687096"/>
                <a:gd name="connsiteY1" fmla="*/ 606846 h 606846"/>
                <a:gd name="connsiteX0" fmla="*/ 0 w 513265"/>
                <a:gd name="connsiteY0" fmla="*/ 4223 h 606846"/>
                <a:gd name="connsiteX1" fmla="*/ 492275 w 513265"/>
                <a:gd name="connsiteY1" fmla="*/ 606846 h 606846"/>
                <a:gd name="connsiteX0" fmla="*/ 0 w 1282408"/>
                <a:gd name="connsiteY0" fmla="*/ 357830 h 477059"/>
                <a:gd name="connsiteX1" fmla="*/ 1261418 w 1282408"/>
                <a:gd name="connsiteY1" fmla="*/ 477059 h 477059"/>
                <a:gd name="connsiteX0" fmla="*/ 0 w 1261418"/>
                <a:gd name="connsiteY0" fmla="*/ 4223 h 155980"/>
                <a:gd name="connsiteX1" fmla="*/ 1261418 w 1261418"/>
                <a:gd name="connsiteY1" fmla="*/ 123452 h 155980"/>
                <a:gd name="connsiteX0" fmla="*/ 0 w 1261418"/>
                <a:gd name="connsiteY0" fmla="*/ 4223 h 284568"/>
                <a:gd name="connsiteX1" fmla="*/ 1261418 w 1261418"/>
                <a:gd name="connsiteY1" fmla="*/ 123452 h 284568"/>
                <a:gd name="connsiteX0" fmla="*/ 0 w 1323330"/>
                <a:gd name="connsiteY0" fmla="*/ 4223 h 201224"/>
                <a:gd name="connsiteX1" fmla="*/ 1323330 w 1323330"/>
                <a:gd name="connsiteY1" fmla="*/ 40108 h 201224"/>
                <a:gd name="connsiteX0" fmla="*/ 207462 w 532146"/>
                <a:gd name="connsiteY0" fmla="*/ 907090 h 907090"/>
                <a:gd name="connsiteX1" fmla="*/ 267142 w 532146"/>
                <a:gd name="connsiteY1" fmla="*/ 0 h 907090"/>
                <a:gd name="connsiteX0" fmla="*/ 172537 w 497221"/>
                <a:gd name="connsiteY0" fmla="*/ 437190 h 437190"/>
                <a:gd name="connsiteX1" fmla="*/ 267142 w 497221"/>
                <a:gd name="connsiteY1" fmla="*/ 0 h 437190"/>
                <a:gd name="connsiteX0" fmla="*/ 0 w 324684"/>
                <a:gd name="connsiteY0" fmla="*/ 437190 h 437190"/>
                <a:gd name="connsiteX1" fmla="*/ 94605 w 324684"/>
                <a:gd name="connsiteY1" fmla="*/ 0 h 437190"/>
                <a:gd name="connsiteX0" fmla="*/ 0 w 96084"/>
                <a:gd name="connsiteY0" fmla="*/ 437190 h 437190"/>
                <a:gd name="connsiteX1" fmla="*/ 94605 w 96084"/>
                <a:gd name="connsiteY1" fmla="*/ 0 h 437190"/>
                <a:gd name="connsiteX0" fmla="*/ 0 w 96084"/>
                <a:gd name="connsiteY0" fmla="*/ 440365 h 440365"/>
                <a:gd name="connsiteX1" fmla="*/ 59680 w 96084"/>
                <a:gd name="connsiteY1" fmla="*/ 0 h 440365"/>
                <a:gd name="connsiteX0" fmla="*/ 0 w 96084"/>
                <a:gd name="connsiteY0" fmla="*/ 440365 h 440365"/>
                <a:gd name="connsiteX1" fmla="*/ 59680 w 96084"/>
                <a:gd name="connsiteY1" fmla="*/ 0 h 4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84" h="440365">
                  <a:moveTo>
                    <a:pt x="0" y="440365"/>
                  </a:moveTo>
                  <a:cubicBezTo>
                    <a:pt x="96084" y="394867"/>
                    <a:pt x="68763" y="227791"/>
                    <a:pt x="59680" y="0"/>
                  </a:cubicBezTo>
                </a:path>
              </a:pathLst>
            </a:custGeom>
            <a:ln w="222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8" name="Freeform 137"/>
            <p:cNvSpPr/>
            <p:nvPr/>
          </p:nvSpPr>
          <p:spPr>
            <a:xfrm flipV="1">
              <a:off x="5101981" y="3810690"/>
              <a:ext cx="96084" cy="440365"/>
            </a:xfrm>
            <a:custGeom>
              <a:avLst/>
              <a:gdLst>
                <a:gd name="connsiteX0" fmla="*/ 0 w 1621411"/>
                <a:gd name="connsiteY0" fmla="*/ 867266 h 867266"/>
                <a:gd name="connsiteX1" fmla="*/ 1621411 w 1621411"/>
                <a:gd name="connsiteY1" fmla="*/ 0 h 867266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621411"/>
                <a:gd name="connsiteY0" fmla="*/ 926969 h 926969"/>
                <a:gd name="connsiteX1" fmla="*/ 1621411 w 1621411"/>
                <a:gd name="connsiteY1" fmla="*/ 59703 h 926969"/>
                <a:gd name="connsiteX0" fmla="*/ 0 w 1244339"/>
                <a:gd name="connsiteY0" fmla="*/ 204248 h 458772"/>
                <a:gd name="connsiteX1" fmla="*/ 1244339 w 1244339"/>
                <a:gd name="connsiteY1" fmla="*/ 458772 h 458772"/>
                <a:gd name="connsiteX0" fmla="*/ 0 w 688157"/>
                <a:gd name="connsiteY0" fmla="*/ 204248 h 948965"/>
                <a:gd name="connsiteX1" fmla="*/ 688157 w 688157"/>
                <a:gd name="connsiteY1" fmla="*/ 948965 h 948965"/>
                <a:gd name="connsiteX0" fmla="*/ 0 w 882978"/>
                <a:gd name="connsiteY0" fmla="*/ 204248 h 948965"/>
                <a:gd name="connsiteX1" fmla="*/ 688157 w 882978"/>
                <a:gd name="connsiteY1" fmla="*/ 948965 h 948965"/>
                <a:gd name="connsiteX0" fmla="*/ 0 w 1033806"/>
                <a:gd name="connsiteY0" fmla="*/ 204248 h 1194062"/>
                <a:gd name="connsiteX1" fmla="*/ 838985 w 1033806"/>
                <a:gd name="connsiteY1" fmla="*/ 1194062 h 1194062"/>
                <a:gd name="connsiteX0" fmla="*/ 0 w 4234206"/>
                <a:gd name="connsiteY0" fmla="*/ 204248 h 1415042"/>
                <a:gd name="connsiteX1" fmla="*/ 4039385 w 4234206"/>
                <a:gd name="connsiteY1" fmla="*/ 1415042 h 1415042"/>
                <a:gd name="connsiteX0" fmla="*/ 0 w 706146"/>
                <a:gd name="connsiteY0" fmla="*/ 204248 h 828302"/>
                <a:gd name="connsiteX1" fmla="*/ 511325 w 706146"/>
                <a:gd name="connsiteY1" fmla="*/ 828302 h 828302"/>
                <a:gd name="connsiteX0" fmla="*/ 0 w 687096"/>
                <a:gd name="connsiteY0" fmla="*/ 204248 h 806871"/>
                <a:gd name="connsiteX1" fmla="*/ 492275 w 687096"/>
                <a:gd name="connsiteY1" fmla="*/ 806871 h 806871"/>
                <a:gd name="connsiteX0" fmla="*/ 0 w 687096"/>
                <a:gd name="connsiteY0" fmla="*/ 4223 h 606846"/>
                <a:gd name="connsiteX1" fmla="*/ 492275 w 687096"/>
                <a:gd name="connsiteY1" fmla="*/ 606846 h 606846"/>
                <a:gd name="connsiteX0" fmla="*/ 0 w 513265"/>
                <a:gd name="connsiteY0" fmla="*/ 4223 h 606846"/>
                <a:gd name="connsiteX1" fmla="*/ 492275 w 513265"/>
                <a:gd name="connsiteY1" fmla="*/ 606846 h 606846"/>
                <a:gd name="connsiteX0" fmla="*/ 0 w 1282408"/>
                <a:gd name="connsiteY0" fmla="*/ 357830 h 477059"/>
                <a:gd name="connsiteX1" fmla="*/ 1261418 w 1282408"/>
                <a:gd name="connsiteY1" fmla="*/ 477059 h 477059"/>
                <a:gd name="connsiteX0" fmla="*/ 0 w 1261418"/>
                <a:gd name="connsiteY0" fmla="*/ 4223 h 155980"/>
                <a:gd name="connsiteX1" fmla="*/ 1261418 w 1261418"/>
                <a:gd name="connsiteY1" fmla="*/ 123452 h 155980"/>
                <a:gd name="connsiteX0" fmla="*/ 0 w 1261418"/>
                <a:gd name="connsiteY0" fmla="*/ 4223 h 284568"/>
                <a:gd name="connsiteX1" fmla="*/ 1261418 w 1261418"/>
                <a:gd name="connsiteY1" fmla="*/ 123452 h 284568"/>
                <a:gd name="connsiteX0" fmla="*/ 0 w 1323330"/>
                <a:gd name="connsiteY0" fmla="*/ 4223 h 201224"/>
                <a:gd name="connsiteX1" fmla="*/ 1323330 w 1323330"/>
                <a:gd name="connsiteY1" fmla="*/ 40108 h 201224"/>
                <a:gd name="connsiteX0" fmla="*/ 207462 w 532146"/>
                <a:gd name="connsiteY0" fmla="*/ 907090 h 907090"/>
                <a:gd name="connsiteX1" fmla="*/ 267142 w 532146"/>
                <a:gd name="connsiteY1" fmla="*/ 0 h 907090"/>
                <a:gd name="connsiteX0" fmla="*/ 172537 w 497221"/>
                <a:gd name="connsiteY0" fmla="*/ 437190 h 437190"/>
                <a:gd name="connsiteX1" fmla="*/ 267142 w 497221"/>
                <a:gd name="connsiteY1" fmla="*/ 0 h 437190"/>
                <a:gd name="connsiteX0" fmla="*/ 0 w 324684"/>
                <a:gd name="connsiteY0" fmla="*/ 437190 h 437190"/>
                <a:gd name="connsiteX1" fmla="*/ 94605 w 324684"/>
                <a:gd name="connsiteY1" fmla="*/ 0 h 437190"/>
                <a:gd name="connsiteX0" fmla="*/ 0 w 96084"/>
                <a:gd name="connsiteY0" fmla="*/ 437190 h 437190"/>
                <a:gd name="connsiteX1" fmla="*/ 94605 w 96084"/>
                <a:gd name="connsiteY1" fmla="*/ 0 h 437190"/>
                <a:gd name="connsiteX0" fmla="*/ 0 w 96084"/>
                <a:gd name="connsiteY0" fmla="*/ 440365 h 440365"/>
                <a:gd name="connsiteX1" fmla="*/ 59680 w 96084"/>
                <a:gd name="connsiteY1" fmla="*/ 0 h 440365"/>
                <a:gd name="connsiteX0" fmla="*/ 0 w 96084"/>
                <a:gd name="connsiteY0" fmla="*/ 440365 h 440365"/>
                <a:gd name="connsiteX1" fmla="*/ 59680 w 96084"/>
                <a:gd name="connsiteY1" fmla="*/ 0 h 4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84" h="440365">
                  <a:moveTo>
                    <a:pt x="0" y="440365"/>
                  </a:moveTo>
                  <a:cubicBezTo>
                    <a:pt x="96084" y="394867"/>
                    <a:pt x="68763" y="227791"/>
                    <a:pt x="59680" y="0"/>
                  </a:cubicBezTo>
                </a:path>
              </a:pathLst>
            </a:custGeom>
            <a:ln w="222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397250" y="308927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</a:t>
              </a:r>
              <a:r>
                <a:rPr lang="en-US" baseline="-25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</a:t>
              </a:r>
              <a:endParaRPr lang="nl-BE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216525" y="374332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</a:t>
              </a:r>
              <a:r>
                <a:rPr lang="en-US" baseline="-25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vss</a:t>
              </a:r>
              <a:endParaRPr lang="nl-BE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184774" y="2613025"/>
              <a:ext cx="5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</a:t>
              </a:r>
              <a:r>
                <a:rPr lang="en-US" baseline="-25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vdd</a:t>
              </a:r>
              <a:endParaRPr lang="nl-BE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U:\Thesis-Design-of-RRam\Design\PassGateAnalysis\SPICE\fig\transientlatchresistanceswe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69039"/>
            <a:ext cx="8305799" cy="4969910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Depending on resistance value, strange dynamic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5908675" y="2733674"/>
            <a:ext cx="865504" cy="29146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19050 w 466725"/>
              <a:gd name="connsiteY0" fmla="*/ 0 h 419100"/>
              <a:gd name="connsiteX1" fmla="*/ 466725 w 466725"/>
              <a:gd name="connsiteY1" fmla="*/ 419100 h 419100"/>
              <a:gd name="connsiteX0" fmla="*/ 28575 w 466725"/>
              <a:gd name="connsiteY0" fmla="*/ 0 h 466725"/>
              <a:gd name="connsiteX1" fmla="*/ 466725 w 466725"/>
              <a:gd name="connsiteY1" fmla="*/ 466725 h 466725"/>
              <a:gd name="connsiteX0" fmla="*/ 220979 w 659129"/>
              <a:gd name="connsiteY0" fmla="*/ 0 h 466725"/>
              <a:gd name="connsiteX1" fmla="*/ 0 w 659129"/>
              <a:gd name="connsiteY1" fmla="*/ 108586 h 466725"/>
              <a:gd name="connsiteX2" fmla="*/ 659129 w 659129"/>
              <a:gd name="connsiteY2" fmla="*/ 466725 h 466725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792479"/>
              <a:gd name="connsiteY0" fmla="*/ 0 h 272414"/>
              <a:gd name="connsiteX1" fmla="*/ 792479 w 792479"/>
              <a:gd name="connsiteY1" fmla="*/ 272414 h 272414"/>
              <a:gd name="connsiteX0" fmla="*/ 73025 w 865504"/>
              <a:gd name="connsiteY0" fmla="*/ 19051 h 291465"/>
              <a:gd name="connsiteX1" fmla="*/ 0 w 865504"/>
              <a:gd name="connsiteY1" fmla="*/ 0 h 291465"/>
              <a:gd name="connsiteX2" fmla="*/ 865504 w 865504"/>
              <a:gd name="connsiteY2" fmla="*/ 291465 h 291465"/>
              <a:gd name="connsiteX0" fmla="*/ 0 w 865504"/>
              <a:gd name="connsiteY0" fmla="*/ 0 h 291465"/>
              <a:gd name="connsiteX1" fmla="*/ 865504 w 865504"/>
              <a:gd name="connsiteY1" fmla="*/ 291465 h 29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504" h="291465">
                <a:moveTo>
                  <a:pt x="0" y="0"/>
                </a:moveTo>
                <a:cubicBezTo>
                  <a:pt x="132079" y="173990"/>
                  <a:pt x="398779" y="272415"/>
                  <a:pt x="865504" y="29146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TextBox 110"/>
          <p:cNvSpPr txBox="1"/>
          <p:nvPr/>
        </p:nvSpPr>
        <p:spPr>
          <a:xfrm>
            <a:off x="6800850" y="2857500"/>
            <a:ext cx="970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R=10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R=20 k</a:t>
            </a:r>
            <a:r>
              <a:rPr lang="el-GR" dirty="0" smtClean="0"/>
              <a:t>Ω</a:t>
            </a:r>
            <a:endParaRPr lang="en-US" dirty="0" smtClean="0"/>
          </a:p>
        </p:txBody>
      </p:sp>
      <p:sp>
        <p:nvSpPr>
          <p:cNvPr id="112" name="Freeform 111"/>
          <p:cNvSpPr/>
          <p:nvPr/>
        </p:nvSpPr>
        <p:spPr>
          <a:xfrm>
            <a:off x="5120005" y="2717163"/>
            <a:ext cx="1673225" cy="59372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0 w 1562100"/>
              <a:gd name="connsiteY0" fmla="*/ 85725 h 657225"/>
              <a:gd name="connsiteX1" fmla="*/ 1562100 w 1562100"/>
              <a:gd name="connsiteY1" fmla="*/ 657225 h 657225"/>
              <a:gd name="connsiteX0" fmla="*/ 0 w 1562100"/>
              <a:gd name="connsiteY0" fmla="*/ 0 h 571500"/>
              <a:gd name="connsiteX1" fmla="*/ 1562100 w 1562100"/>
              <a:gd name="connsiteY1" fmla="*/ 571500 h 571500"/>
              <a:gd name="connsiteX0" fmla="*/ 0 w 1673225"/>
              <a:gd name="connsiteY0" fmla="*/ 0 h 593725"/>
              <a:gd name="connsiteX1" fmla="*/ 1673225 w 1673225"/>
              <a:gd name="connsiteY1" fmla="*/ 593725 h 59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3225" h="593725">
                <a:moveTo>
                  <a:pt x="0" y="0"/>
                </a:moveTo>
                <a:cubicBezTo>
                  <a:pt x="247650" y="238125"/>
                  <a:pt x="911225" y="498475"/>
                  <a:pt x="1673225" y="5937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Freeform 114"/>
          <p:cNvSpPr/>
          <p:nvPr/>
        </p:nvSpPr>
        <p:spPr>
          <a:xfrm>
            <a:off x="4473574" y="2822575"/>
            <a:ext cx="2338705" cy="774062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487931"/>
              <a:gd name="connsiteY0" fmla="*/ 32387 h 933450"/>
              <a:gd name="connsiteX1" fmla="*/ 2487931 w 2487931"/>
              <a:gd name="connsiteY1" fmla="*/ 933450 h 933450"/>
              <a:gd name="connsiteX0" fmla="*/ 0 w 2487931"/>
              <a:gd name="connsiteY0" fmla="*/ 0 h 901063"/>
              <a:gd name="connsiteX1" fmla="*/ 2487931 w 2487931"/>
              <a:gd name="connsiteY1" fmla="*/ 901063 h 901063"/>
              <a:gd name="connsiteX0" fmla="*/ 0 w 2478406"/>
              <a:gd name="connsiteY0" fmla="*/ 0 h 624838"/>
              <a:gd name="connsiteX1" fmla="*/ 2478406 w 2478406"/>
              <a:gd name="connsiteY1" fmla="*/ 624838 h 624838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50799 w 2338705"/>
              <a:gd name="connsiteY0" fmla="*/ 44449 h 774062"/>
              <a:gd name="connsiteX1" fmla="*/ 0 w 2338705"/>
              <a:gd name="connsiteY1" fmla="*/ 0 h 774062"/>
              <a:gd name="connsiteX2" fmla="*/ 2338705 w 2338705"/>
              <a:gd name="connsiteY2" fmla="*/ 774062 h 77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705" h="774062">
                <a:moveTo>
                  <a:pt x="50799" y="44449"/>
                </a:moveTo>
                <a:lnTo>
                  <a:pt x="0" y="0"/>
                </a:lnTo>
                <a:cubicBezTo>
                  <a:pt x="367030" y="323212"/>
                  <a:pt x="1576705" y="678812"/>
                  <a:pt x="2338705" y="774062"/>
                </a:cubicBezTo>
              </a:path>
            </a:pathLst>
          </a:cu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Freeform 115"/>
          <p:cNvSpPr/>
          <p:nvPr/>
        </p:nvSpPr>
        <p:spPr>
          <a:xfrm>
            <a:off x="4003674" y="2949574"/>
            <a:ext cx="2760981" cy="92328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726056"/>
              <a:gd name="connsiteY0" fmla="*/ 0 h 853438"/>
              <a:gd name="connsiteX1" fmla="*/ 2726056 w 2726056"/>
              <a:gd name="connsiteY1" fmla="*/ 853438 h 853438"/>
              <a:gd name="connsiteX0" fmla="*/ 0 w 2726056"/>
              <a:gd name="connsiteY0" fmla="*/ 38099 h 891537"/>
              <a:gd name="connsiteX1" fmla="*/ 0 w 2726056"/>
              <a:gd name="connsiteY1" fmla="*/ 0 h 891537"/>
              <a:gd name="connsiteX2" fmla="*/ 2726056 w 2726056"/>
              <a:gd name="connsiteY2" fmla="*/ 891537 h 891537"/>
              <a:gd name="connsiteX0" fmla="*/ 34925 w 2760981"/>
              <a:gd name="connsiteY0" fmla="*/ 69849 h 923287"/>
              <a:gd name="connsiteX1" fmla="*/ 0 w 2760981"/>
              <a:gd name="connsiteY1" fmla="*/ 0 h 923287"/>
              <a:gd name="connsiteX2" fmla="*/ 2760981 w 2760981"/>
              <a:gd name="connsiteY2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111126 w 2792731"/>
              <a:gd name="connsiteY2" fmla="*/ 231776 h 923287"/>
              <a:gd name="connsiteX3" fmla="*/ 31750 w 2792731"/>
              <a:gd name="connsiteY3" fmla="*/ 0 h 923287"/>
              <a:gd name="connsiteX4" fmla="*/ 2792731 w 2792731"/>
              <a:gd name="connsiteY4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60981"/>
              <a:gd name="connsiteY0" fmla="*/ 0 h 923287"/>
              <a:gd name="connsiteX1" fmla="*/ 2760981 w 2760981"/>
              <a:gd name="connsiteY1" fmla="*/ 923287 h 92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0981" h="923287">
                <a:moveTo>
                  <a:pt x="0" y="0"/>
                </a:moveTo>
                <a:cubicBezTo>
                  <a:pt x="382906" y="281937"/>
                  <a:pt x="1998981" y="828037"/>
                  <a:pt x="2760981" y="923287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Freeform 116"/>
          <p:cNvSpPr/>
          <p:nvPr/>
        </p:nvSpPr>
        <p:spPr>
          <a:xfrm>
            <a:off x="3511550" y="3086099"/>
            <a:ext cx="3272156" cy="108203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2156" h="1082037">
                <a:moveTo>
                  <a:pt x="31750" y="38099"/>
                </a:moveTo>
                <a:lnTo>
                  <a:pt x="0" y="0"/>
                </a:lnTo>
                <a:cubicBezTo>
                  <a:pt x="306706" y="348612"/>
                  <a:pt x="2510156" y="986787"/>
                  <a:pt x="3272156" y="1082037"/>
                </a:cubicBezTo>
              </a:path>
            </a:pathLst>
          </a:cu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TextBox 117"/>
          <p:cNvSpPr txBox="1"/>
          <p:nvPr/>
        </p:nvSpPr>
        <p:spPr>
          <a:xfrm>
            <a:off x="1485704" y="2736522"/>
            <a:ext cx="124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Cbig</a:t>
            </a:r>
            <a:r>
              <a:rPr lang="en-US" dirty="0" smtClean="0"/>
              <a:t>=46fF</a:t>
            </a:r>
          </a:p>
          <a:p>
            <a:r>
              <a:rPr lang="en-US" dirty="0" err="1" smtClean="0"/>
              <a:t>Cint</a:t>
            </a:r>
            <a:r>
              <a:rPr lang="en-US" dirty="0" smtClean="0"/>
              <a:t>=161aF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Capacitor acts as short in beginning</a:t>
            </a:r>
          </a:p>
          <a:p>
            <a:r>
              <a:rPr lang="en-US" dirty="0" smtClean="0"/>
              <a:t>Ordinary voltage drop over resistor, output charges normally (high frequencies)</a:t>
            </a:r>
          </a:p>
          <a:p>
            <a:r>
              <a:rPr lang="en-US" dirty="0" smtClean="0"/>
              <a:t>Afterwards also charging C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1509" name="Picture 5" descr="U:\Thesis-Design-of-RRam\Design\PassGateAnalysis\SPICE\fig\latch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30" y="3274390"/>
            <a:ext cx="4324471" cy="3243353"/>
          </a:xfrm>
          <a:prstGeom prst="rect">
            <a:avLst/>
          </a:prstGeom>
          <a:noFill/>
        </p:spPr>
      </p:pic>
      <p:pic>
        <p:nvPicPr>
          <p:cNvPr id="21510" name="Picture 6" descr="U:\Thesis-Design-of-RRam\Design\PassGateAnalysis\SPICE\fig\latchnoc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736" y="3296909"/>
            <a:ext cx="4324471" cy="3243353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2152186" y="4616605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Capacitor</a:t>
            </a:r>
            <a:endParaRPr lang="nl-BE" dirty="0"/>
          </a:p>
        </p:txBody>
      </p:sp>
      <p:sp>
        <p:nvSpPr>
          <p:cNvPr id="120" name="TextBox 119"/>
          <p:cNvSpPr txBox="1"/>
          <p:nvPr/>
        </p:nvSpPr>
        <p:spPr>
          <a:xfrm>
            <a:off x="5974266" y="4638908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Capacitor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Out(bar) charges almost linearly</a:t>
            </a:r>
          </a:p>
          <a:p>
            <a:r>
              <a:rPr lang="en-US" dirty="0" smtClean="0"/>
              <a:t>AC voltage over capacitor almost zero</a:t>
            </a:r>
          </a:p>
          <a:p>
            <a:r>
              <a:rPr lang="en-US" dirty="0" smtClean="0"/>
              <a:t>Latching and RC-charging are separated</a:t>
            </a:r>
          </a:p>
          <a:p>
            <a:r>
              <a:rPr lang="en-US" dirty="0" err="1" smtClean="0"/>
              <a:t>Vc</a:t>
            </a:r>
            <a:r>
              <a:rPr lang="en-US" dirty="0" smtClean="0"/>
              <a:t> response for linearly charging source</a:t>
            </a:r>
          </a:p>
          <a:p>
            <a:endParaRPr lang="en-US" dirty="0" smtClean="0"/>
          </a:p>
          <a:p>
            <a:r>
              <a:rPr lang="en-US" dirty="0" smtClean="0"/>
              <a:t>RC-product must be large enough in order for C-short approximation to hold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2673349" y="3295650"/>
          <a:ext cx="3173165" cy="758190"/>
        </p:xfrm>
        <a:graphic>
          <a:graphicData uri="http://schemas.openxmlformats.org/presentationml/2006/ole">
            <p:oleObj spid="_x0000_s39938" name="Vergelijking" r:id="rId3" imgW="14349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RC-product is too small:</a:t>
            </a:r>
          </a:p>
          <a:p>
            <a:r>
              <a:rPr lang="en-US" dirty="0" smtClean="0"/>
              <a:t>Latching and RC-charging no longer separated</a:t>
            </a:r>
          </a:p>
          <a:p>
            <a:r>
              <a:rPr lang="en-US" dirty="0" smtClean="0"/>
              <a:t>Difficult to mathematically describe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large simulation</a:t>
            </a:r>
          </a:p>
          <a:p>
            <a:r>
              <a:rPr lang="en-US" dirty="0" smtClean="0"/>
              <a:t>Pareto surface delay-energy-</a:t>
            </a:r>
            <a:r>
              <a:rPr lang="el-GR" dirty="0" smtClean="0"/>
              <a:t>Δ</a:t>
            </a:r>
            <a:r>
              <a:rPr lang="en-US" dirty="0" smtClean="0"/>
              <a:t>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355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04" y="2743200"/>
            <a:ext cx="5424941" cy="344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872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37</a:t>
            </a:fld>
            <a:endParaRPr lang="nl-BE"/>
          </a:p>
        </p:txBody>
      </p:sp>
      <p:pic>
        <p:nvPicPr>
          <p:cNvPr id="5" name="Picture 4" descr="length_blvoltage.png"/>
          <p:cNvPicPr>
            <a:picLocks noChangeAspect="1"/>
          </p:cNvPicPr>
          <p:nvPr/>
        </p:nvPicPr>
        <p:blipFill>
          <a:blip r:embed="rId2" cstate="print"/>
          <a:srcRect b="3880"/>
          <a:stretch>
            <a:fillRect/>
          </a:stretch>
        </p:blipFill>
        <p:spPr>
          <a:xfrm>
            <a:off x="-51978" y="531617"/>
            <a:ext cx="4357201" cy="2984581"/>
          </a:xfrm>
          <a:prstGeom prst="rect">
            <a:avLst/>
          </a:prstGeom>
        </p:spPr>
      </p:pic>
      <p:pic>
        <p:nvPicPr>
          <p:cNvPr id="6" name="Picture 5" descr="length_cellvoltage.png"/>
          <p:cNvPicPr>
            <a:picLocks noChangeAspect="1"/>
          </p:cNvPicPr>
          <p:nvPr/>
        </p:nvPicPr>
        <p:blipFill>
          <a:blip r:embed="rId3" cstate="print"/>
          <a:srcRect t="5547"/>
          <a:stretch>
            <a:fillRect/>
          </a:stretch>
        </p:blipFill>
        <p:spPr>
          <a:xfrm>
            <a:off x="-165099" y="3506771"/>
            <a:ext cx="5015060" cy="335122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18985" y="697582"/>
            <a:ext cx="0" cy="5940000"/>
          </a:xfrm>
          <a:prstGeom prst="line">
            <a:avLst/>
          </a:prstGeom>
          <a:ln w="22225">
            <a:solidFill>
              <a:srgbClr val="FF00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14822" y="598598"/>
            <a:ext cx="1272616" cy="33308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2616" h="333082">
                <a:moveTo>
                  <a:pt x="0" y="119407"/>
                </a:moveTo>
                <a:cubicBezTo>
                  <a:pt x="757285" y="0"/>
                  <a:pt x="487048" y="333082"/>
                  <a:pt x="1272616" y="204247"/>
                </a:cubicBezTo>
              </a:path>
            </a:pathLst>
          </a:custGeom>
          <a:ln w="25400">
            <a:solidFill>
              <a:schemeClr val="bg1">
                <a:lumMod val="75000"/>
                <a:alpha val="79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2401533" y="586642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Previous load is here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 = 300nm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pic>
        <p:nvPicPr>
          <p:cNvPr id="12" name="Picture 11" descr="bitline_distribution_4x100_4x195.png"/>
          <p:cNvPicPr>
            <a:picLocks noChangeAspect="1"/>
          </p:cNvPicPr>
          <p:nvPr/>
        </p:nvPicPr>
        <p:blipFill>
          <a:blip r:embed="rId4" cstate="print"/>
          <a:srcRect l="9628" r="8659"/>
          <a:stretch>
            <a:fillRect/>
          </a:stretch>
        </p:blipFill>
        <p:spPr>
          <a:xfrm>
            <a:off x="4444477" y="3602262"/>
            <a:ext cx="4534292" cy="3255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1922" y="1723844"/>
            <a:ext cx="1567891" cy="1019468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  <a:gd name="connsiteX0" fmla="*/ 0 w 1272616"/>
              <a:gd name="connsiteY0" fmla="*/ 0 h 361606"/>
              <a:gd name="connsiteX1" fmla="*/ 1272616 w 1272616"/>
              <a:gd name="connsiteY1" fmla="*/ 84840 h 361606"/>
              <a:gd name="connsiteX0" fmla="*/ 0 w 1567891"/>
              <a:gd name="connsiteY0" fmla="*/ 643822 h 1005428"/>
              <a:gd name="connsiteX1" fmla="*/ 1567891 w 1567891"/>
              <a:gd name="connsiteY1" fmla="*/ 0 h 1005428"/>
              <a:gd name="connsiteX0" fmla="*/ 0 w 1567891"/>
              <a:gd name="connsiteY0" fmla="*/ 657862 h 1019468"/>
              <a:gd name="connsiteX1" fmla="*/ 1567891 w 1567891"/>
              <a:gd name="connsiteY1" fmla="*/ 14040 h 101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7891" h="1019468">
                <a:moveTo>
                  <a:pt x="0" y="657862"/>
                </a:moveTo>
                <a:cubicBezTo>
                  <a:pt x="400098" y="1019468"/>
                  <a:pt x="763273" y="0"/>
                  <a:pt x="1567891" y="14040"/>
                </a:cubicBezTo>
              </a:path>
            </a:pathLst>
          </a:custGeom>
          <a:ln w="25400">
            <a:solidFill>
              <a:srgbClr val="FF0000">
                <a:alpha val="7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2346543" y="1615735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Suggest new load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W = 100nm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223208" y="1630837"/>
            <a:ext cx="263951" cy="1046375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4610548" y="1956671"/>
            <a:ext cx="372589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Size x 4 for mismatch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3</a:t>
            </a:r>
            <a:r>
              <a:rPr lang="el-GR" sz="2000" dirty="0" smtClean="0">
                <a:solidFill>
                  <a:srgbClr val="002060"/>
                </a:solidFill>
              </a:rPr>
              <a:t>σ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Vdiff</a:t>
            </a:r>
            <a:r>
              <a:rPr lang="en-US" sz="2000" baseline="-25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= 29mV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</a:t>
            </a:r>
            <a:r>
              <a:rPr lang="en-US" sz="2000" dirty="0" err="1" smtClean="0">
                <a:solidFill>
                  <a:srgbClr val="002060"/>
                </a:solidFill>
              </a:rPr>
              <a:t>Vcell</a:t>
            </a:r>
            <a:r>
              <a:rPr lang="en-US" sz="2000" dirty="0" smtClean="0">
                <a:solidFill>
                  <a:srgbClr val="002060"/>
                </a:solidFill>
              </a:rPr>
              <a:t> max = 176mV </a:t>
            </a:r>
            <a:r>
              <a:rPr lang="en-US" sz="2000" smtClean="0">
                <a:solidFill>
                  <a:srgbClr val="002060"/>
                </a:solidFill>
              </a:rPr>
              <a:t>(after mc)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baseline="-25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schrijf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hoe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berekend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75282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4290166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 descr="buffered 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5754" y="533400"/>
            <a:ext cx="5200100" cy="482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1619239" y="128567"/>
            <a:ext cx="629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Buffers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1428750" y="2733675"/>
            <a:ext cx="7477125" cy="4124325"/>
            <a:chOff x="277738" y="1704975"/>
            <a:chExt cx="8590653" cy="45103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3848246" y="1780406"/>
              <a:ext cx="5020145" cy="4186586"/>
              <a:chOff x="666896" y="1808981"/>
              <a:chExt cx="5020145" cy="41865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66896" y="3505828"/>
                <a:ext cx="11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RefEnable</a:t>
                </a:r>
                <a:endParaRPr lang="nl-BE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31490" y="1808981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94" name="Flowchart: Connector 9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2533062" y="3054910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35" name="Straight Connector 134"/>
                <p:cNvCxnSpPr>
                  <a:stCxn id="149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48" name="Flowchart: Stored Data 147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9" name="Flowchart: Connector 148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6" name="Isosceles Triangle 145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7" name="Flowchart: Connector 146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43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4" name="Isosceles Triangle 143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5" name="Flowchart: Connector 144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2534631" y="4838144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51" name="Straight Connector 150"/>
                <p:cNvCxnSpPr>
                  <a:stCxn id="165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64" name="Flowchart: Stored Data 163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5" name="Flowchart: Connector 164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2" name="Isosceles Triangle 161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3" name="Flowchart: Connector 162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5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0" name="Isosceles Triangle 15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1" name="Flowchart: Connector 16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1169856" y="3925476"/>
                <a:ext cx="1376364" cy="297557"/>
                <a:chOff x="3387119" y="5850410"/>
                <a:chExt cx="1376364" cy="297557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3387119" y="5986676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082496" y="5850410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 rot="5400000">
                  <a:off x="3596721" y="5859935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2543175" y="2581275"/>
                <a:ext cx="2381" cy="30360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698656" y="4365020"/>
                <a:ext cx="74389" cy="302981"/>
                <a:chOff x="4384456" y="5952520"/>
                <a:chExt cx="74389" cy="30298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4386821" y="5952520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4386837" y="606920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4384456" y="6183493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743880" y="4294011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Number of </a:t>
                </a:r>
                <a:r>
                  <a:rPr lang="en-US" dirty="0" err="1" smtClean="0"/>
                  <a:t>Bitlines</a:t>
                </a:r>
                <a:endParaRPr lang="nl-BE" dirty="0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4431306" y="4222229"/>
              <a:ext cx="707972" cy="92385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973" h="923850">
                  <a:moveTo>
                    <a:pt x="437624" y="0"/>
                  </a:moveTo>
                  <a:cubicBezTo>
                    <a:pt x="692882" y="220710"/>
                    <a:pt x="707973" y="889049"/>
                    <a:pt x="0" y="923850"/>
                  </a:cubicBezTo>
                </a:path>
              </a:pathLst>
            </a:cu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7738" y="4891928"/>
              <a:ext cx="7272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Buffer designed with logical effort</a:t>
              </a:r>
            </a:p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(stage effort = 4)</a:t>
              </a:r>
            </a:p>
            <a:p>
              <a:endParaRPr lang="en-US" sz="2000" dirty="0" smtClean="0">
                <a:solidFill>
                  <a:srgbClr val="002060"/>
                </a:solidFill>
              </a:endParaRPr>
            </a:p>
            <a:p>
              <a:endParaRPr lang="nl-BE" sz="2000" dirty="0">
                <a:solidFill>
                  <a:srgbClr val="002060"/>
                </a:solidFill>
              </a:endParaRPr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6191250" y="1704975"/>
              <a:ext cx="1800225" cy="12573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57" name="Rounded Rectangle 456"/>
          <p:cNvSpPr/>
          <p:nvPr/>
        </p:nvSpPr>
        <p:spPr>
          <a:xfrm>
            <a:off x="5785959" y="1471644"/>
            <a:ext cx="920051" cy="67709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9" name="Rounded Rectangle 458"/>
          <p:cNvSpPr/>
          <p:nvPr/>
        </p:nvSpPr>
        <p:spPr>
          <a:xfrm>
            <a:off x="5172075" y="755487"/>
            <a:ext cx="3733799" cy="1797213"/>
          </a:xfrm>
          <a:prstGeom prst="roundRect">
            <a:avLst>
              <a:gd name="adj" fmla="val 6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2" name="Freeform 461"/>
          <p:cNvSpPr/>
          <p:nvPr/>
        </p:nvSpPr>
        <p:spPr>
          <a:xfrm>
            <a:off x="611882" y="4137162"/>
            <a:ext cx="841019" cy="173650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536116 w 707974"/>
              <a:gd name="connsiteY0" fmla="*/ 485944 h 831652"/>
              <a:gd name="connsiteX1" fmla="*/ 0 w 707974"/>
              <a:gd name="connsiteY1" fmla="*/ 34801 h 831652"/>
              <a:gd name="connsiteX0" fmla="*/ 576450 w 748307"/>
              <a:gd name="connsiteY0" fmla="*/ 485944 h 485944"/>
              <a:gd name="connsiteX1" fmla="*/ 40334 w 748307"/>
              <a:gd name="connsiteY1" fmla="*/ 34801 h 485944"/>
              <a:gd name="connsiteX0" fmla="*/ 576450 w 759251"/>
              <a:gd name="connsiteY0" fmla="*/ 1933852 h 1933852"/>
              <a:gd name="connsiteX1" fmla="*/ 51278 w 759251"/>
              <a:gd name="connsiteY1" fmla="*/ 34801 h 1933852"/>
              <a:gd name="connsiteX0" fmla="*/ 791173 w 791173"/>
              <a:gd name="connsiteY0" fmla="*/ 1899051 h 1899051"/>
              <a:gd name="connsiteX1" fmla="*/ 266001 w 791173"/>
              <a:gd name="connsiteY1" fmla="*/ 0 h 1899051"/>
              <a:gd name="connsiteX0" fmla="*/ 966269 w 966269"/>
              <a:gd name="connsiteY0" fmla="*/ 1899051 h 1899051"/>
              <a:gd name="connsiteX1" fmla="*/ 441097 w 966269"/>
              <a:gd name="connsiteY1" fmla="*/ 0 h 189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6269" h="1899051">
                <a:moveTo>
                  <a:pt x="966269" y="1899051"/>
                </a:moveTo>
                <a:cubicBezTo>
                  <a:pt x="389819" y="1828096"/>
                  <a:pt x="0" y="683945"/>
                  <a:pt x="441097" y="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71" name="Group 170"/>
          <p:cNvGrpSpPr/>
          <p:nvPr/>
        </p:nvGrpSpPr>
        <p:grpSpPr>
          <a:xfrm>
            <a:off x="5381625" y="790575"/>
            <a:ext cx="3762375" cy="1657350"/>
            <a:chOff x="1162340" y="1069529"/>
            <a:chExt cx="7672098" cy="4216846"/>
          </a:xfrm>
        </p:grpSpPr>
        <p:grpSp>
          <p:nvGrpSpPr>
            <p:cNvPr id="172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74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6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44" name="Trapezoid 243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45" name="Straight Connector 244"/>
                <p:cNvCxnSpPr>
                  <a:stCxn id="244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58" name="Isosceles Triangle 257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9" name="Flowchart: Connector 258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7" name="Elbow Connector 246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Elbow Connector 247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Elbow Connector 249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4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56" name="Flowchart: Stored Data 255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7" name="Flowchart: Connector 256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8" name="Flowchart: Connector 19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5" name="Isosceles Triangle 19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6" name="Flowchart: Connector 19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9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1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3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3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3" descr="timing_mismatc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416" y="488890"/>
            <a:ext cx="4429409" cy="3392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8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268992" y="3844783"/>
            <a:ext cx="4648100" cy="2159936"/>
            <a:chOff x="1392942" y="3368533"/>
            <a:chExt cx="4648100" cy="2159936"/>
          </a:xfrm>
        </p:grpSpPr>
        <p:grpSp>
          <p:nvGrpSpPr>
            <p:cNvPr id="376" name="Group 375"/>
            <p:cNvGrpSpPr/>
            <p:nvPr/>
          </p:nvGrpSpPr>
          <p:grpSpPr>
            <a:xfrm>
              <a:off x="1392942" y="3463942"/>
              <a:ext cx="4648100" cy="2064527"/>
              <a:chOff x="393700" y="3673693"/>
              <a:chExt cx="4648100" cy="2064527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85800" y="50101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85800" y="44005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85800" y="47053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85800" y="53149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85800" y="56197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685800" y="4133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85800" y="50482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685800" y="44386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685800" y="47434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685800" y="53530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685800" y="5657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226"/>
              <p:cNvGrpSpPr/>
              <p:nvPr/>
            </p:nvGrpSpPr>
            <p:grpSpPr>
              <a:xfrm flipH="1">
                <a:off x="393700" y="412877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30"/>
              <p:cNvGrpSpPr/>
              <p:nvPr/>
            </p:nvGrpSpPr>
            <p:grpSpPr>
              <a:xfrm flipH="1">
                <a:off x="1004570" y="4743450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34"/>
              <p:cNvGrpSpPr/>
              <p:nvPr/>
            </p:nvGrpSpPr>
            <p:grpSpPr>
              <a:xfrm flipH="1">
                <a:off x="1109288" y="5346700"/>
                <a:ext cx="3022600" cy="270669"/>
                <a:chOff x="438150" y="1308100"/>
                <a:chExt cx="3022600" cy="270669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43815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201295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87325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/>
              <p:cNvSpPr txBox="1"/>
              <p:nvPr/>
            </p:nvSpPr>
            <p:spPr>
              <a:xfrm>
                <a:off x="627386" y="4118034"/>
                <a:ext cx="997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27386" y="4422834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27386" y="4735254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27386" y="5032434"/>
                <a:ext cx="1060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27386" y="5337234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</a:t>
                </a:r>
                <a:endParaRPr lang="nl-BE" sz="1400" dirty="0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1887243" y="4245175"/>
                <a:ext cx="218682" cy="33603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682" h="336039">
                    <a:moveTo>
                      <a:pt x="45939" y="8573"/>
                    </a:moveTo>
                    <a:lnTo>
                      <a:pt x="21815" y="0"/>
                    </a:lnTo>
                    <a:cubicBezTo>
                      <a:pt x="117378" y="51108"/>
                      <a:pt x="0" y="291949"/>
                      <a:pt x="218682" y="33603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2108601" y="4583949"/>
                <a:ext cx="399757" cy="30921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757" h="309210">
                    <a:moveTo>
                      <a:pt x="0" y="0"/>
                    </a:moveTo>
                    <a:cubicBezTo>
                      <a:pt x="180976" y="47298"/>
                      <a:pt x="212032" y="250833"/>
                      <a:pt x="399757" y="309210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H="1">
                <a:off x="1743075" y="4046220"/>
                <a:ext cx="1905" cy="1692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reeform 247"/>
              <p:cNvSpPr/>
              <p:nvPr/>
            </p:nvSpPr>
            <p:spPr>
              <a:xfrm>
                <a:off x="1496853" y="3936206"/>
                <a:ext cx="229183" cy="11303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31" h="360804">
                    <a:moveTo>
                      <a:pt x="0" y="0"/>
                    </a:moveTo>
                    <a:cubicBezTo>
                      <a:pt x="95251" y="123498"/>
                      <a:pt x="138574" y="12688"/>
                      <a:pt x="250531" y="36080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682949" y="3737828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62" name="Group 226"/>
              <p:cNvGrpSpPr/>
              <p:nvPr/>
            </p:nvGrpSpPr>
            <p:grpSpPr>
              <a:xfrm flipH="1">
                <a:off x="603221" y="4433586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26"/>
              <p:cNvGrpSpPr/>
              <p:nvPr/>
            </p:nvGrpSpPr>
            <p:grpSpPr>
              <a:xfrm flipH="1">
                <a:off x="787357" y="5040870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Straight Connector 274"/>
              <p:cNvCxnSpPr/>
              <p:nvPr/>
            </p:nvCxnSpPr>
            <p:spPr>
              <a:xfrm flipH="1">
                <a:off x="2181860" y="4046220"/>
                <a:ext cx="1905" cy="1692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2223560" y="3875881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674819" y="3673693"/>
                <a:ext cx="11849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rising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1" name="Freeform 380"/>
            <p:cNvSpPr/>
            <p:nvPr/>
          </p:nvSpPr>
          <p:spPr>
            <a:xfrm>
              <a:off x="3330576" y="48990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3676402" y="375455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3732548" y="3571673"/>
              <a:ext cx="446119" cy="2082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74" h="664830">
                  <a:moveTo>
                    <a:pt x="475721" y="0"/>
                  </a:moveTo>
                  <a:cubicBezTo>
                    <a:pt x="487674" y="298313"/>
                    <a:pt x="93684" y="407922"/>
                    <a:pt x="0" y="664830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811029" y="3368533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24860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5145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2060"/>
                </a:solidFill>
              </a:rPr>
              <a:t>cell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&lt;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,T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0383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6348752" y="996865"/>
            <a:ext cx="476351" cy="9019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292" h="986350">
                <a:moveTo>
                  <a:pt x="0" y="0"/>
                </a:moveTo>
                <a:cubicBezTo>
                  <a:pt x="255258" y="220710"/>
                  <a:pt x="40534" y="816133"/>
                  <a:pt x="547293" y="98635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6" name="TextBox 395"/>
          <p:cNvSpPr txBox="1"/>
          <p:nvPr/>
        </p:nvSpPr>
        <p:spPr>
          <a:xfrm>
            <a:off x="6838950" y="17907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rgbClr val="0070C0"/>
                </a:solidFill>
              </a:rPr>
              <a:t>T5 is enabled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882279" y="3213239"/>
            <a:ext cx="1073505" cy="29289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378" h="3203089">
                <a:moveTo>
                  <a:pt x="0" y="2940713"/>
                </a:moveTo>
                <a:cubicBezTo>
                  <a:pt x="1218288" y="3203089"/>
                  <a:pt x="1233378" y="475613"/>
                  <a:pt x="853712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6150" y="1155700"/>
            <a:ext cx="4495800" cy="2682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666481" y="2413139"/>
            <a:ext cx="1384553" cy="37290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247936 w 1466224"/>
              <a:gd name="connsiteY0" fmla="*/ 3815708 h 4078084"/>
              <a:gd name="connsiteX1" fmla="*/ 0 w 1466224"/>
              <a:gd name="connsiteY1" fmla="*/ 0 h 4078084"/>
              <a:gd name="connsiteX0" fmla="*/ 247936 w 1590749"/>
              <a:gd name="connsiteY0" fmla="*/ 3815708 h 4078084"/>
              <a:gd name="connsiteX1" fmla="*/ 0 w 1590749"/>
              <a:gd name="connsiteY1" fmla="*/ 0 h 40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749" h="4078084">
                <a:moveTo>
                  <a:pt x="247936" y="3815708"/>
                </a:moveTo>
                <a:cubicBezTo>
                  <a:pt x="1466224" y="4078084"/>
                  <a:pt x="1590749" y="1142276"/>
                  <a:pt x="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268992" y="3463783"/>
            <a:ext cx="4922332" cy="2540936"/>
            <a:chOff x="268992" y="3463783"/>
            <a:chExt cx="4922332" cy="2540936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561092" y="52766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1092" y="46670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61092" y="49718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61092" y="55814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561092" y="58862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61092" y="4400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561092" y="53147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561092" y="47051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561092" y="50099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61092" y="56195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61092" y="5924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26"/>
            <p:cNvGrpSpPr/>
            <p:nvPr/>
          </p:nvGrpSpPr>
          <p:grpSpPr>
            <a:xfrm flipH="1">
              <a:off x="268992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30"/>
            <p:cNvGrpSpPr/>
            <p:nvPr/>
          </p:nvGrpSpPr>
          <p:grpSpPr>
            <a:xfrm flipH="1">
              <a:off x="879862" y="5009949"/>
              <a:ext cx="2646680" cy="271939"/>
              <a:chOff x="998220" y="1306830"/>
              <a:chExt cx="2646680" cy="27193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34"/>
            <p:cNvGrpSpPr/>
            <p:nvPr/>
          </p:nvGrpSpPr>
          <p:grpSpPr>
            <a:xfrm flipH="1">
              <a:off x="984580" y="5613199"/>
              <a:ext cx="3022600" cy="270669"/>
              <a:chOff x="438150" y="1308100"/>
              <a:chExt cx="3022600" cy="270669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flipV="1">
                <a:off x="43815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01295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87325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502678" y="4384533"/>
              <a:ext cx="997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02678" y="468933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r>
                <a:rPr lang="en-US" sz="1400" dirty="0" smtClean="0"/>
                <a:t>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02678" y="500175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2678" y="5298933"/>
              <a:ext cx="1060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02678" y="5603733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</a:t>
              </a:r>
              <a:endParaRPr lang="nl-BE" sz="1400" dirty="0"/>
            </a:p>
          </p:txBody>
        </p:sp>
        <p:grpSp>
          <p:nvGrpSpPr>
            <p:cNvPr id="9" name="Group 226"/>
            <p:cNvGrpSpPr/>
            <p:nvPr/>
          </p:nvGrpSpPr>
          <p:grpSpPr>
            <a:xfrm flipH="1">
              <a:off x="478513" y="4700085"/>
              <a:ext cx="3022600" cy="270669"/>
              <a:chOff x="622300" y="1308100"/>
              <a:chExt cx="3022600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6"/>
            <p:cNvGrpSpPr/>
            <p:nvPr/>
          </p:nvGrpSpPr>
          <p:grpSpPr>
            <a:xfrm flipH="1">
              <a:off x="662649" y="5307369"/>
              <a:ext cx="3022600" cy="270669"/>
              <a:chOff x="447675" y="1308100"/>
              <a:chExt cx="3022600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flipV="1">
                <a:off x="447675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022475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1882775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26"/>
            <p:cNvGrpSpPr/>
            <p:nvPr/>
          </p:nvGrpSpPr>
          <p:grpSpPr>
            <a:xfrm flipH="1" flipV="1">
              <a:off x="1856492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26"/>
            <p:cNvGrpSpPr/>
            <p:nvPr/>
          </p:nvGrpSpPr>
          <p:grpSpPr>
            <a:xfrm flipH="1" flipV="1">
              <a:off x="2059692" y="4700069"/>
              <a:ext cx="2726800" cy="270669"/>
              <a:chOff x="918100" y="1308100"/>
              <a:chExt cx="2726800" cy="270669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V="1">
                <a:off x="918100" y="1314450"/>
                <a:ext cx="1152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26"/>
            <p:cNvGrpSpPr/>
            <p:nvPr/>
          </p:nvGrpSpPr>
          <p:grpSpPr>
            <a:xfrm flipH="1" flipV="1">
              <a:off x="2466092" y="5004869"/>
              <a:ext cx="2330800" cy="270669"/>
              <a:chOff x="1314100" y="1308100"/>
              <a:chExt cx="2330800" cy="270669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V="1">
                <a:off x="1314100" y="1314450"/>
                <a:ext cx="75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226"/>
            <p:cNvGrpSpPr/>
            <p:nvPr/>
          </p:nvGrpSpPr>
          <p:grpSpPr>
            <a:xfrm flipH="1" flipV="1">
              <a:off x="2281942" y="5309669"/>
              <a:ext cx="2510800" cy="270669"/>
              <a:chOff x="1134100" y="1308100"/>
              <a:chExt cx="2510800" cy="27066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V="1">
                <a:off x="1134100" y="1314450"/>
                <a:ext cx="93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226"/>
            <p:cNvGrpSpPr/>
            <p:nvPr/>
          </p:nvGrpSpPr>
          <p:grpSpPr>
            <a:xfrm flipH="1" flipV="1">
              <a:off x="2580392" y="5614469"/>
              <a:ext cx="2150800" cy="270669"/>
              <a:chOff x="1494100" y="1308100"/>
              <a:chExt cx="2150800" cy="270669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V="1">
                <a:off x="1494100" y="1314450"/>
                <a:ext cx="57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Freeform 241"/>
            <p:cNvSpPr/>
            <p:nvPr/>
          </p:nvSpPr>
          <p:spPr>
            <a:xfrm>
              <a:off x="3324635" y="4511674"/>
              <a:ext cx="218682" cy="33603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682" h="336039">
                  <a:moveTo>
                    <a:pt x="45939" y="8573"/>
                  </a:moveTo>
                  <a:lnTo>
                    <a:pt x="21815" y="0"/>
                  </a:lnTo>
                  <a:cubicBezTo>
                    <a:pt x="117378" y="51108"/>
                    <a:pt x="0" y="291949"/>
                    <a:pt x="218682" y="33603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3609493" y="4844098"/>
              <a:ext cx="399757" cy="30921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7" h="309210">
                  <a:moveTo>
                    <a:pt x="0" y="0"/>
                  </a:moveTo>
                  <a:cubicBezTo>
                    <a:pt x="180976" y="47298"/>
                    <a:pt x="212032" y="250833"/>
                    <a:pt x="399757" y="30921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6" name="Straight Connector 245"/>
            <p:cNvCxnSpPr/>
            <p:nvPr/>
          </p:nvCxnSpPr>
          <p:spPr>
            <a:xfrm flipH="1">
              <a:off x="3180467" y="4312719"/>
              <a:ext cx="1905" cy="1692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 247"/>
            <p:cNvSpPr/>
            <p:nvPr/>
          </p:nvSpPr>
          <p:spPr>
            <a:xfrm>
              <a:off x="2934245" y="4202705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487053" y="4009090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H="1">
              <a:off x="3619252" y="4312719"/>
              <a:ext cx="1905" cy="169200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Freeform 275"/>
            <p:cNvSpPr/>
            <p:nvPr/>
          </p:nvSpPr>
          <p:spPr>
            <a:xfrm>
              <a:off x="3660952" y="4142380"/>
              <a:ext cx="78614" cy="14558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  <a:gd name="connsiteX0" fmla="*/ 291774 w 338435"/>
                <a:gd name="connsiteY0" fmla="*/ 124126 h 368385"/>
                <a:gd name="connsiteX1" fmla="*/ 0 w 338435"/>
                <a:gd name="connsiteY1" fmla="*/ 368385 h 368385"/>
                <a:gd name="connsiteX0" fmla="*/ 291774 w 338435"/>
                <a:gd name="connsiteY0" fmla="*/ 0 h 244259"/>
                <a:gd name="connsiteX1" fmla="*/ 0 w 338435"/>
                <a:gd name="connsiteY1" fmla="*/ 244259 h 244259"/>
                <a:gd name="connsiteX0" fmla="*/ 270949 w 317610"/>
                <a:gd name="connsiteY0" fmla="*/ 0 h 373470"/>
                <a:gd name="connsiteX1" fmla="*/ 0 w 317610"/>
                <a:gd name="connsiteY1" fmla="*/ 373470 h 373470"/>
                <a:gd name="connsiteX0" fmla="*/ 83528 w 153555"/>
                <a:gd name="connsiteY0" fmla="*/ 0 h 548283"/>
                <a:gd name="connsiteX1" fmla="*/ 0 w 153555"/>
                <a:gd name="connsiteY1" fmla="*/ 548283 h 548283"/>
                <a:gd name="connsiteX0" fmla="*/ 39276 w 153555"/>
                <a:gd name="connsiteY0" fmla="*/ 0 h 464675"/>
                <a:gd name="connsiteX1" fmla="*/ 0 w 153555"/>
                <a:gd name="connsiteY1" fmla="*/ 464675 h 464675"/>
                <a:gd name="connsiteX0" fmla="*/ 39276 w 85937"/>
                <a:gd name="connsiteY0" fmla="*/ 0 h 464675"/>
                <a:gd name="connsiteX1" fmla="*/ 0 w 85937"/>
                <a:gd name="connsiteY1" fmla="*/ 464675 h 46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7" h="464675">
                  <a:moveTo>
                    <a:pt x="39276" y="0"/>
                  </a:moveTo>
                  <a:cubicBezTo>
                    <a:pt x="85937" y="184302"/>
                    <a:pt x="75464" y="248303"/>
                    <a:pt x="0" y="464675"/>
                  </a:cubicBezTo>
                </a:path>
              </a:pathLst>
            </a:custGeom>
            <a:ln w="9525">
              <a:solidFill>
                <a:schemeClr val="bg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340811" y="3930667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Bitline</a:t>
              </a:r>
              <a:r>
                <a:rPr lang="en-US" sz="1100" dirty="0" smtClean="0">
                  <a:solidFill>
                    <a:srgbClr val="C00000"/>
                  </a:solidFill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start falling</a:t>
              </a:r>
              <a:endParaRPr lang="nl-BE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1" name="Freeform 380"/>
            <p:cNvSpPr/>
            <p:nvPr/>
          </p:nvSpPr>
          <p:spPr>
            <a:xfrm>
              <a:off x="3832226" y="54705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4114552" y="423080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4170699" y="3971723"/>
              <a:ext cx="479458" cy="2844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  <a:gd name="connsiteX0" fmla="*/ 496546 w 508498"/>
                <a:gd name="connsiteY0" fmla="*/ 0 h 908051"/>
                <a:gd name="connsiteX1" fmla="*/ 0 w 508498"/>
                <a:gd name="connsiteY1" fmla="*/ 908051 h 908051"/>
                <a:gd name="connsiteX0" fmla="*/ 496546 w 524118"/>
                <a:gd name="connsiteY0" fmla="*/ 0 h 908051"/>
                <a:gd name="connsiteX1" fmla="*/ 0 w 524118"/>
                <a:gd name="connsiteY1" fmla="*/ 908051 h 9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118" h="908051">
                  <a:moveTo>
                    <a:pt x="496546" y="0"/>
                  </a:moveTo>
                  <a:cubicBezTo>
                    <a:pt x="524118" y="511131"/>
                    <a:pt x="93684" y="651143"/>
                    <a:pt x="0" y="908051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176029" y="3762233"/>
              <a:ext cx="2015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disconnected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048124" y="50196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8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076699" y="56292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9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3600449" y="47148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7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68992" y="3463783"/>
              <a:ext cx="4648100" cy="2540936"/>
              <a:chOff x="1392942" y="2987533"/>
              <a:chExt cx="4648100" cy="2540936"/>
            </a:xfrm>
          </p:grpSpPr>
          <p:grpSp>
            <p:nvGrpSpPr>
              <p:cNvPr id="157" name="Group 375"/>
              <p:cNvGrpSpPr/>
              <p:nvPr/>
            </p:nvGrpSpPr>
            <p:grpSpPr>
              <a:xfrm>
                <a:off x="1392942" y="3294259"/>
                <a:ext cx="4648100" cy="2234210"/>
                <a:chOff x="393700" y="3504010"/>
                <a:chExt cx="4648100" cy="2234210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685800" y="50101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V="1">
                  <a:off x="685800" y="44005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685800" y="47053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685800" y="53149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685800" y="56197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85800" y="41338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685800" y="50482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685800" y="44386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685800" y="47434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685800" y="53530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685800" y="56578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7" name="Group 226"/>
                <p:cNvGrpSpPr/>
                <p:nvPr/>
              </p:nvGrpSpPr>
              <p:grpSpPr>
                <a:xfrm flipH="1">
                  <a:off x="393700" y="4128770"/>
                  <a:ext cx="3022600" cy="270669"/>
                  <a:chOff x="622300" y="1308100"/>
                  <a:chExt cx="3022600" cy="270669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 flipV="1">
                    <a:off x="62230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230"/>
                <p:cNvGrpSpPr/>
                <p:nvPr/>
              </p:nvGrpSpPr>
              <p:grpSpPr>
                <a:xfrm flipH="1">
                  <a:off x="1004570" y="4743450"/>
                  <a:ext cx="2646680" cy="271939"/>
                  <a:chOff x="998220" y="1306830"/>
                  <a:chExt cx="2646680" cy="271939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998220" y="1306830"/>
                    <a:ext cx="1071880" cy="762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234"/>
                <p:cNvGrpSpPr/>
                <p:nvPr/>
              </p:nvGrpSpPr>
              <p:grpSpPr>
                <a:xfrm flipH="1">
                  <a:off x="1109288" y="5346700"/>
                  <a:ext cx="3022600" cy="270669"/>
                  <a:chOff x="438150" y="1308100"/>
                  <a:chExt cx="3022600" cy="270669"/>
                </a:xfrm>
              </p:grpSpPr>
              <p:cxnSp>
                <p:nvCxnSpPr>
                  <p:cNvPr id="212" name="Straight Connector 211"/>
                  <p:cNvCxnSpPr/>
                  <p:nvPr/>
                </p:nvCxnSpPr>
                <p:spPr>
                  <a:xfrm flipV="1">
                    <a:off x="43815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201295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>
                    <a:off x="187325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627386" y="4118034"/>
                  <a:ext cx="9975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BL decoder</a:t>
                  </a:r>
                  <a:endParaRPr lang="nl-BE" sz="14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27386" y="4422834"/>
                  <a:ext cx="1107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SelL</a:t>
                  </a:r>
                  <a:r>
                    <a:rPr lang="en-US" sz="1400" dirty="0" smtClean="0"/>
                    <a:t>	</a:t>
                  </a:r>
                  <a:endParaRPr lang="nl-BE" sz="14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627386" y="4735254"/>
                  <a:ext cx="7168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SelLbar</a:t>
                  </a:r>
                  <a:endParaRPr lang="nl-BE" sz="14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627386" y="5032434"/>
                  <a:ext cx="10600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WL decoder</a:t>
                  </a:r>
                  <a:endParaRPr lang="nl-BE" sz="14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627386" y="5337234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WL</a:t>
                  </a:r>
                  <a:endParaRPr lang="nl-BE" sz="1400" dirty="0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1887243" y="4245175"/>
                  <a:ext cx="218682" cy="336039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588669"/>
                    <a:gd name="connsiteY0" fmla="*/ 0 h 632266"/>
                    <a:gd name="connsiteX1" fmla="*/ 588669 w 588669"/>
                    <a:gd name="connsiteY1" fmla="*/ 632266 h 632266"/>
                    <a:gd name="connsiteX0" fmla="*/ 0 w 602956"/>
                    <a:gd name="connsiteY0" fmla="*/ 0 h 565591"/>
                    <a:gd name="connsiteX1" fmla="*/ 602956 w 602956"/>
                    <a:gd name="connsiteY1" fmla="*/ 565591 h 565591"/>
                    <a:gd name="connsiteX0" fmla="*/ 0 w 579143"/>
                    <a:gd name="connsiteY0" fmla="*/ 0 h 608454"/>
                    <a:gd name="connsiteX1" fmla="*/ 579143 w 579143"/>
                    <a:gd name="connsiteY1" fmla="*/ 608454 h 608454"/>
                    <a:gd name="connsiteX0" fmla="*/ 0 w 569618"/>
                    <a:gd name="connsiteY0" fmla="*/ 0 h 641791"/>
                    <a:gd name="connsiteX1" fmla="*/ 569618 w 569618"/>
                    <a:gd name="connsiteY1" fmla="*/ 641791 h 641791"/>
                    <a:gd name="connsiteX0" fmla="*/ 0 w 569618"/>
                    <a:gd name="connsiteY0" fmla="*/ 0 h 641791"/>
                    <a:gd name="connsiteX1" fmla="*/ 569618 w 569618"/>
                    <a:gd name="connsiteY1" fmla="*/ 641791 h 641791"/>
                    <a:gd name="connsiteX0" fmla="*/ 45939 w 218682"/>
                    <a:gd name="connsiteY0" fmla="*/ 0 h 327466"/>
                    <a:gd name="connsiteX1" fmla="*/ 218682 w 218682"/>
                    <a:gd name="connsiteY1" fmla="*/ 327466 h 327466"/>
                    <a:gd name="connsiteX0" fmla="*/ 45939 w 218682"/>
                    <a:gd name="connsiteY0" fmla="*/ 8573 h 336039"/>
                    <a:gd name="connsiteX1" fmla="*/ 21815 w 218682"/>
                    <a:gd name="connsiteY1" fmla="*/ 0 h 336039"/>
                    <a:gd name="connsiteX2" fmla="*/ 218682 w 218682"/>
                    <a:gd name="connsiteY2" fmla="*/ 336039 h 336039"/>
                    <a:gd name="connsiteX0" fmla="*/ 45939 w 218682"/>
                    <a:gd name="connsiteY0" fmla="*/ 8573 h 336039"/>
                    <a:gd name="connsiteX1" fmla="*/ 21815 w 218682"/>
                    <a:gd name="connsiteY1" fmla="*/ 0 h 336039"/>
                    <a:gd name="connsiteX2" fmla="*/ 218682 w 218682"/>
                    <a:gd name="connsiteY2" fmla="*/ 336039 h 33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682" h="336039">
                      <a:moveTo>
                        <a:pt x="45939" y="8573"/>
                      </a:moveTo>
                      <a:lnTo>
                        <a:pt x="21815" y="0"/>
                      </a:lnTo>
                      <a:cubicBezTo>
                        <a:pt x="117378" y="51108"/>
                        <a:pt x="0" y="291949"/>
                        <a:pt x="218682" y="336039"/>
                      </a:cubicBezTo>
                    </a:path>
                  </a:pathLst>
                </a:custGeom>
                <a:ln w="952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2108601" y="4583949"/>
                  <a:ext cx="399757" cy="309210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352131"/>
                    <a:gd name="connsiteY0" fmla="*/ 0 h 325879"/>
                    <a:gd name="connsiteX1" fmla="*/ 352131 w 352131"/>
                    <a:gd name="connsiteY1" fmla="*/ 325879 h 325879"/>
                    <a:gd name="connsiteX0" fmla="*/ 0 w 528344"/>
                    <a:gd name="connsiteY0" fmla="*/ 0 h 349692"/>
                    <a:gd name="connsiteX1" fmla="*/ 528344 w 528344"/>
                    <a:gd name="connsiteY1" fmla="*/ 349692 h 349692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399757"/>
                    <a:gd name="connsiteY0" fmla="*/ 0 h 309210"/>
                    <a:gd name="connsiteX1" fmla="*/ 399757 w 399757"/>
                    <a:gd name="connsiteY1" fmla="*/ 309210 h 309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9757" h="309210">
                      <a:moveTo>
                        <a:pt x="0" y="0"/>
                      </a:moveTo>
                      <a:cubicBezTo>
                        <a:pt x="180976" y="47298"/>
                        <a:pt x="212032" y="250833"/>
                        <a:pt x="399757" y="309210"/>
                      </a:cubicBezTo>
                    </a:path>
                  </a:pathLst>
                </a:custGeom>
                <a:ln w="952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743075" y="4046220"/>
                  <a:ext cx="1905" cy="169200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187"/>
                <p:cNvSpPr/>
                <p:nvPr/>
              </p:nvSpPr>
              <p:spPr>
                <a:xfrm>
                  <a:off x="1496853" y="3936206"/>
                  <a:ext cx="229183" cy="113038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531" h="360804">
                      <a:moveTo>
                        <a:pt x="0" y="0"/>
                      </a:moveTo>
                      <a:cubicBezTo>
                        <a:pt x="95251" y="123498"/>
                        <a:pt x="138574" y="12688"/>
                        <a:pt x="250531" y="360804"/>
                      </a:cubicBezTo>
                    </a:path>
                  </a:pathLst>
                </a:custGeom>
                <a:ln w="9525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682949" y="3737828"/>
                  <a:ext cx="1045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C00000"/>
                      </a:solidFill>
                    </a:rPr>
                    <a:t>Start  decoding</a:t>
                  </a:r>
                  <a:endParaRPr lang="nl-BE" sz="11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90" name="Group 226"/>
                <p:cNvGrpSpPr/>
                <p:nvPr/>
              </p:nvGrpSpPr>
              <p:grpSpPr>
                <a:xfrm flipH="1">
                  <a:off x="603221" y="4433586"/>
                  <a:ext cx="3022600" cy="270669"/>
                  <a:chOff x="622300" y="1308100"/>
                  <a:chExt cx="3022600" cy="270669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2230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226"/>
                <p:cNvGrpSpPr/>
                <p:nvPr/>
              </p:nvGrpSpPr>
              <p:grpSpPr>
                <a:xfrm flipH="1">
                  <a:off x="787357" y="5040870"/>
                  <a:ext cx="3022600" cy="270669"/>
                  <a:chOff x="447675" y="1308100"/>
                  <a:chExt cx="3022600" cy="270669"/>
                </a:xfrm>
              </p:grpSpPr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447675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2022475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1882775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2181860" y="4046220"/>
                  <a:ext cx="1905" cy="169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Freeform 192"/>
                <p:cNvSpPr/>
                <p:nvPr/>
              </p:nvSpPr>
              <p:spPr>
                <a:xfrm>
                  <a:off x="1938019" y="3725863"/>
                  <a:ext cx="318854" cy="295598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125203 w 220454"/>
                    <a:gd name="connsiteY0" fmla="*/ 0 h 502683"/>
                    <a:gd name="connsiteX1" fmla="*/ 111957 w 220454"/>
                    <a:gd name="connsiteY1" fmla="*/ 502683 h 502683"/>
                    <a:gd name="connsiteX0" fmla="*/ 125203 w 171864"/>
                    <a:gd name="connsiteY0" fmla="*/ 0 h 502683"/>
                    <a:gd name="connsiteX1" fmla="*/ 111957 w 171864"/>
                    <a:gd name="connsiteY1" fmla="*/ 502683 h 502683"/>
                    <a:gd name="connsiteX0" fmla="*/ 13246 w 59907"/>
                    <a:gd name="connsiteY0" fmla="*/ 0 h 502683"/>
                    <a:gd name="connsiteX1" fmla="*/ 0 w 59907"/>
                    <a:gd name="connsiteY1" fmla="*/ 502683 h 502683"/>
                    <a:gd name="connsiteX0" fmla="*/ 291774 w 338435"/>
                    <a:gd name="connsiteY0" fmla="*/ 124126 h 368385"/>
                    <a:gd name="connsiteX1" fmla="*/ 0 w 338435"/>
                    <a:gd name="connsiteY1" fmla="*/ 368385 h 368385"/>
                    <a:gd name="connsiteX0" fmla="*/ 291774 w 338435"/>
                    <a:gd name="connsiteY0" fmla="*/ 0 h 244259"/>
                    <a:gd name="connsiteX1" fmla="*/ 0 w 338435"/>
                    <a:gd name="connsiteY1" fmla="*/ 244259 h 244259"/>
                    <a:gd name="connsiteX0" fmla="*/ 270949 w 317610"/>
                    <a:gd name="connsiteY0" fmla="*/ 0 h 373470"/>
                    <a:gd name="connsiteX1" fmla="*/ 0 w 317610"/>
                    <a:gd name="connsiteY1" fmla="*/ 373470 h 373470"/>
                    <a:gd name="connsiteX0" fmla="*/ 83528 w 153555"/>
                    <a:gd name="connsiteY0" fmla="*/ 0 h 548283"/>
                    <a:gd name="connsiteX1" fmla="*/ 0 w 153555"/>
                    <a:gd name="connsiteY1" fmla="*/ 548283 h 548283"/>
                    <a:gd name="connsiteX0" fmla="*/ 39276 w 153555"/>
                    <a:gd name="connsiteY0" fmla="*/ 0 h 464675"/>
                    <a:gd name="connsiteX1" fmla="*/ 0 w 153555"/>
                    <a:gd name="connsiteY1" fmla="*/ 464675 h 464675"/>
                    <a:gd name="connsiteX0" fmla="*/ 39276 w 85937"/>
                    <a:gd name="connsiteY0" fmla="*/ 0 h 464675"/>
                    <a:gd name="connsiteX1" fmla="*/ 0 w 85937"/>
                    <a:gd name="connsiteY1" fmla="*/ 464675 h 464675"/>
                    <a:gd name="connsiteX0" fmla="*/ 0 w 387602"/>
                    <a:gd name="connsiteY0" fmla="*/ 0 h 943516"/>
                    <a:gd name="connsiteX1" fmla="*/ 312138 w 387602"/>
                    <a:gd name="connsiteY1" fmla="*/ 943516 h 943516"/>
                    <a:gd name="connsiteX0" fmla="*/ 0 w 348556"/>
                    <a:gd name="connsiteY0" fmla="*/ 0 h 943516"/>
                    <a:gd name="connsiteX1" fmla="*/ 273092 w 348556"/>
                    <a:gd name="connsiteY1" fmla="*/ 943516 h 943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556" h="943516">
                      <a:moveTo>
                        <a:pt x="0" y="0"/>
                      </a:moveTo>
                      <a:cubicBezTo>
                        <a:pt x="46661" y="184302"/>
                        <a:pt x="348556" y="727144"/>
                        <a:pt x="273092" y="943516"/>
                      </a:cubicBezTo>
                    </a:path>
                  </a:pathLst>
                </a:custGeom>
                <a:ln w="9525">
                  <a:solidFill>
                    <a:schemeClr val="bg1">
                      <a:lumMod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429723" y="3504010"/>
                  <a:ext cx="11849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Bitline</a:t>
                  </a:r>
                  <a:r>
                    <a:rPr lang="en-US" sz="11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11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start rising</a:t>
                  </a:r>
                  <a:endParaRPr lang="nl-BE" sz="11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62" name="Freeform 161"/>
              <p:cNvSpPr/>
              <p:nvPr/>
            </p:nvSpPr>
            <p:spPr>
              <a:xfrm>
                <a:off x="3330576" y="4899024"/>
                <a:ext cx="301642" cy="34238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21815 w 218682"/>
                  <a:gd name="connsiteY0" fmla="*/ 0 h 336039"/>
                  <a:gd name="connsiteX1" fmla="*/ 218682 w 218682"/>
                  <a:gd name="connsiteY1" fmla="*/ 336039 h 336039"/>
                  <a:gd name="connsiteX0" fmla="*/ 0 w 301642"/>
                  <a:gd name="connsiteY0" fmla="*/ 0 h 342389"/>
                  <a:gd name="connsiteX1" fmla="*/ 301642 w 301642"/>
                  <a:gd name="connsiteY1" fmla="*/ 342389 h 342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1642" h="342389">
                    <a:moveTo>
                      <a:pt x="0" y="0"/>
                    </a:moveTo>
                    <a:cubicBezTo>
                      <a:pt x="95563" y="51108"/>
                      <a:pt x="82960" y="298299"/>
                      <a:pt x="301642" y="34238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3676402" y="3754554"/>
                <a:ext cx="1905" cy="1728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Freeform 163"/>
              <p:cNvSpPr/>
              <p:nvPr/>
            </p:nvSpPr>
            <p:spPr>
              <a:xfrm>
                <a:off x="3475348" y="3228773"/>
                <a:ext cx="527107" cy="51308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82686 w 177937"/>
                  <a:gd name="connsiteY0" fmla="*/ 0 h 421609"/>
                  <a:gd name="connsiteX1" fmla="*/ 111957 w 177937"/>
                  <a:gd name="connsiteY1" fmla="*/ 421609 h 421609"/>
                  <a:gd name="connsiteX0" fmla="*/ 0 w 122955"/>
                  <a:gd name="connsiteY0" fmla="*/ 0 h 421609"/>
                  <a:gd name="connsiteX1" fmla="*/ 29271 w 122955"/>
                  <a:gd name="connsiteY1" fmla="*/ 421609 h 421609"/>
                  <a:gd name="connsiteX0" fmla="*/ 475721 w 570972"/>
                  <a:gd name="connsiteY0" fmla="*/ 0 h 664830"/>
                  <a:gd name="connsiteX1" fmla="*/ 0 w 570972"/>
                  <a:gd name="connsiteY1" fmla="*/ 664830 h 664830"/>
                  <a:gd name="connsiteX0" fmla="*/ 475721 w 487674"/>
                  <a:gd name="connsiteY0" fmla="*/ 0 h 664830"/>
                  <a:gd name="connsiteX1" fmla="*/ 0 w 487674"/>
                  <a:gd name="connsiteY1" fmla="*/ 664830 h 664830"/>
                  <a:gd name="connsiteX0" fmla="*/ 283096 w 295049"/>
                  <a:gd name="connsiteY0" fmla="*/ 0 h 1759325"/>
                  <a:gd name="connsiteX1" fmla="*/ 0 w 295049"/>
                  <a:gd name="connsiteY1" fmla="*/ 1759325 h 1759325"/>
                  <a:gd name="connsiteX0" fmla="*/ 376806 w 388759"/>
                  <a:gd name="connsiteY0" fmla="*/ 0 h 1637714"/>
                  <a:gd name="connsiteX1" fmla="*/ 0 w 388759"/>
                  <a:gd name="connsiteY1" fmla="*/ 1637714 h 1637714"/>
                  <a:gd name="connsiteX0" fmla="*/ 564252 w 576205"/>
                  <a:gd name="connsiteY0" fmla="*/ 0 h 1637714"/>
                  <a:gd name="connsiteX1" fmla="*/ 187446 w 576205"/>
                  <a:gd name="connsiteY1" fmla="*/ 1637714 h 163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05" h="1637714">
                    <a:moveTo>
                      <a:pt x="564252" y="0"/>
                    </a:moveTo>
                    <a:cubicBezTo>
                      <a:pt x="576205" y="298313"/>
                      <a:pt x="0" y="1183191"/>
                      <a:pt x="187446" y="163771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530041" y="2987533"/>
                <a:ext cx="18549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Memory cell connected to BL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2486024" y="50196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5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14599" y="56292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6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038349" y="47148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4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 descr="bl_wl_decoder_dep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618" y="388585"/>
            <a:ext cx="4449382" cy="35103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9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(5)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13818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5679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21085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5598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26182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2454838" y="378858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5242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766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7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is dependent of delay element (2 inverters)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13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40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250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21031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6280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0668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17230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25621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20766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17892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37773</TotalTime>
  <Words>1127</Words>
  <Application>Microsoft Office PowerPoint</Application>
  <PresentationFormat>On-screen Show (4:3)</PresentationFormat>
  <Paragraphs>461</Paragraphs>
  <Slides>39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Vergelijking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2638</cp:revision>
  <dcterms:created xsi:type="dcterms:W3CDTF">2014-02-22T15:33:07Z</dcterms:created>
  <dcterms:modified xsi:type="dcterms:W3CDTF">2014-04-29T15:24:28Z</dcterms:modified>
</cp:coreProperties>
</file>