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4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02F5-0EC4-4BD2-9CF3-D3CB774E89BF}" type="datetimeFigureOut">
              <a:rPr lang="nl-BE" smtClean="0"/>
              <a:pPr/>
              <a:t>25/04/2014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366D-CD62-4FC1-B8C1-6F7C5F76AA5E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32040" y="1090444"/>
            <a:ext cx="3240360" cy="5616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" name="Group 5"/>
          <p:cNvGrpSpPr/>
          <p:nvPr/>
        </p:nvGrpSpPr>
        <p:grpSpPr>
          <a:xfrm>
            <a:off x="2035873" y="2205656"/>
            <a:ext cx="1762100" cy="1728192"/>
            <a:chOff x="2233836" y="1988840"/>
            <a:chExt cx="1762100" cy="1728192"/>
          </a:xfrm>
        </p:grpSpPr>
        <p:sp>
          <p:nvSpPr>
            <p:cNvPr id="7" name="Oval 6"/>
            <p:cNvSpPr/>
            <p:nvPr/>
          </p:nvSpPr>
          <p:spPr>
            <a:xfrm>
              <a:off x="2267744" y="1988840"/>
              <a:ext cx="1728192" cy="172819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43808" y="2924944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43808" y="34290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43808" y="292494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71800" y="2924944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3768" y="318348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124697" y="2780928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66341" y="2246432"/>
              <a:ext cx="733139" cy="348139"/>
            </a:xfrm>
            <a:prstGeom prst="rect">
              <a:avLst/>
            </a:prstGeom>
            <a:noFill/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3112788" y="3429000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33836" y="2780928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69165" y="164765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CEL</a:t>
            </a:r>
            <a:endParaRPr lang="nl-BE" sz="32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968685" y="2733774"/>
            <a:ext cx="1857080" cy="311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84168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8264" y="2348880"/>
            <a:ext cx="0" cy="324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28184" y="2479264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Oval 21"/>
          <p:cNvSpPr/>
          <p:nvPr/>
        </p:nvSpPr>
        <p:spPr>
          <a:xfrm>
            <a:off x="6228184" y="3214790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l 22"/>
          <p:cNvSpPr/>
          <p:nvPr/>
        </p:nvSpPr>
        <p:spPr>
          <a:xfrm>
            <a:off x="6228184" y="4897441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 rot="5400000">
            <a:off x="6398390" y="373791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nl-BE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796136" y="5733256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6136" y="62373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6136" y="573325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24128" y="57332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6096" y="599179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77025" y="5589240"/>
            <a:ext cx="0" cy="15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65116" y="6237312"/>
            <a:ext cx="4763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/>
        </p:nvGrpSpPr>
        <p:grpSpPr>
          <a:xfrm flipH="1">
            <a:off x="6938837" y="5589240"/>
            <a:ext cx="648072" cy="864096"/>
            <a:chOff x="6300192" y="5589240"/>
            <a:chExt cx="648072" cy="86409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>
            <a:off x="5652120" y="6453336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56176" y="652534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31942" y="659735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32649" y="6669360"/>
            <a:ext cx="80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43"/>
          <p:cNvGrpSpPr/>
          <p:nvPr/>
        </p:nvGrpSpPr>
        <p:grpSpPr>
          <a:xfrm>
            <a:off x="5439369" y="1484784"/>
            <a:ext cx="648072" cy="864096"/>
            <a:chOff x="3203848" y="5229200"/>
            <a:chExt cx="648072" cy="86409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51"/>
          <p:cNvGrpSpPr/>
          <p:nvPr/>
        </p:nvGrpSpPr>
        <p:grpSpPr>
          <a:xfrm flipH="1">
            <a:off x="6938739" y="1484784"/>
            <a:ext cx="504056" cy="864096"/>
            <a:chOff x="3203848" y="5229200"/>
            <a:chExt cx="648072" cy="86409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5642693" y="14847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76256" y="1484784"/>
            <a:ext cx="6480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64088" y="1052736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nl-BE" dirty="0"/>
          </a:p>
        </p:txBody>
      </p:sp>
      <p:sp>
        <p:nvSpPr>
          <p:cNvPr id="63" name="TextBox 62"/>
          <p:cNvSpPr txBox="1"/>
          <p:nvPr/>
        </p:nvSpPr>
        <p:spPr>
          <a:xfrm>
            <a:off x="6444208" y="1052736"/>
            <a:ext cx="12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Vdd_WRITE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79979" y="539969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BRANCH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</a:t>
            </a:r>
            <a:endParaRPr lang="nl-BE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0922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SL</a:t>
            </a:r>
            <a:endParaRPr lang="nl-BE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101707" y="5410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SL</a:t>
            </a:r>
            <a:endParaRPr lang="nl-BE" dirty="0"/>
          </a:p>
        </p:txBody>
      </p:sp>
      <p:sp>
        <p:nvSpPr>
          <p:cNvPr id="68" name="TextBox 67"/>
          <p:cNvSpPr txBox="1"/>
          <p:nvPr/>
        </p:nvSpPr>
        <p:spPr>
          <a:xfrm>
            <a:off x="4860032" y="5373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nl-BE" dirty="0"/>
          </a:p>
        </p:txBody>
      </p:sp>
      <p:sp>
        <p:nvSpPr>
          <p:cNvPr id="69" name="Oval 68"/>
          <p:cNvSpPr/>
          <p:nvPr/>
        </p:nvSpPr>
        <p:spPr>
          <a:xfrm>
            <a:off x="6228184" y="4199858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extBox 69"/>
          <p:cNvSpPr txBox="1"/>
          <p:nvPr/>
        </p:nvSpPr>
        <p:spPr>
          <a:xfrm>
            <a:off x="6155703" y="2554664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Data0</a:t>
            </a:r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>
            <a:off x="6155703" y="3299382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Data1</a:t>
            </a:r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6155703" y="4317477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Datax</a:t>
            </a:r>
            <a:endParaRPr lang="nl-BE" dirty="0"/>
          </a:p>
        </p:txBody>
      </p:sp>
      <p:sp>
        <p:nvSpPr>
          <p:cNvPr id="73" name="TextBox 72"/>
          <p:cNvSpPr txBox="1"/>
          <p:nvPr/>
        </p:nvSpPr>
        <p:spPr>
          <a:xfrm>
            <a:off x="6268827" y="5033914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5750" y="1869039"/>
            <a:ext cx="8305799" cy="4969910"/>
            <a:chOff x="285750" y="1869039"/>
            <a:chExt cx="8305799" cy="4969910"/>
          </a:xfrm>
        </p:grpSpPr>
        <p:pic>
          <p:nvPicPr>
            <p:cNvPr id="4" name="Picture 2" descr="U:\Thesis-Design-of-RRam\Design\PassGateAnalysis\SPICE\fig\transientlatchresistancesweep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50" y="1869039"/>
              <a:ext cx="8305799" cy="4969910"/>
            </a:xfrm>
            <a:prstGeom prst="rect">
              <a:avLst/>
            </a:prstGeom>
            <a:noFill/>
          </p:spPr>
        </p:pic>
        <p:sp>
          <p:nvSpPr>
            <p:cNvPr id="6" name="Freeform 5"/>
            <p:cNvSpPr/>
            <p:nvPr/>
          </p:nvSpPr>
          <p:spPr>
            <a:xfrm>
              <a:off x="5908675" y="2733674"/>
              <a:ext cx="865504" cy="29146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19050 w 466725"/>
                <a:gd name="connsiteY0" fmla="*/ 0 h 419100"/>
                <a:gd name="connsiteX1" fmla="*/ 466725 w 466725"/>
                <a:gd name="connsiteY1" fmla="*/ 419100 h 419100"/>
                <a:gd name="connsiteX0" fmla="*/ 28575 w 466725"/>
                <a:gd name="connsiteY0" fmla="*/ 0 h 466725"/>
                <a:gd name="connsiteX1" fmla="*/ 466725 w 466725"/>
                <a:gd name="connsiteY1" fmla="*/ 466725 h 466725"/>
                <a:gd name="connsiteX0" fmla="*/ 220979 w 659129"/>
                <a:gd name="connsiteY0" fmla="*/ 0 h 466725"/>
                <a:gd name="connsiteX1" fmla="*/ 0 w 659129"/>
                <a:gd name="connsiteY1" fmla="*/ 108586 h 466725"/>
                <a:gd name="connsiteX2" fmla="*/ 659129 w 659129"/>
                <a:gd name="connsiteY2" fmla="*/ 466725 h 466725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659129"/>
                <a:gd name="connsiteY0" fmla="*/ 0 h 358139"/>
                <a:gd name="connsiteX1" fmla="*/ 659129 w 659129"/>
                <a:gd name="connsiteY1" fmla="*/ 358139 h 358139"/>
                <a:gd name="connsiteX0" fmla="*/ 0 w 792479"/>
                <a:gd name="connsiteY0" fmla="*/ 0 h 272414"/>
                <a:gd name="connsiteX1" fmla="*/ 792479 w 792479"/>
                <a:gd name="connsiteY1" fmla="*/ 272414 h 272414"/>
                <a:gd name="connsiteX0" fmla="*/ 73025 w 865504"/>
                <a:gd name="connsiteY0" fmla="*/ 19051 h 291465"/>
                <a:gd name="connsiteX1" fmla="*/ 0 w 865504"/>
                <a:gd name="connsiteY1" fmla="*/ 0 h 291465"/>
                <a:gd name="connsiteX2" fmla="*/ 865504 w 865504"/>
                <a:gd name="connsiteY2" fmla="*/ 291465 h 291465"/>
                <a:gd name="connsiteX0" fmla="*/ 0 w 865504"/>
                <a:gd name="connsiteY0" fmla="*/ 0 h 291465"/>
                <a:gd name="connsiteX1" fmla="*/ 865504 w 865504"/>
                <a:gd name="connsiteY1" fmla="*/ 291465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5504" h="291465">
                  <a:moveTo>
                    <a:pt x="0" y="0"/>
                  </a:moveTo>
                  <a:cubicBezTo>
                    <a:pt x="132079" y="173990"/>
                    <a:pt x="398779" y="272415"/>
                    <a:pt x="865504" y="29146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00850" y="2857500"/>
              <a:ext cx="97013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R=0 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R=10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R=15 k</a:t>
              </a:r>
              <a:r>
                <a:rPr lang="el-GR" dirty="0" smtClean="0"/>
                <a:t>Ω</a:t>
              </a:r>
              <a:endParaRPr lang="en-US" dirty="0" smtClean="0"/>
            </a:p>
            <a:p>
              <a:r>
                <a:rPr lang="en-US" dirty="0" smtClean="0"/>
                <a:t>R=20 k</a:t>
              </a:r>
              <a:r>
                <a:rPr lang="el-GR" dirty="0" smtClean="0"/>
                <a:t>Ω</a:t>
              </a:r>
              <a:endParaRPr lang="en-US" dirty="0" smtClean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120005" y="2717163"/>
              <a:ext cx="1673225" cy="593725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0 w 1562100"/>
                <a:gd name="connsiteY0" fmla="*/ 85725 h 657225"/>
                <a:gd name="connsiteX1" fmla="*/ 1562100 w 1562100"/>
                <a:gd name="connsiteY1" fmla="*/ 657225 h 657225"/>
                <a:gd name="connsiteX0" fmla="*/ 0 w 1562100"/>
                <a:gd name="connsiteY0" fmla="*/ 0 h 571500"/>
                <a:gd name="connsiteX1" fmla="*/ 1562100 w 1562100"/>
                <a:gd name="connsiteY1" fmla="*/ 571500 h 571500"/>
                <a:gd name="connsiteX0" fmla="*/ 0 w 1673225"/>
                <a:gd name="connsiteY0" fmla="*/ 0 h 593725"/>
                <a:gd name="connsiteX1" fmla="*/ 1673225 w 1673225"/>
                <a:gd name="connsiteY1" fmla="*/ 593725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225" h="593725">
                  <a:moveTo>
                    <a:pt x="0" y="0"/>
                  </a:moveTo>
                  <a:cubicBezTo>
                    <a:pt x="247650" y="238125"/>
                    <a:pt x="911225" y="498475"/>
                    <a:pt x="1673225" y="593725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73574" y="2822575"/>
              <a:ext cx="2338705" cy="774062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487931"/>
                <a:gd name="connsiteY0" fmla="*/ 32387 h 933450"/>
                <a:gd name="connsiteX1" fmla="*/ 2487931 w 2487931"/>
                <a:gd name="connsiteY1" fmla="*/ 933450 h 933450"/>
                <a:gd name="connsiteX0" fmla="*/ 0 w 2487931"/>
                <a:gd name="connsiteY0" fmla="*/ 0 h 901063"/>
                <a:gd name="connsiteX1" fmla="*/ 2487931 w 2487931"/>
                <a:gd name="connsiteY1" fmla="*/ 901063 h 901063"/>
                <a:gd name="connsiteX0" fmla="*/ 0 w 2478406"/>
                <a:gd name="connsiteY0" fmla="*/ 0 h 624838"/>
                <a:gd name="connsiteX1" fmla="*/ 2478406 w 2478406"/>
                <a:gd name="connsiteY1" fmla="*/ 624838 h 624838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0 w 2287906"/>
                <a:gd name="connsiteY0" fmla="*/ 0 h 729613"/>
                <a:gd name="connsiteX1" fmla="*/ 2287906 w 2287906"/>
                <a:gd name="connsiteY1" fmla="*/ 729613 h 729613"/>
                <a:gd name="connsiteX0" fmla="*/ 50799 w 2338705"/>
                <a:gd name="connsiteY0" fmla="*/ 44449 h 774062"/>
                <a:gd name="connsiteX1" fmla="*/ 0 w 2338705"/>
                <a:gd name="connsiteY1" fmla="*/ 0 h 774062"/>
                <a:gd name="connsiteX2" fmla="*/ 2338705 w 2338705"/>
                <a:gd name="connsiteY2" fmla="*/ 774062 h 7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8705" h="774062">
                  <a:moveTo>
                    <a:pt x="50799" y="44449"/>
                  </a:moveTo>
                  <a:lnTo>
                    <a:pt x="0" y="0"/>
                  </a:lnTo>
                  <a:cubicBezTo>
                    <a:pt x="367030" y="323212"/>
                    <a:pt x="1576705" y="678812"/>
                    <a:pt x="2338705" y="774062"/>
                  </a:cubicBez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003674" y="2949574"/>
              <a:ext cx="2760981" cy="92328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840356"/>
                <a:gd name="connsiteY0" fmla="*/ 0 h 786763"/>
                <a:gd name="connsiteX1" fmla="*/ 2840356 w 2840356"/>
                <a:gd name="connsiteY1" fmla="*/ 786763 h 786763"/>
                <a:gd name="connsiteX0" fmla="*/ 0 w 2726056"/>
                <a:gd name="connsiteY0" fmla="*/ 0 h 853438"/>
                <a:gd name="connsiteX1" fmla="*/ 2726056 w 2726056"/>
                <a:gd name="connsiteY1" fmla="*/ 853438 h 853438"/>
                <a:gd name="connsiteX0" fmla="*/ 0 w 2726056"/>
                <a:gd name="connsiteY0" fmla="*/ 38099 h 891537"/>
                <a:gd name="connsiteX1" fmla="*/ 0 w 2726056"/>
                <a:gd name="connsiteY1" fmla="*/ 0 h 891537"/>
                <a:gd name="connsiteX2" fmla="*/ 2726056 w 2726056"/>
                <a:gd name="connsiteY2" fmla="*/ 891537 h 891537"/>
                <a:gd name="connsiteX0" fmla="*/ 34925 w 2760981"/>
                <a:gd name="connsiteY0" fmla="*/ 69849 h 923287"/>
                <a:gd name="connsiteX1" fmla="*/ 0 w 2760981"/>
                <a:gd name="connsiteY1" fmla="*/ 0 h 923287"/>
                <a:gd name="connsiteX2" fmla="*/ 2760981 w 2760981"/>
                <a:gd name="connsiteY2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111126 w 2792731"/>
                <a:gd name="connsiteY2" fmla="*/ 231776 h 923287"/>
                <a:gd name="connsiteX3" fmla="*/ 31750 w 2792731"/>
                <a:gd name="connsiteY3" fmla="*/ 0 h 923287"/>
                <a:gd name="connsiteX4" fmla="*/ 2792731 w 2792731"/>
                <a:gd name="connsiteY4" fmla="*/ 923287 h 923287"/>
                <a:gd name="connsiteX0" fmla="*/ 0 w 2792731"/>
                <a:gd name="connsiteY0" fmla="*/ 79374 h 923287"/>
                <a:gd name="connsiteX1" fmla="*/ 158751 w 2792731"/>
                <a:gd name="connsiteY1" fmla="*/ 374651 h 923287"/>
                <a:gd name="connsiteX2" fmla="*/ 31750 w 2792731"/>
                <a:gd name="connsiteY2" fmla="*/ 0 h 923287"/>
                <a:gd name="connsiteX3" fmla="*/ 2792731 w 2792731"/>
                <a:gd name="connsiteY3" fmla="*/ 923287 h 923287"/>
                <a:gd name="connsiteX0" fmla="*/ 0 w 2792731"/>
                <a:gd name="connsiteY0" fmla="*/ 79374 h 923287"/>
                <a:gd name="connsiteX1" fmla="*/ 31750 w 2792731"/>
                <a:gd name="connsiteY1" fmla="*/ 0 h 923287"/>
                <a:gd name="connsiteX2" fmla="*/ 2792731 w 2792731"/>
                <a:gd name="connsiteY2" fmla="*/ 923287 h 923287"/>
                <a:gd name="connsiteX0" fmla="*/ 0 w 2760981"/>
                <a:gd name="connsiteY0" fmla="*/ 0 h 923287"/>
                <a:gd name="connsiteX1" fmla="*/ 2760981 w 2760981"/>
                <a:gd name="connsiteY1" fmla="*/ 923287 h 92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0981" h="923287">
                  <a:moveTo>
                    <a:pt x="0" y="0"/>
                  </a:moveTo>
                  <a:cubicBezTo>
                    <a:pt x="382906" y="281937"/>
                    <a:pt x="1998981" y="828037"/>
                    <a:pt x="2760981" y="923287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11550" y="3086099"/>
              <a:ext cx="3272156" cy="1082037"/>
            </a:xfrm>
            <a:custGeom>
              <a:avLst/>
              <a:gdLst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0866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303530"/>
                <a:gd name="connsiteX1" fmla="*/ 396240 w 3581400"/>
                <a:gd name="connsiteY1" fmla="*/ 269240 h 303530"/>
                <a:gd name="connsiteX2" fmla="*/ 731520 w 3581400"/>
                <a:gd name="connsiteY2" fmla="*/ 63500 h 303530"/>
                <a:gd name="connsiteX3" fmla="*/ 1844040 w 3581400"/>
                <a:gd name="connsiteY3" fmla="*/ 17780 h 303530"/>
                <a:gd name="connsiteX4" fmla="*/ 2042160 w 3581400"/>
                <a:gd name="connsiteY4" fmla="*/ 170180 h 303530"/>
                <a:gd name="connsiteX5" fmla="*/ 3581400 w 3581400"/>
                <a:gd name="connsiteY5" fmla="*/ 154940 h 303530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9240 h 286385"/>
                <a:gd name="connsiteX1" fmla="*/ 396240 w 3581400"/>
                <a:gd name="connsiteY1" fmla="*/ 269240 h 286385"/>
                <a:gd name="connsiteX2" fmla="*/ 731520 w 3581400"/>
                <a:gd name="connsiteY2" fmla="*/ 63500 h 286385"/>
                <a:gd name="connsiteX3" fmla="*/ 1844040 w 3581400"/>
                <a:gd name="connsiteY3" fmla="*/ 17780 h 286385"/>
                <a:gd name="connsiteX4" fmla="*/ 2042160 w 3581400"/>
                <a:gd name="connsiteY4" fmla="*/ 170180 h 286385"/>
                <a:gd name="connsiteX5" fmla="*/ 3581400 w 3581400"/>
                <a:gd name="connsiteY5" fmla="*/ 154940 h 286385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50177 h 281622"/>
                <a:gd name="connsiteX0" fmla="*/ 0 w 3581400"/>
                <a:gd name="connsiteY0" fmla="*/ 264477 h 281622"/>
                <a:gd name="connsiteX1" fmla="*/ 396240 w 3581400"/>
                <a:gd name="connsiteY1" fmla="*/ 264477 h 281622"/>
                <a:gd name="connsiteX2" fmla="*/ 731520 w 3581400"/>
                <a:gd name="connsiteY2" fmla="*/ 58737 h 281622"/>
                <a:gd name="connsiteX3" fmla="*/ 1844040 w 3581400"/>
                <a:gd name="connsiteY3" fmla="*/ 13017 h 281622"/>
                <a:gd name="connsiteX4" fmla="*/ 2042160 w 3581400"/>
                <a:gd name="connsiteY4" fmla="*/ 165417 h 281622"/>
                <a:gd name="connsiteX5" fmla="*/ 3581400 w 3581400"/>
                <a:gd name="connsiteY5" fmla="*/ 169227 h 281622"/>
                <a:gd name="connsiteX0" fmla="*/ 0 w 3581400"/>
                <a:gd name="connsiteY0" fmla="*/ 481965 h 516890"/>
                <a:gd name="connsiteX1" fmla="*/ 560070 w 3581400"/>
                <a:gd name="connsiteY1" fmla="*/ 0 h 516890"/>
                <a:gd name="connsiteX2" fmla="*/ 396240 w 3581400"/>
                <a:gd name="connsiteY2" fmla="*/ 481965 h 516890"/>
                <a:gd name="connsiteX3" fmla="*/ 731520 w 3581400"/>
                <a:gd name="connsiteY3" fmla="*/ 276225 h 516890"/>
                <a:gd name="connsiteX4" fmla="*/ 1844040 w 3581400"/>
                <a:gd name="connsiteY4" fmla="*/ 230505 h 516890"/>
                <a:gd name="connsiteX5" fmla="*/ 2042160 w 3581400"/>
                <a:gd name="connsiteY5" fmla="*/ 382905 h 516890"/>
                <a:gd name="connsiteX6" fmla="*/ 3581400 w 3581400"/>
                <a:gd name="connsiteY6" fmla="*/ 386715 h 516890"/>
                <a:gd name="connsiteX0" fmla="*/ 0 w 3581400"/>
                <a:gd name="connsiteY0" fmla="*/ 264477 h 298767"/>
                <a:gd name="connsiteX1" fmla="*/ 396240 w 3581400"/>
                <a:gd name="connsiteY1" fmla="*/ 264477 h 298767"/>
                <a:gd name="connsiteX2" fmla="*/ 731520 w 3581400"/>
                <a:gd name="connsiteY2" fmla="*/ 58737 h 298767"/>
                <a:gd name="connsiteX3" fmla="*/ 1844040 w 3581400"/>
                <a:gd name="connsiteY3" fmla="*/ 13017 h 298767"/>
                <a:gd name="connsiteX4" fmla="*/ 2042160 w 3581400"/>
                <a:gd name="connsiteY4" fmla="*/ 165417 h 298767"/>
                <a:gd name="connsiteX5" fmla="*/ 3581400 w 3581400"/>
                <a:gd name="connsiteY5" fmla="*/ 169227 h 298767"/>
                <a:gd name="connsiteX0" fmla="*/ 0 w 3581400"/>
                <a:gd name="connsiteY0" fmla="*/ 222250 h 256540"/>
                <a:gd name="connsiteX1" fmla="*/ 396240 w 3581400"/>
                <a:gd name="connsiteY1" fmla="*/ 222250 h 256540"/>
                <a:gd name="connsiteX2" fmla="*/ 731520 w 3581400"/>
                <a:gd name="connsiteY2" fmla="*/ 16510 h 256540"/>
                <a:gd name="connsiteX3" fmla="*/ 2042160 w 3581400"/>
                <a:gd name="connsiteY3" fmla="*/ 123190 h 256540"/>
                <a:gd name="connsiteX4" fmla="*/ 3581400 w 3581400"/>
                <a:gd name="connsiteY4" fmla="*/ 127000 h 256540"/>
                <a:gd name="connsiteX0" fmla="*/ 0 w 3581400"/>
                <a:gd name="connsiteY0" fmla="*/ 205740 h 240030"/>
                <a:gd name="connsiteX1" fmla="*/ 396240 w 3581400"/>
                <a:gd name="connsiteY1" fmla="*/ 205740 h 240030"/>
                <a:gd name="connsiteX2" fmla="*/ 731520 w 3581400"/>
                <a:gd name="connsiteY2" fmla="*/ 0 h 240030"/>
                <a:gd name="connsiteX3" fmla="*/ 3581400 w 3581400"/>
                <a:gd name="connsiteY3" fmla="*/ 110490 h 240030"/>
                <a:gd name="connsiteX0" fmla="*/ 0 w 1885950"/>
                <a:gd name="connsiteY0" fmla="*/ 476250 h 510540"/>
                <a:gd name="connsiteX1" fmla="*/ 396240 w 1885950"/>
                <a:gd name="connsiteY1" fmla="*/ 476250 h 510540"/>
                <a:gd name="connsiteX2" fmla="*/ 731520 w 1885950"/>
                <a:gd name="connsiteY2" fmla="*/ 270510 h 510540"/>
                <a:gd name="connsiteX3" fmla="*/ 1885950 w 1885950"/>
                <a:gd name="connsiteY3" fmla="*/ 0 h 510540"/>
                <a:gd name="connsiteX0" fmla="*/ 0 w 1885950"/>
                <a:gd name="connsiteY0" fmla="*/ 662940 h 739140"/>
                <a:gd name="connsiteX1" fmla="*/ 636270 w 1885950"/>
                <a:gd name="connsiteY1" fmla="*/ 0 h 739140"/>
                <a:gd name="connsiteX2" fmla="*/ 396240 w 1885950"/>
                <a:gd name="connsiteY2" fmla="*/ 662940 h 739140"/>
                <a:gd name="connsiteX3" fmla="*/ 731520 w 1885950"/>
                <a:gd name="connsiteY3" fmla="*/ 457200 h 739140"/>
                <a:gd name="connsiteX4" fmla="*/ 1885950 w 1885950"/>
                <a:gd name="connsiteY4" fmla="*/ 186690 h 739140"/>
                <a:gd name="connsiteX0" fmla="*/ 0 w 1885950"/>
                <a:gd name="connsiteY0" fmla="*/ 476250 h 552450"/>
                <a:gd name="connsiteX1" fmla="*/ 396240 w 1885950"/>
                <a:gd name="connsiteY1" fmla="*/ 476250 h 552450"/>
                <a:gd name="connsiteX2" fmla="*/ 731520 w 1885950"/>
                <a:gd name="connsiteY2" fmla="*/ 270510 h 552450"/>
                <a:gd name="connsiteX3" fmla="*/ 1885950 w 1885950"/>
                <a:gd name="connsiteY3" fmla="*/ 0 h 55245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952500"/>
                <a:gd name="connsiteX1" fmla="*/ 396240 w 1885950"/>
                <a:gd name="connsiteY1" fmla="*/ 476250 h 952500"/>
                <a:gd name="connsiteX2" fmla="*/ 731520 w 1885950"/>
                <a:gd name="connsiteY2" fmla="*/ 270510 h 952500"/>
                <a:gd name="connsiteX3" fmla="*/ 1885950 w 1885950"/>
                <a:gd name="connsiteY3" fmla="*/ 0 h 952500"/>
                <a:gd name="connsiteX0" fmla="*/ 0 w 1885950"/>
                <a:gd name="connsiteY0" fmla="*/ 476250 h 1390650"/>
                <a:gd name="connsiteX1" fmla="*/ 405765 w 1885950"/>
                <a:gd name="connsiteY1" fmla="*/ 914400 h 1390650"/>
                <a:gd name="connsiteX2" fmla="*/ 731520 w 1885950"/>
                <a:gd name="connsiteY2" fmla="*/ 270510 h 1390650"/>
                <a:gd name="connsiteX3" fmla="*/ 1885950 w 1885950"/>
                <a:gd name="connsiteY3" fmla="*/ 0 h 1390650"/>
                <a:gd name="connsiteX0" fmla="*/ 0 w 1885950"/>
                <a:gd name="connsiteY0" fmla="*/ 476250 h 1291590"/>
                <a:gd name="connsiteX1" fmla="*/ 405765 w 1885950"/>
                <a:gd name="connsiteY1" fmla="*/ 914400 h 1291590"/>
                <a:gd name="connsiteX2" fmla="*/ 731520 w 1885950"/>
                <a:gd name="connsiteY2" fmla="*/ 270510 h 1291590"/>
                <a:gd name="connsiteX3" fmla="*/ 1885950 w 1885950"/>
                <a:gd name="connsiteY3" fmla="*/ 0 h 1291590"/>
                <a:gd name="connsiteX0" fmla="*/ 0 w 1885950"/>
                <a:gd name="connsiteY0" fmla="*/ 476250 h 476250"/>
                <a:gd name="connsiteX1" fmla="*/ 731520 w 1885950"/>
                <a:gd name="connsiteY1" fmla="*/ 270510 h 476250"/>
                <a:gd name="connsiteX2" fmla="*/ 1885950 w 1885950"/>
                <a:gd name="connsiteY2" fmla="*/ 0 h 476250"/>
                <a:gd name="connsiteX0" fmla="*/ 0 w 1504950"/>
                <a:gd name="connsiteY0" fmla="*/ 42862 h 526097"/>
                <a:gd name="connsiteX1" fmla="*/ 350520 w 1504950"/>
                <a:gd name="connsiteY1" fmla="*/ 446722 h 526097"/>
                <a:gd name="connsiteX2" fmla="*/ 1504950 w 1504950"/>
                <a:gd name="connsiteY2" fmla="*/ 176212 h 526097"/>
                <a:gd name="connsiteX0" fmla="*/ 0 w 1504950"/>
                <a:gd name="connsiteY0" fmla="*/ 367665 h 501015"/>
                <a:gd name="connsiteX1" fmla="*/ 826770 w 1504950"/>
                <a:gd name="connsiteY1" fmla="*/ 0 h 501015"/>
                <a:gd name="connsiteX2" fmla="*/ 1504950 w 1504950"/>
                <a:gd name="connsiteY2" fmla="*/ 501015 h 50101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504950"/>
                <a:gd name="connsiteY0" fmla="*/ 419735 h 553085"/>
                <a:gd name="connsiteX1" fmla="*/ 436245 w 1504950"/>
                <a:gd name="connsiteY1" fmla="*/ 109222 h 553085"/>
                <a:gd name="connsiteX2" fmla="*/ 826770 w 1504950"/>
                <a:gd name="connsiteY2" fmla="*/ 52070 h 553085"/>
                <a:gd name="connsiteX3" fmla="*/ 1504950 w 1504950"/>
                <a:gd name="connsiteY3" fmla="*/ 553085 h 553085"/>
                <a:gd name="connsiteX0" fmla="*/ 0 w 1504950"/>
                <a:gd name="connsiteY0" fmla="*/ 419735 h 553085"/>
                <a:gd name="connsiteX1" fmla="*/ 826770 w 1504950"/>
                <a:gd name="connsiteY1" fmla="*/ 52070 h 553085"/>
                <a:gd name="connsiteX2" fmla="*/ 1504950 w 1504950"/>
                <a:gd name="connsiteY2" fmla="*/ 553085 h 553085"/>
                <a:gd name="connsiteX0" fmla="*/ 0 w 1038225"/>
                <a:gd name="connsiteY0" fmla="*/ 76597 h 629047"/>
                <a:gd name="connsiteX1" fmla="*/ 360045 w 1038225"/>
                <a:gd name="connsiteY1" fmla="*/ 128032 h 629047"/>
                <a:gd name="connsiteX2" fmla="*/ 1038225 w 1038225"/>
                <a:gd name="connsiteY2" fmla="*/ 629047 h 629047"/>
                <a:gd name="connsiteX0" fmla="*/ 0 w 1038225"/>
                <a:gd name="connsiteY0" fmla="*/ 635 h 553085"/>
                <a:gd name="connsiteX1" fmla="*/ 360045 w 1038225"/>
                <a:gd name="connsiteY1" fmla="*/ 52070 h 553085"/>
                <a:gd name="connsiteX2" fmla="*/ 1038225 w 1038225"/>
                <a:gd name="connsiteY2" fmla="*/ 553085 h 553085"/>
                <a:gd name="connsiteX0" fmla="*/ 0 w 981075"/>
                <a:gd name="connsiteY0" fmla="*/ 62230 h 167005"/>
                <a:gd name="connsiteX1" fmla="*/ 360045 w 981075"/>
                <a:gd name="connsiteY1" fmla="*/ 113665 h 167005"/>
                <a:gd name="connsiteX2" fmla="*/ 981075 w 981075"/>
                <a:gd name="connsiteY2" fmla="*/ 167005 h 167005"/>
                <a:gd name="connsiteX0" fmla="*/ 0 w 981075"/>
                <a:gd name="connsiteY0" fmla="*/ 635 h 167005"/>
                <a:gd name="connsiteX1" fmla="*/ 360045 w 981075"/>
                <a:gd name="connsiteY1" fmla="*/ 52070 h 167005"/>
                <a:gd name="connsiteX2" fmla="*/ 981075 w 981075"/>
                <a:gd name="connsiteY2" fmla="*/ 105410 h 167005"/>
                <a:gd name="connsiteX0" fmla="*/ 0 w 866775"/>
                <a:gd name="connsiteY0" fmla="*/ 635 h 252730"/>
                <a:gd name="connsiteX1" fmla="*/ 360045 w 866775"/>
                <a:gd name="connsiteY1" fmla="*/ 52070 h 252730"/>
                <a:gd name="connsiteX2" fmla="*/ 866775 w 866775"/>
                <a:gd name="connsiteY2" fmla="*/ 191135 h 252730"/>
                <a:gd name="connsiteX0" fmla="*/ 0 w 862330"/>
                <a:gd name="connsiteY0" fmla="*/ 635 h 424180"/>
                <a:gd name="connsiteX1" fmla="*/ 360045 w 862330"/>
                <a:gd name="connsiteY1" fmla="*/ 52070 h 424180"/>
                <a:gd name="connsiteX2" fmla="*/ 838200 w 862330"/>
                <a:gd name="connsiteY2" fmla="*/ 362585 h 424180"/>
                <a:gd name="connsiteX0" fmla="*/ 0 w 904875"/>
                <a:gd name="connsiteY0" fmla="*/ 635 h 452755"/>
                <a:gd name="connsiteX1" fmla="*/ 360045 w 904875"/>
                <a:gd name="connsiteY1" fmla="*/ 52070 h 452755"/>
                <a:gd name="connsiteX2" fmla="*/ 904875 w 904875"/>
                <a:gd name="connsiteY2" fmla="*/ 391160 h 452755"/>
                <a:gd name="connsiteX0" fmla="*/ 0 w 904875"/>
                <a:gd name="connsiteY0" fmla="*/ 635 h 391160"/>
                <a:gd name="connsiteX1" fmla="*/ 360045 w 904875"/>
                <a:gd name="connsiteY1" fmla="*/ 52070 h 391160"/>
                <a:gd name="connsiteX2" fmla="*/ 904875 w 904875"/>
                <a:gd name="connsiteY2" fmla="*/ 391160 h 391160"/>
                <a:gd name="connsiteX0" fmla="*/ 0 w 904875"/>
                <a:gd name="connsiteY0" fmla="*/ 0 h 390525"/>
                <a:gd name="connsiteX1" fmla="*/ 360045 w 904875"/>
                <a:gd name="connsiteY1" fmla="*/ 51435 h 390525"/>
                <a:gd name="connsiteX2" fmla="*/ 904875 w 904875"/>
                <a:gd name="connsiteY2" fmla="*/ 390525 h 390525"/>
                <a:gd name="connsiteX0" fmla="*/ 0 w 904875"/>
                <a:gd name="connsiteY0" fmla="*/ 0 h 390525"/>
                <a:gd name="connsiteX1" fmla="*/ 474345 w 904875"/>
                <a:gd name="connsiteY1" fmla="*/ 194310 h 390525"/>
                <a:gd name="connsiteX2" fmla="*/ 904875 w 904875"/>
                <a:gd name="connsiteY2" fmla="*/ 390525 h 390525"/>
                <a:gd name="connsiteX0" fmla="*/ 0 w 904875"/>
                <a:gd name="connsiteY0" fmla="*/ 38497 h 429022"/>
                <a:gd name="connsiteX1" fmla="*/ 474345 w 904875"/>
                <a:gd name="connsiteY1" fmla="*/ 232807 h 429022"/>
                <a:gd name="connsiteX2" fmla="*/ 904875 w 904875"/>
                <a:gd name="connsiteY2" fmla="*/ 429022 h 429022"/>
                <a:gd name="connsiteX0" fmla="*/ 5080 w 681355"/>
                <a:gd name="connsiteY0" fmla="*/ 38497 h 552847"/>
                <a:gd name="connsiteX1" fmla="*/ 250825 w 681355"/>
                <a:gd name="connsiteY1" fmla="*/ 356632 h 552847"/>
                <a:gd name="connsiteX2" fmla="*/ 681355 w 681355"/>
                <a:gd name="connsiteY2" fmla="*/ 552847 h 552847"/>
                <a:gd name="connsiteX0" fmla="*/ 5080 w 681355"/>
                <a:gd name="connsiteY0" fmla="*/ 0 h 514350"/>
                <a:gd name="connsiteX1" fmla="*/ 250825 w 681355"/>
                <a:gd name="connsiteY1" fmla="*/ 318135 h 514350"/>
                <a:gd name="connsiteX2" fmla="*/ 681355 w 68135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76275"/>
                <a:gd name="connsiteY0" fmla="*/ 0 h 514350"/>
                <a:gd name="connsiteX1" fmla="*/ 169545 w 676275"/>
                <a:gd name="connsiteY1" fmla="*/ 270511 h 514350"/>
                <a:gd name="connsiteX2" fmla="*/ 676275 w 676275"/>
                <a:gd name="connsiteY2" fmla="*/ 514350 h 514350"/>
                <a:gd name="connsiteX0" fmla="*/ 0 w 676275"/>
                <a:gd name="connsiteY0" fmla="*/ 0 h 514350"/>
                <a:gd name="connsiteX1" fmla="*/ 676275 w 676275"/>
                <a:gd name="connsiteY1" fmla="*/ 514350 h 514350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657225"/>
                <a:gd name="connsiteY0" fmla="*/ 0 h 371475"/>
                <a:gd name="connsiteX1" fmla="*/ 657225 w 657225"/>
                <a:gd name="connsiteY1" fmla="*/ 371475 h 3714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0 h 676275"/>
                <a:gd name="connsiteX1" fmla="*/ 1314450 w 1314450"/>
                <a:gd name="connsiteY1" fmla="*/ 676275 h 676275"/>
                <a:gd name="connsiteX0" fmla="*/ 0 w 1314450"/>
                <a:gd name="connsiteY0" fmla="*/ 85725 h 762000"/>
                <a:gd name="connsiteX1" fmla="*/ 1314450 w 1314450"/>
                <a:gd name="connsiteY1" fmla="*/ 762000 h 762000"/>
                <a:gd name="connsiteX0" fmla="*/ 440056 w 1754506"/>
                <a:gd name="connsiteY0" fmla="*/ 142875 h 819150"/>
                <a:gd name="connsiteX1" fmla="*/ 0 w 1754506"/>
                <a:gd name="connsiteY1" fmla="*/ 89537 h 819150"/>
                <a:gd name="connsiteX2" fmla="*/ 1754506 w 1754506"/>
                <a:gd name="connsiteY2" fmla="*/ 819150 h 819150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440056 w 1754506"/>
                <a:gd name="connsiteY0" fmla="*/ 148588 h 824863"/>
                <a:gd name="connsiteX1" fmla="*/ 314325 w 1754506"/>
                <a:gd name="connsiteY1" fmla="*/ 0 h 824863"/>
                <a:gd name="connsiteX2" fmla="*/ 0 w 1754506"/>
                <a:gd name="connsiteY2" fmla="*/ 95250 h 824863"/>
                <a:gd name="connsiteX3" fmla="*/ 1754506 w 1754506"/>
                <a:gd name="connsiteY3" fmla="*/ 824863 h 824863"/>
                <a:gd name="connsiteX0" fmla="*/ 440056 w 1754506"/>
                <a:gd name="connsiteY0" fmla="*/ 53338 h 729613"/>
                <a:gd name="connsiteX1" fmla="*/ 0 w 1754506"/>
                <a:gd name="connsiteY1" fmla="*/ 0 h 729613"/>
                <a:gd name="connsiteX2" fmla="*/ 1754506 w 1754506"/>
                <a:gd name="connsiteY2" fmla="*/ 729613 h 729613"/>
                <a:gd name="connsiteX0" fmla="*/ 0 w 1754506"/>
                <a:gd name="connsiteY0" fmla="*/ 0 h 729613"/>
                <a:gd name="connsiteX1" fmla="*/ 1754506 w 1754506"/>
                <a:gd name="connsiteY1" fmla="*/ 729613 h 729613"/>
                <a:gd name="connsiteX0" fmla="*/ 0 w 1754506"/>
                <a:gd name="connsiteY0" fmla="*/ 13337 h 742950"/>
                <a:gd name="connsiteX1" fmla="*/ 1754506 w 1754506"/>
                <a:gd name="connsiteY1" fmla="*/ 742950 h 742950"/>
                <a:gd name="connsiteX0" fmla="*/ 609600 w 2364106"/>
                <a:gd name="connsiteY0" fmla="*/ 251462 h 981075"/>
                <a:gd name="connsiteX1" fmla="*/ 0 w 2364106"/>
                <a:gd name="connsiteY1" fmla="*/ 32387 h 981075"/>
                <a:gd name="connsiteX2" fmla="*/ 2364106 w 2364106"/>
                <a:gd name="connsiteY2" fmla="*/ 981075 h 981075"/>
                <a:gd name="connsiteX0" fmla="*/ 0 w 2364106"/>
                <a:gd name="connsiteY0" fmla="*/ 32387 h 981075"/>
                <a:gd name="connsiteX1" fmla="*/ 2364106 w 2364106"/>
                <a:gd name="connsiteY1" fmla="*/ 981075 h 981075"/>
                <a:gd name="connsiteX0" fmla="*/ 0 w 2878456"/>
                <a:gd name="connsiteY0" fmla="*/ 32387 h 1104900"/>
                <a:gd name="connsiteX1" fmla="*/ 2878456 w 2878456"/>
                <a:gd name="connsiteY1" fmla="*/ 1104900 h 1104900"/>
                <a:gd name="connsiteX0" fmla="*/ 0 w 2878456"/>
                <a:gd name="connsiteY0" fmla="*/ 0 h 1072513"/>
                <a:gd name="connsiteX1" fmla="*/ 2878456 w 2878456"/>
                <a:gd name="connsiteY1" fmla="*/ 1072513 h 1072513"/>
                <a:gd name="connsiteX0" fmla="*/ 0 w 3259456"/>
                <a:gd name="connsiteY0" fmla="*/ 0 h 1291588"/>
                <a:gd name="connsiteX1" fmla="*/ 3259456 w 3259456"/>
                <a:gd name="connsiteY1" fmla="*/ 1291588 h 1291588"/>
                <a:gd name="connsiteX0" fmla="*/ 0 w 3173731"/>
                <a:gd name="connsiteY0" fmla="*/ 0 h 1034413"/>
                <a:gd name="connsiteX1" fmla="*/ 3173731 w 3173731"/>
                <a:gd name="connsiteY1" fmla="*/ 1034413 h 1034413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0 w 3240406"/>
                <a:gd name="connsiteY0" fmla="*/ 0 h 1043938"/>
                <a:gd name="connsiteX1" fmla="*/ 3240406 w 3240406"/>
                <a:gd name="connsiteY1" fmla="*/ 1043938 h 1043938"/>
                <a:gd name="connsiteX0" fmla="*/ 31750 w 3272156"/>
                <a:gd name="connsiteY0" fmla="*/ 38099 h 1082037"/>
                <a:gd name="connsiteX1" fmla="*/ 0 w 3272156"/>
                <a:gd name="connsiteY1" fmla="*/ 0 h 1082037"/>
                <a:gd name="connsiteX2" fmla="*/ 3272156 w 3272156"/>
                <a:gd name="connsiteY2" fmla="*/ 1082037 h 108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156" h="1082037">
                  <a:moveTo>
                    <a:pt x="31750" y="38099"/>
                  </a:moveTo>
                  <a:lnTo>
                    <a:pt x="0" y="0"/>
                  </a:lnTo>
                  <a:cubicBezTo>
                    <a:pt x="306706" y="348612"/>
                    <a:pt x="2510156" y="986787"/>
                    <a:pt x="3272156" y="1082037"/>
                  </a:cubicBezTo>
                </a:path>
              </a:pathLst>
            </a:cu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U:\Thesis-Design-of-RRam\Design\PassGateAnalysis\SPICE\fig\latch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530" y="3274390"/>
            <a:ext cx="4324471" cy="3243353"/>
          </a:xfrm>
          <a:prstGeom prst="rect">
            <a:avLst/>
          </a:prstGeom>
          <a:noFill/>
        </p:spPr>
      </p:pic>
      <p:pic>
        <p:nvPicPr>
          <p:cNvPr id="6" name="Picture 6" descr="U:\Thesis-Design-of-RRam\Design\PassGateAnalysis\SPICE\fig\latchnoca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736" y="3296909"/>
            <a:ext cx="4324471" cy="3243353"/>
          </a:xfrm>
          <a:prstGeom prst="rect">
            <a:avLst/>
          </a:prstGeom>
          <a:noFill/>
        </p:spPr>
      </p:pic>
      <p:grpSp>
        <p:nvGrpSpPr>
          <p:cNvPr id="10" name="Group 105"/>
          <p:cNvGrpSpPr/>
          <p:nvPr/>
        </p:nvGrpSpPr>
        <p:grpSpPr>
          <a:xfrm>
            <a:off x="1462008" y="1699384"/>
            <a:ext cx="2304256" cy="1568818"/>
            <a:chOff x="1979712" y="1827107"/>
            <a:chExt cx="4736306" cy="3225002"/>
          </a:xfrm>
        </p:grpSpPr>
        <p:grpSp>
          <p:nvGrpSpPr>
            <p:cNvPr id="13" name="Group 96"/>
            <p:cNvGrpSpPr/>
            <p:nvPr/>
          </p:nvGrpSpPr>
          <p:grpSpPr>
            <a:xfrm>
              <a:off x="1979712" y="1827107"/>
              <a:ext cx="4736306" cy="3225002"/>
              <a:chOff x="2039303" y="1827107"/>
              <a:chExt cx="4736306" cy="322500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3120550" y="3396008"/>
                <a:ext cx="60130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326615" y="3386483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"/>
              <p:cNvCxnSpPr/>
              <p:nvPr/>
            </p:nvCxnSpPr>
            <p:spPr>
              <a:xfrm>
                <a:off x="5072686" y="3386483"/>
                <a:ext cx="5924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226225" y="3396008"/>
                <a:ext cx="2628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7"/>
              <p:cNvGrpSpPr/>
              <p:nvPr/>
            </p:nvGrpSpPr>
            <p:grpSpPr>
              <a:xfrm>
                <a:off x="3710940" y="1827107"/>
                <a:ext cx="1365981" cy="3094410"/>
                <a:chOff x="4800600" y="1381337"/>
                <a:chExt cx="1365981" cy="3094410"/>
              </a:xfrm>
            </p:grpSpPr>
            <p:grpSp>
              <p:nvGrpSpPr>
                <p:cNvPr id="63" name="Group 126"/>
                <p:cNvGrpSpPr/>
                <p:nvPr/>
              </p:nvGrpSpPr>
              <p:grpSpPr>
                <a:xfrm>
                  <a:off x="4800974" y="3154561"/>
                  <a:ext cx="228619" cy="289010"/>
                  <a:chOff x="4800974" y="3154561"/>
                  <a:chExt cx="228619" cy="289010"/>
                </a:xfrm>
              </p:grpSpPr>
              <p:cxnSp>
                <p:nvCxnSpPr>
                  <p:cNvPr id="111" name="Straight Connector 56"/>
                  <p:cNvCxnSpPr/>
                  <p:nvPr/>
                </p:nvCxnSpPr>
                <p:spPr>
                  <a:xfrm>
                    <a:off x="4947018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57"/>
                  <p:cNvCxnSpPr/>
                  <p:nvPr/>
                </p:nvCxnSpPr>
                <p:spPr>
                  <a:xfrm>
                    <a:off x="5029593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58"/>
                  <p:cNvCxnSpPr/>
                  <p:nvPr/>
                </p:nvCxnSpPr>
                <p:spPr>
                  <a:xfrm flipH="1">
                    <a:off x="4807277" y="3437220"/>
                    <a:ext cx="136567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H="1">
                    <a:off x="4800974" y="3154561"/>
                    <a:ext cx="14922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125"/>
                <p:cNvGrpSpPr/>
                <p:nvPr/>
              </p:nvGrpSpPr>
              <p:grpSpPr>
                <a:xfrm>
                  <a:off x="5934737" y="3154561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128"/>
                <p:cNvGrpSpPr/>
                <p:nvPr/>
              </p:nvGrpSpPr>
              <p:grpSpPr>
                <a:xfrm>
                  <a:off x="5934737" y="2414501"/>
                  <a:ext cx="228668" cy="295430"/>
                  <a:chOff x="5934737" y="2414501"/>
                  <a:chExt cx="228668" cy="295430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V="1">
                    <a:off x="5934737" y="2417746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6017312" y="2417746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 flipV="1">
                    <a:off x="6010963" y="270993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H="1" flipV="1">
                    <a:off x="6004600" y="2414501"/>
                    <a:ext cx="13656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127"/>
                <p:cNvGrpSpPr/>
                <p:nvPr/>
              </p:nvGrpSpPr>
              <p:grpSpPr>
                <a:xfrm>
                  <a:off x="4804110" y="2420921"/>
                  <a:ext cx="228659" cy="285823"/>
                  <a:chOff x="4804110" y="2420921"/>
                  <a:chExt cx="228659" cy="285823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4804110" y="2427342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V="1">
                    <a:off x="4950194" y="2420921"/>
                    <a:ext cx="0" cy="28477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V="1">
                    <a:off x="5032769" y="2420921"/>
                    <a:ext cx="0" cy="28477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47"/>
                  <p:cNvCxnSpPr/>
                  <p:nvPr/>
                </p:nvCxnSpPr>
                <p:spPr>
                  <a:xfrm flipH="1" flipV="1">
                    <a:off x="4804150" y="2706744"/>
                    <a:ext cx="14922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807284" y="2703580"/>
                  <a:ext cx="0" cy="4478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157052" y="2703580"/>
                  <a:ext cx="0" cy="4478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027482" y="3291126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027482" y="2567015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294259" y="2562780"/>
                  <a:ext cx="0" cy="7241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662667" y="3291126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18"/>
                <p:cNvCxnSpPr/>
                <p:nvPr/>
              </p:nvCxnSpPr>
              <p:spPr>
                <a:xfrm>
                  <a:off x="5662667" y="2567015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666901" y="2562780"/>
                  <a:ext cx="0" cy="7241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807284" y="3434042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157052" y="3434042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807284" y="3678589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807284" y="2185904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157052" y="2176375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807284" y="2185905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Group 129"/>
                <p:cNvGrpSpPr/>
                <p:nvPr/>
              </p:nvGrpSpPr>
              <p:grpSpPr>
                <a:xfrm>
                  <a:off x="5239214" y="1636413"/>
                  <a:ext cx="241366" cy="295430"/>
                  <a:chOff x="5239214" y="1636413"/>
                  <a:chExt cx="241366" cy="295430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V="1">
                    <a:off x="5239214" y="1639658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V="1">
                    <a:off x="5321789" y="1639658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42"/>
                  <p:cNvCxnSpPr/>
                  <p:nvPr/>
                </p:nvCxnSpPr>
                <p:spPr>
                  <a:xfrm flipH="1">
                    <a:off x="5315440" y="1931843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5309080" y="1636413"/>
                    <a:ext cx="1715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130"/>
                <p:cNvGrpSpPr/>
                <p:nvPr/>
              </p:nvGrpSpPr>
              <p:grpSpPr>
                <a:xfrm>
                  <a:off x="5248739" y="3935839"/>
                  <a:ext cx="231844" cy="289010"/>
                  <a:chOff x="5248739" y="3935839"/>
                  <a:chExt cx="231844" cy="28901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5248739" y="3936898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5331314" y="3936898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5334492" y="4218498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5324965" y="3935839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474229" y="3675412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474229" y="4215320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474229" y="1925477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474229" y="1385570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807284" y="1381337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807284" y="4466219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5299075" y="2930525"/>
                  <a:ext cx="860425" cy="1047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4800600" y="2825750"/>
                  <a:ext cx="860425" cy="1047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5553356" y="3216077"/>
                <a:ext cx="733139" cy="348139"/>
              </a:xfrm>
              <a:prstGeom prst="rect">
                <a:avLst/>
              </a:prstGeom>
              <a:noFill/>
            </p:spPr>
          </p:pic>
          <p:pic>
            <p:nvPicPr>
              <p:cNvPr id="28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2505356" y="3216077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29" name="Straight Connector 28"/>
              <p:cNvCxnSpPr/>
              <p:nvPr/>
            </p:nvCxnSpPr>
            <p:spPr>
              <a:xfrm>
                <a:off x="2329815" y="3384233"/>
                <a:ext cx="0" cy="4619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39303" y="3853338"/>
                <a:ext cx="5834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039303" y="3950969"/>
                <a:ext cx="5834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29815" y="3953352"/>
                <a:ext cx="0" cy="4619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125037" y="4422457"/>
                <a:ext cx="419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206008" y="4489132"/>
                <a:ext cx="2524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267927" y="4560569"/>
                <a:ext cx="1285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268171" y="4980672"/>
                <a:ext cx="2524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330090" y="5052109"/>
                <a:ext cx="1285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82715" y="3384233"/>
                <a:ext cx="0" cy="4619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192203" y="3853338"/>
                <a:ext cx="5834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192203" y="3950969"/>
                <a:ext cx="5834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482715" y="3953352"/>
                <a:ext cx="0" cy="4619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277937" y="4422457"/>
                <a:ext cx="419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358908" y="4489132"/>
                <a:ext cx="2524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420827" y="4560569"/>
                <a:ext cx="1285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332321" y="3853338"/>
                <a:ext cx="2124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334703" y="3931921"/>
                <a:ext cx="210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444240" y="3398520"/>
                <a:ext cx="259556" cy="2738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41859" y="3665221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441859" y="3936683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83"/>
              <p:cNvGrpSpPr/>
              <p:nvPr/>
            </p:nvGrpSpPr>
            <p:grpSpPr>
              <a:xfrm>
                <a:off x="3308510" y="4134331"/>
                <a:ext cx="264310" cy="92868"/>
                <a:chOff x="4324359" y="3686175"/>
                <a:chExt cx="419100" cy="138112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324359" y="3686175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05330" y="3752850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467249" y="3824287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5227791" y="3853338"/>
                <a:ext cx="2124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230173" y="3931921"/>
                <a:ext cx="210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337329" y="3665221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337329" y="3936683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91"/>
              <p:cNvGrpSpPr/>
              <p:nvPr/>
            </p:nvGrpSpPr>
            <p:grpSpPr>
              <a:xfrm>
                <a:off x="5203980" y="4134331"/>
                <a:ext cx="264310" cy="92868"/>
                <a:chOff x="4324359" y="3686175"/>
                <a:chExt cx="419100" cy="138112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324359" y="3686175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405330" y="3752850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467249" y="3824287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070633" y="3388994"/>
                <a:ext cx="269082" cy="2809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472171" y="3226572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959861" y="3343396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608704" y="3350194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099164" y="3435798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5" name="Group 105"/>
          <p:cNvGrpSpPr/>
          <p:nvPr/>
        </p:nvGrpSpPr>
        <p:grpSpPr>
          <a:xfrm>
            <a:off x="5333791" y="1699384"/>
            <a:ext cx="2224320" cy="1568818"/>
            <a:chOff x="2065446" y="1827107"/>
            <a:chExt cx="4572000" cy="3225002"/>
          </a:xfrm>
        </p:grpSpPr>
        <p:grpSp>
          <p:nvGrpSpPr>
            <p:cNvPr id="116" name="Group 96"/>
            <p:cNvGrpSpPr/>
            <p:nvPr/>
          </p:nvGrpSpPr>
          <p:grpSpPr>
            <a:xfrm>
              <a:off x="2065446" y="1827107"/>
              <a:ext cx="4572000" cy="3225002"/>
              <a:chOff x="2125037" y="1827107"/>
              <a:chExt cx="4572000" cy="3225002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3120550" y="3396008"/>
                <a:ext cx="60130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2326615" y="3386483"/>
                <a:ext cx="2667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5"/>
              <p:cNvCxnSpPr/>
              <p:nvPr/>
            </p:nvCxnSpPr>
            <p:spPr>
              <a:xfrm>
                <a:off x="5072686" y="3386483"/>
                <a:ext cx="5924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6226225" y="3396008"/>
                <a:ext cx="26284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oup 7"/>
              <p:cNvGrpSpPr/>
              <p:nvPr/>
            </p:nvGrpSpPr>
            <p:grpSpPr>
              <a:xfrm>
                <a:off x="3710940" y="1827107"/>
                <a:ext cx="1365981" cy="3094410"/>
                <a:chOff x="4800600" y="1381337"/>
                <a:chExt cx="1365981" cy="3094410"/>
              </a:xfrm>
            </p:grpSpPr>
            <p:grpSp>
              <p:nvGrpSpPr>
                <p:cNvPr id="162" name="Group 126"/>
                <p:cNvGrpSpPr/>
                <p:nvPr/>
              </p:nvGrpSpPr>
              <p:grpSpPr>
                <a:xfrm>
                  <a:off x="4800974" y="3154561"/>
                  <a:ext cx="228619" cy="289010"/>
                  <a:chOff x="4800974" y="3154561"/>
                  <a:chExt cx="228619" cy="289010"/>
                </a:xfrm>
              </p:grpSpPr>
              <p:cxnSp>
                <p:nvCxnSpPr>
                  <p:cNvPr id="210" name="Straight Connector 56"/>
                  <p:cNvCxnSpPr/>
                  <p:nvPr/>
                </p:nvCxnSpPr>
                <p:spPr>
                  <a:xfrm>
                    <a:off x="4947018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57"/>
                  <p:cNvCxnSpPr/>
                  <p:nvPr/>
                </p:nvCxnSpPr>
                <p:spPr>
                  <a:xfrm>
                    <a:off x="5029593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58"/>
                  <p:cNvCxnSpPr/>
                  <p:nvPr/>
                </p:nvCxnSpPr>
                <p:spPr>
                  <a:xfrm flipH="1">
                    <a:off x="4807277" y="3437220"/>
                    <a:ext cx="136567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flipH="1">
                    <a:off x="4800974" y="3154561"/>
                    <a:ext cx="14922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Group 125"/>
                <p:cNvGrpSpPr/>
                <p:nvPr/>
              </p:nvGrpSpPr>
              <p:grpSpPr>
                <a:xfrm>
                  <a:off x="5934737" y="3154561"/>
                  <a:ext cx="231844" cy="289010"/>
                  <a:chOff x="5934737" y="3154561"/>
                  <a:chExt cx="231844" cy="289010"/>
                </a:xfrm>
              </p:grpSpPr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5934737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6017312" y="3155620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>
                    <a:off x="6020490" y="3437220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55"/>
                  <p:cNvCxnSpPr/>
                  <p:nvPr/>
                </p:nvCxnSpPr>
                <p:spPr>
                  <a:xfrm flipH="1">
                    <a:off x="6010963" y="315456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28"/>
                <p:cNvGrpSpPr/>
                <p:nvPr/>
              </p:nvGrpSpPr>
              <p:grpSpPr>
                <a:xfrm>
                  <a:off x="5934737" y="2414501"/>
                  <a:ext cx="228668" cy="295430"/>
                  <a:chOff x="5934737" y="2414501"/>
                  <a:chExt cx="228668" cy="295430"/>
                </a:xfrm>
              </p:grpSpPr>
              <p:cxnSp>
                <p:nvCxnSpPr>
                  <p:cNvPr id="202" name="Straight Connector 201"/>
                  <p:cNvCxnSpPr/>
                  <p:nvPr/>
                </p:nvCxnSpPr>
                <p:spPr>
                  <a:xfrm flipV="1">
                    <a:off x="5934737" y="2417746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6017312" y="2417746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 flipV="1">
                    <a:off x="6010963" y="2709931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Arrow Connector 204"/>
                  <p:cNvCxnSpPr/>
                  <p:nvPr/>
                </p:nvCxnSpPr>
                <p:spPr>
                  <a:xfrm flipH="1" flipV="1">
                    <a:off x="6004600" y="2414501"/>
                    <a:ext cx="13656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27"/>
                <p:cNvGrpSpPr/>
                <p:nvPr/>
              </p:nvGrpSpPr>
              <p:grpSpPr>
                <a:xfrm>
                  <a:off x="4804110" y="2420921"/>
                  <a:ext cx="228659" cy="285823"/>
                  <a:chOff x="4804110" y="2420921"/>
                  <a:chExt cx="228659" cy="285823"/>
                </a:xfrm>
              </p:grpSpPr>
              <p:cxnSp>
                <p:nvCxnSpPr>
                  <p:cNvPr id="198" name="Straight Arrow Connector 197"/>
                  <p:cNvCxnSpPr/>
                  <p:nvPr/>
                </p:nvCxnSpPr>
                <p:spPr>
                  <a:xfrm flipV="1">
                    <a:off x="4804110" y="2427342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V="1">
                    <a:off x="4950194" y="2420921"/>
                    <a:ext cx="0" cy="28477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V="1">
                    <a:off x="5032769" y="2420921"/>
                    <a:ext cx="0" cy="28477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47"/>
                  <p:cNvCxnSpPr/>
                  <p:nvPr/>
                </p:nvCxnSpPr>
                <p:spPr>
                  <a:xfrm flipH="1" flipV="1">
                    <a:off x="4804150" y="2706744"/>
                    <a:ext cx="14922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807284" y="2703580"/>
                  <a:ext cx="0" cy="4478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157052" y="2703580"/>
                  <a:ext cx="0" cy="4478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027482" y="3291126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027482" y="2567015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294259" y="2562780"/>
                  <a:ext cx="0" cy="7241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662667" y="3291126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8"/>
                <p:cNvCxnSpPr/>
                <p:nvPr/>
              </p:nvCxnSpPr>
              <p:spPr>
                <a:xfrm>
                  <a:off x="5662667" y="2567015"/>
                  <a:ext cx="27101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5666901" y="2562780"/>
                  <a:ext cx="0" cy="7241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4807284" y="3434042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6157052" y="3434042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4807284" y="3678589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4807284" y="2185904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6157052" y="2176375"/>
                  <a:ext cx="0" cy="2477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4807284" y="2185905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29"/>
                <p:cNvGrpSpPr/>
                <p:nvPr/>
              </p:nvGrpSpPr>
              <p:grpSpPr>
                <a:xfrm>
                  <a:off x="5239214" y="1636413"/>
                  <a:ext cx="241366" cy="295430"/>
                  <a:chOff x="5239214" y="1636413"/>
                  <a:chExt cx="241366" cy="295430"/>
                </a:xfrm>
              </p:grpSpPr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5239214" y="1639658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5321789" y="1639658"/>
                    <a:ext cx="0" cy="29111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42"/>
                  <p:cNvCxnSpPr/>
                  <p:nvPr/>
                </p:nvCxnSpPr>
                <p:spPr>
                  <a:xfrm flipH="1">
                    <a:off x="5315440" y="1931843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/>
                  <p:cNvCxnSpPr/>
                  <p:nvPr/>
                </p:nvCxnSpPr>
                <p:spPr>
                  <a:xfrm flipH="1">
                    <a:off x="5309080" y="1636413"/>
                    <a:ext cx="1715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30"/>
                <p:cNvGrpSpPr/>
                <p:nvPr/>
              </p:nvGrpSpPr>
              <p:grpSpPr>
                <a:xfrm>
                  <a:off x="5248739" y="3935839"/>
                  <a:ext cx="231844" cy="289010"/>
                  <a:chOff x="5248739" y="3935839"/>
                  <a:chExt cx="231844" cy="289010"/>
                </a:xfrm>
              </p:grpSpPr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5248739" y="3936898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5331314" y="3936898"/>
                    <a:ext cx="0" cy="28795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Arrow Connector 191"/>
                  <p:cNvCxnSpPr/>
                  <p:nvPr/>
                </p:nvCxnSpPr>
                <p:spPr>
                  <a:xfrm>
                    <a:off x="5334492" y="4218498"/>
                    <a:ext cx="14609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5324965" y="3935839"/>
                    <a:ext cx="152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474229" y="3675412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474229" y="4215320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474229" y="1925477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5474229" y="1385570"/>
                  <a:ext cx="0" cy="260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4807284" y="1381337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4807284" y="4466219"/>
                  <a:ext cx="13465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5299075" y="2930525"/>
                  <a:ext cx="860425" cy="1047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4800600" y="2825750"/>
                  <a:ext cx="860425" cy="10477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6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5553356" y="3216077"/>
                <a:ext cx="733139" cy="348139"/>
              </a:xfrm>
              <a:prstGeom prst="rect">
                <a:avLst/>
              </a:prstGeom>
              <a:noFill/>
            </p:spPr>
          </p:pic>
          <p:pic>
            <p:nvPicPr>
              <p:cNvPr id="127" name="Picture 8" descr="http://lateblt.tripod.com/resistor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2505356" y="3216077"/>
                <a:ext cx="733139" cy="348139"/>
              </a:xfrm>
              <a:prstGeom prst="rect">
                <a:avLst/>
              </a:prstGeom>
              <a:noFill/>
            </p:spPr>
          </p:pic>
          <p:cxnSp>
            <p:nvCxnSpPr>
              <p:cNvPr id="128" name="Straight Connector 127"/>
              <p:cNvCxnSpPr/>
              <p:nvPr/>
            </p:nvCxnSpPr>
            <p:spPr>
              <a:xfrm>
                <a:off x="2329814" y="3384234"/>
                <a:ext cx="0" cy="222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329815" y="3953352"/>
                <a:ext cx="0" cy="4619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125037" y="4422457"/>
                <a:ext cx="419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2206008" y="4489132"/>
                <a:ext cx="2524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267927" y="4560569"/>
                <a:ext cx="1285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268171" y="4980672"/>
                <a:ext cx="2524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330090" y="5052109"/>
                <a:ext cx="1285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482712" y="3384234"/>
                <a:ext cx="0" cy="222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482715" y="3953352"/>
                <a:ext cx="0" cy="4619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277937" y="4422457"/>
                <a:ext cx="4191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358908" y="4489132"/>
                <a:ext cx="2524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420827" y="4560569"/>
                <a:ext cx="1285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332321" y="3853338"/>
                <a:ext cx="2124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334703" y="3931921"/>
                <a:ext cx="210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3444240" y="3398520"/>
                <a:ext cx="259556" cy="2738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441859" y="3665221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441859" y="3936683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83"/>
              <p:cNvGrpSpPr/>
              <p:nvPr/>
            </p:nvGrpSpPr>
            <p:grpSpPr>
              <a:xfrm>
                <a:off x="3308510" y="4134331"/>
                <a:ext cx="264310" cy="92868"/>
                <a:chOff x="4324359" y="3686175"/>
                <a:chExt cx="419100" cy="138112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324359" y="3686175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405330" y="3752850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467249" y="3824287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Straight Connector 149"/>
              <p:cNvCxnSpPr/>
              <p:nvPr/>
            </p:nvCxnSpPr>
            <p:spPr>
              <a:xfrm>
                <a:off x="5227791" y="3853338"/>
                <a:ext cx="21240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5230173" y="3931921"/>
                <a:ext cx="2100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337329" y="3665221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5337329" y="3936683"/>
                <a:ext cx="0" cy="1881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91"/>
              <p:cNvGrpSpPr/>
              <p:nvPr/>
            </p:nvGrpSpPr>
            <p:grpSpPr>
              <a:xfrm>
                <a:off x="5203980" y="4134331"/>
                <a:ext cx="264310" cy="92868"/>
                <a:chOff x="4324359" y="3686175"/>
                <a:chExt cx="419100" cy="138112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324359" y="3686175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4405330" y="3752850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467249" y="3824287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Connector 154"/>
              <p:cNvCxnSpPr/>
              <p:nvPr/>
            </p:nvCxnSpPr>
            <p:spPr>
              <a:xfrm>
                <a:off x="5070633" y="3388994"/>
                <a:ext cx="269082" cy="2809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4472171" y="3226572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4959861" y="3343396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3608704" y="3350194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4099164" y="3435798"/>
              <a:ext cx="90000" cy="9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7" name="Straight Connector 216"/>
          <p:cNvCxnSpPr/>
          <p:nvPr/>
        </p:nvCxnSpPr>
        <p:spPr>
          <a:xfrm flipH="1" flipV="1">
            <a:off x="1763688" y="1988840"/>
            <a:ext cx="432048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1475656" y="2132856"/>
            <a:ext cx="72008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580112" y="1988840"/>
            <a:ext cx="432048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3059832" y="2060848"/>
            <a:ext cx="432048" cy="28803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3635896" y="2132856"/>
            <a:ext cx="144016" cy="28803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876256" y="2060848"/>
            <a:ext cx="432048" cy="288032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5306938" y="2484388"/>
            <a:ext cx="261610" cy="359673"/>
            <a:chOff x="5306938" y="2484388"/>
            <a:chExt cx="261610" cy="359673"/>
          </a:xfrm>
        </p:grpSpPr>
        <p:sp>
          <p:nvSpPr>
            <p:cNvPr id="233" name="Oval 232"/>
            <p:cNvSpPr>
              <a:spLocks noChangeAspect="1"/>
            </p:cNvSpPr>
            <p:nvPr/>
          </p:nvSpPr>
          <p:spPr>
            <a:xfrm>
              <a:off x="5325864" y="2552228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306938" y="248438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+</a:t>
              </a:r>
              <a:endParaRPr lang="nl-BE" sz="12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319638" y="2567062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-</a:t>
              </a:r>
              <a:endParaRPr lang="nl-BE" sz="1200" dirty="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7333704" y="2484388"/>
            <a:ext cx="261610" cy="359673"/>
            <a:chOff x="5306938" y="2484388"/>
            <a:chExt cx="261610" cy="359673"/>
          </a:xfrm>
        </p:grpSpPr>
        <p:sp>
          <p:nvSpPr>
            <p:cNvPr id="239" name="Oval 238"/>
            <p:cNvSpPr>
              <a:spLocks noChangeAspect="1"/>
            </p:cNvSpPr>
            <p:nvPr/>
          </p:nvSpPr>
          <p:spPr>
            <a:xfrm>
              <a:off x="5325864" y="2552228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5306938" y="248438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+</a:t>
              </a:r>
              <a:endParaRPr lang="nl-BE" sz="12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319638" y="2567062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-</a:t>
              </a:r>
              <a:endParaRPr lang="nl-BE" sz="1200" dirty="0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83568" y="170080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(t=0)</a:t>
            </a:r>
            <a:r>
              <a:rPr lang="en-US" dirty="0" smtClean="0"/>
              <a:t>=0.4V</a:t>
            </a:r>
            <a:endParaRPr lang="nl-BE" dirty="0"/>
          </a:p>
        </p:txBody>
      </p:sp>
      <p:sp>
        <p:nvSpPr>
          <p:cNvPr id="243" name="TextBox 242"/>
          <p:cNvSpPr txBox="1"/>
          <p:nvPr/>
        </p:nvSpPr>
        <p:spPr>
          <a:xfrm>
            <a:off x="3347864" y="17093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(t=0)</a:t>
            </a:r>
            <a:r>
              <a:rPr lang="en-US" dirty="0" smtClean="0"/>
              <a:t>=0.38V</a:t>
            </a:r>
            <a:endParaRPr lang="nl-BE" dirty="0"/>
          </a:p>
        </p:txBody>
      </p:sp>
      <p:sp>
        <p:nvSpPr>
          <p:cNvPr id="244" name="TextBox 243"/>
          <p:cNvSpPr txBox="1"/>
          <p:nvPr/>
        </p:nvSpPr>
        <p:spPr>
          <a:xfrm>
            <a:off x="4644008" y="170080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(t=0)</a:t>
            </a:r>
            <a:r>
              <a:rPr lang="en-US" dirty="0" smtClean="0"/>
              <a:t>=0.4V</a:t>
            </a:r>
            <a:endParaRPr lang="nl-BE" dirty="0"/>
          </a:p>
        </p:txBody>
      </p:sp>
      <p:sp>
        <p:nvSpPr>
          <p:cNvPr id="245" name="TextBox 244"/>
          <p:cNvSpPr txBox="1"/>
          <p:nvPr/>
        </p:nvSpPr>
        <p:spPr>
          <a:xfrm>
            <a:off x="7054180" y="172201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sz="1200" dirty="0" smtClean="0"/>
              <a:t>(t=0)</a:t>
            </a:r>
            <a:r>
              <a:rPr lang="en-US" dirty="0" smtClean="0"/>
              <a:t>=0.38V</a:t>
            </a:r>
            <a:endParaRPr lang="nl-BE" dirty="0"/>
          </a:p>
        </p:txBody>
      </p:sp>
      <p:sp>
        <p:nvSpPr>
          <p:cNvPr id="246" name="TextBox 245"/>
          <p:cNvSpPr txBox="1"/>
          <p:nvPr/>
        </p:nvSpPr>
        <p:spPr>
          <a:xfrm>
            <a:off x="4788024" y="24674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0.4V</a:t>
            </a:r>
            <a:endParaRPr lang="nl-BE" dirty="0"/>
          </a:p>
        </p:txBody>
      </p:sp>
      <p:sp>
        <p:nvSpPr>
          <p:cNvPr id="247" name="TextBox 246"/>
          <p:cNvSpPr txBox="1"/>
          <p:nvPr/>
        </p:nvSpPr>
        <p:spPr>
          <a:xfrm>
            <a:off x="7524328" y="246749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0.38V</a:t>
            </a: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692696"/>
            <a:ext cx="5184576" cy="5472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3347864" y="980728"/>
            <a:ext cx="3312368" cy="1181745"/>
            <a:chOff x="1475656" y="1412776"/>
            <a:chExt cx="3312368" cy="1181745"/>
          </a:xfrm>
        </p:grpSpPr>
        <p:sp>
          <p:nvSpPr>
            <p:cNvPr id="6" name="Trapezoid 5"/>
            <p:cNvSpPr/>
            <p:nvPr/>
          </p:nvSpPr>
          <p:spPr>
            <a:xfrm>
              <a:off x="1475656" y="1844824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3569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51920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9912" y="21328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5577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832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91880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83968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59832" y="141277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475656" y="20608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9573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5577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41987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ounded Rectangle 18"/>
          <p:cNvSpPr/>
          <p:nvPr/>
        </p:nvSpPr>
        <p:spPr>
          <a:xfrm>
            <a:off x="4211960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5940152" y="2132856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2803575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nl-BE" sz="4400" dirty="0"/>
          </a:p>
        </p:txBody>
      </p:sp>
      <p:sp>
        <p:nvSpPr>
          <p:cNvPr id="22" name="Trapezoid 21"/>
          <p:cNvSpPr/>
          <p:nvPr/>
        </p:nvSpPr>
        <p:spPr>
          <a:xfrm rot="16200000">
            <a:off x="1331640" y="3212976"/>
            <a:ext cx="2664296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/>
          <p:cNvSpPr txBox="1"/>
          <p:nvPr/>
        </p:nvSpPr>
        <p:spPr>
          <a:xfrm>
            <a:off x="4139952" y="141277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346450" y="262210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WL decoder</a:t>
            </a:r>
            <a:endParaRPr lang="nl-BE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627784" y="45811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573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95736" y="299695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15816" y="44371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15816" y="414908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15816" y="393305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915816" y="364502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15816" y="263691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2714602" y="29101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50505" y="31261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195736" y="386104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flipV="1">
            <a:off x="3347864" y="5034088"/>
            <a:ext cx="3312368" cy="552851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70790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flipV="1">
            <a:off x="5364088" y="4725144"/>
            <a:ext cx="5760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27984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2040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64088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156176" y="4797152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347864" y="5350003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04048" y="558694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9952" y="51247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analog MUX</a:t>
            </a:r>
            <a:endParaRPr lang="nl-BE" dirty="0"/>
          </a:p>
        </p:txBody>
      </p:sp>
      <p:sp>
        <p:nvSpPr>
          <p:cNvPr id="46" name="TextBox 45"/>
          <p:cNvSpPr txBox="1"/>
          <p:nvPr/>
        </p:nvSpPr>
        <p:spPr>
          <a:xfrm>
            <a:off x="2037308" y="48384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405608" y="1434852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3923928" y="188640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Local Block</a:t>
            </a:r>
            <a:endParaRPr lang="nl-B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275856" y="242088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5856" y="270892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5856" y="2996952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75856" y="3573016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75856" y="3861048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75856" y="4149080"/>
            <a:ext cx="34563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3736822" y="297022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nl-BE" sz="28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275856" y="4509120"/>
            <a:ext cx="34563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32241" y="227687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WL0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2241" y="25649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32241" y="285293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3960" y="400506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WLx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88513" y="3717032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WLx-1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88513" y="3429000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WLx-2</a:t>
            </a:r>
            <a:endParaRPr lang="nl-BE" sz="1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9659" y="4365104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WLref</a:t>
            </a:r>
            <a:endParaRPr lang="nl-BE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692696"/>
            <a:ext cx="7128792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1907704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1556792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067944" y="4941167"/>
            <a:ext cx="1008112" cy="11521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09579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32040" y="4437112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flipV="1">
            <a:off x="4682108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flipH="1" flipV="1">
            <a:off x="3275856" y="4437112"/>
            <a:ext cx="1532266" cy="24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</p:cNvCxnSpPr>
          <p:nvPr/>
        </p:nvCxnSpPr>
        <p:spPr>
          <a:xfrm rot="16200000" flipH="1">
            <a:off x="3459454" y="3281406"/>
            <a:ext cx="151904" cy="13111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92786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hape 76"/>
          <p:cNvCxnSpPr/>
          <p:nvPr/>
        </p:nvCxnSpPr>
        <p:spPr>
          <a:xfrm rot="10800000" flipV="1">
            <a:off x="4949072" y="3861047"/>
            <a:ext cx="1315116" cy="146929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49864" y="4005064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5157192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Sense Amplifier</a:t>
            </a:r>
            <a:endParaRPr lang="nl-BE" sz="2400" dirty="0"/>
          </a:p>
        </p:txBody>
      </p:sp>
      <p:sp>
        <p:nvSpPr>
          <p:cNvPr id="17" name="Trapezoid 16"/>
          <p:cNvSpPr/>
          <p:nvPr/>
        </p:nvSpPr>
        <p:spPr>
          <a:xfrm flipV="1">
            <a:off x="3956244" y="4293096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TextBox 17"/>
          <p:cNvSpPr txBox="1"/>
          <p:nvPr/>
        </p:nvSpPr>
        <p:spPr>
          <a:xfrm>
            <a:off x="2724150" y="426377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S&amp;H</a:t>
            </a:r>
            <a:endParaRPr lang="nl-B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299" y="18864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Global Block</a:t>
            </a:r>
            <a:endParaRPr lang="nl-BE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flipH="1">
            <a:off x="2574824" y="3919041"/>
            <a:ext cx="1818816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 rot="5400000">
            <a:off x="3187382" y="3818736"/>
            <a:ext cx="183146" cy="1975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Trapezoid 69"/>
          <p:cNvSpPr/>
          <p:nvPr/>
        </p:nvSpPr>
        <p:spPr>
          <a:xfrm rot="16200000">
            <a:off x="1716190" y="4340883"/>
            <a:ext cx="1430883" cy="345750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1803672" y="4254097"/>
            <a:ext cx="12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2795972" y="3428439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587314" y="3354810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579007" y="3680661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584214" y="3354810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517011" y="3354810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413602" y="3521586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735668" y="3224469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6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528738" y="2849006"/>
            <a:ext cx="422147" cy="339898"/>
          </a:xfrm>
          <a:prstGeom prst="rect">
            <a:avLst/>
          </a:prstGeom>
          <a:noFill/>
        </p:spPr>
      </p:pic>
      <p:cxnSp>
        <p:nvCxnSpPr>
          <p:cNvPr id="167" name="Straight Connector 166"/>
          <p:cNvCxnSpPr/>
          <p:nvPr/>
        </p:nvCxnSpPr>
        <p:spPr>
          <a:xfrm>
            <a:off x="4734280" y="3680661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467015" y="407031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467015" y="452651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467015" y="407031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396711" y="407031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115497" y="430430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43168" y="452049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703853" y="4078940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5703853" y="4535132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703853" y="407894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633549" y="4078940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52335" y="4312926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980006" y="4529114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609099" y="3799243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694553" y="1341003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5690585" y="1337163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694553" y="1783523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624250" y="1341003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339861" y="157498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70706" y="1797195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961422" y="1118777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61250" y="2697540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66" idx="1"/>
          </p:cNvCxnSpPr>
          <p:nvPr/>
        </p:nvCxnSpPr>
        <p:spPr>
          <a:xfrm>
            <a:off x="4739811" y="2807882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851517" y="2702712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4469039" y="4766856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961163" y="4832026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5132769" y="4897197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231092" y="4962367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5520453" y="1108719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290465" y="2807882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7290465" y="4156995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013227" y="369446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013227" y="415065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013227" y="369446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942924" y="369446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61710" y="392845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7245518" y="4738880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Trapezoid 203"/>
          <p:cNvSpPr/>
          <p:nvPr/>
        </p:nvSpPr>
        <p:spPr>
          <a:xfrm rot="16200000">
            <a:off x="-129163" y="3035332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205" name="Straight Connector 204"/>
          <p:cNvCxnSpPr>
            <a:stCxn id="204" idx="2"/>
          </p:cNvCxnSpPr>
          <p:nvPr/>
        </p:nvCxnSpPr>
        <p:spPr>
          <a:xfrm>
            <a:off x="1615816" y="3281393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6" name="Group 251"/>
          <p:cNvGrpSpPr/>
          <p:nvPr/>
        </p:nvGrpSpPr>
        <p:grpSpPr>
          <a:xfrm>
            <a:off x="3382844" y="3297476"/>
            <a:ext cx="352082" cy="260681"/>
            <a:chOff x="1907704" y="4725144"/>
            <a:chExt cx="360618" cy="288032"/>
          </a:xfrm>
        </p:grpSpPr>
        <p:sp>
          <p:nvSpPr>
            <p:cNvPr id="207" name="Isosceles Triangle 20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9" name="Elbow Connector 208"/>
          <p:cNvCxnSpPr/>
          <p:nvPr/>
        </p:nvCxnSpPr>
        <p:spPr>
          <a:xfrm rot="16200000" flipH="1">
            <a:off x="3675220" y="3562679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3786480" y="3928552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3800040" y="4299234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10800000">
            <a:off x="3195832" y="2245726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0438" y="2233122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4" idx="3"/>
          </p:cNvCxnSpPr>
          <p:nvPr/>
        </p:nvCxnSpPr>
        <p:spPr>
          <a:xfrm flipV="1">
            <a:off x="1369755" y="1606157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5" name="Group 72"/>
          <p:cNvGrpSpPr/>
          <p:nvPr/>
        </p:nvGrpSpPr>
        <p:grpSpPr>
          <a:xfrm>
            <a:off x="2057170" y="3107064"/>
            <a:ext cx="773337" cy="586531"/>
            <a:chOff x="3795012" y="3796531"/>
            <a:chExt cx="792086" cy="648070"/>
          </a:xfrm>
        </p:grpSpPr>
        <p:sp>
          <p:nvSpPr>
            <p:cNvPr id="216" name="Flowchart: Stored Data 215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Flowchart: Connector 216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1855169" y="3564648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1841140" y="3542471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4400473" y="3509019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931" y="1293139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1947" y="4850528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66760" y="755277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20802" y="3105291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2170" y="2475992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6255" y="3717348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4194" y="3717348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8422" y="1673972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7" name="Straight Connector 236"/>
          <p:cNvCxnSpPr/>
          <p:nvPr/>
        </p:nvCxnSpPr>
        <p:spPr>
          <a:xfrm>
            <a:off x="5353919" y="1581171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725625" y="3260044"/>
            <a:ext cx="1024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16967" y="3186415"/>
            <a:ext cx="0" cy="3258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08660" y="3512266"/>
            <a:ext cx="153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13867" y="3186415"/>
            <a:ext cx="145779" cy="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6664" y="3186415"/>
            <a:ext cx="0" cy="325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43255" y="3353191"/>
            <a:ext cx="1034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65321" y="3056074"/>
            <a:ext cx="0" cy="14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458391" y="2680611"/>
            <a:ext cx="422147" cy="339898"/>
          </a:xfrm>
          <a:prstGeom prst="rect">
            <a:avLst/>
          </a:prstGeom>
          <a:noFill/>
        </p:spPr>
      </p:pic>
      <p:cxnSp>
        <p:nvCxnSpPr>
          <p:cNvPr id="32" name="Straight Connector 31"/>
          <p:cNvCxnSpPr/>
          <p:nvPr/>
        </p:nvCxnSpPr>
        <p:spPr>
          <a:xfrm>
            <a:off x="4663933" y="3512266"/>
            <a:ext cx="2688" cy="394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96668" y="3901924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96668" y="4358116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96668" y="390192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26364" y="3901924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45150" y="4135910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2821" y="435209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3506" y="3910545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3506" y="4366737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3506" y="391054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63202" y="3910545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81988" y="4144531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09659" y="4360719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38752" y="3630848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6" name="Straight Connector 45"/>
          <p:cNvCxnSpPr/>
          <p:nvPr/>
        </p:nvCxnSpPr>
        <p:spPr>
          <a:xfrm>
            <a:off x="5624206" y="1172608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0238" y="1168768"/>
            <a:ext cx="283223" cy="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24206" y="1615128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53903" y="1172608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69514" y="1406594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00359" y="1628800"/>
            <a:ext cx="1" cy="89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91075" y="950382"/>
            <a:ext cx="0" cy="22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90903" y="2529145"/>
            <a:ext cx="3777" cy="1371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1" idx="1"/>
          </p:cNvCxnSpPr>
          <p:nvPr/>
        </p:nvCxnSpPr>
        <p:spPr>
          <a:xfrm>
            <a:off x="4669464" y="2639487"/>
            <a:ext cx="2553134" cy="6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1170" y="2534317"/>
            <a:ext cx="223189" cy="2068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6" name="Straight Connector 55"/>
          <p:cNvCxnSpPr/>
          <p:nvPr/>
        </p:nvCxnSpPr>
        <p:spPr>
          <a:xfrm>
            <a:off x="4398692" y="4598461"/>
            <a:ext cx="1757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90816" y="4663631"/>
            <a:ext cx="63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62422" y="4728802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60745" y="4793972"/>
            <a:ext cx="78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50106" y="940324"/>
            <a:ext cx="860207" cy="43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20118" y="2639487"/>
            <a:ext cx="0" cy="8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0118" y="3988600"/>
            <a:ext cx="1550" cy="590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42880" y="3526069"/>
            <a:ext cx="0" cy="45619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2880" y="3982261"/>
            <a:ext cx="2812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42880" y="3526069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2577" y="3526069"/>
            <a:ext cx="0" cy="45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91363" y="3760055"/>
            <a:ext cx="281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175171" y="4570485"/>
            <a:ext cx="92995" cy="86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Trapezoid 68"/>
          <p:cNvSpPr/>
          <p:nvPr/>
        </p:nvSpPr>
        <p:spPr>
          <a:xfrm rot="16200000">
            <a:off x="-199510" y="2866937"/>
            <a:ext cx="2997833" cy="492125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70" name="Straight Connector 69"/>
          <p:cNvCxnSpPr>
            <a:stCxn id="69" idx="2"/>
          </p:cNvCxnSpPr>
          <p:nvPr/>
        </p:nvCxnSpPr>
        <p:spPr>
          <a:xfrm>
            <a:off x="1545469" y="3112998"/>
            <a:ext cx="527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oup 251"/>
          <p:cNvGrpSpPr/>
          <p:nvPr/>
        </p:nvGrpSpPr>
        <p:grpSpPr>
          <a:xfrm>
            <a:off x="3312497" y="3129081"/>
            <a:ext cx="352082" cy="260681"/>
            <a:chOff x="1907704" y="4725144"/>
            <a:chExt cx="360618" cy="288032"/>
          </a:xfrm>
        </p:grpSpPr>
        <p:sp>
          <p:nvSpPr>
            <p:cNvPr id="83" name="Isosceles Triangle 8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2" name="Elbow Connector 71"/>
          <p:cNvCxnSpPr/>
          <p:nvPr/>
        </p:nvCxnSpPr>
        <p:spPr>
          <a:xfrm rot="16200000" flipH="1">
            <a:off x="3604873" y="3394284"/>
            <a:ext cx="844811" cy="576571"/>
          </a:xfrm>
          <a:prstGeom prst="bentConnector3">
            <a:avLst>
              <a:gd name="adj1" fmla="val 1030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flipV="1">
            <a:off x="3716133" y="3760157"/>
            <a:ext cx="2892155" cy="1181011"/>
          </a:xfrm>
          <a:prstGeom prst="bentConnector3">
            <a:avLst>
              <a:gd name="adj1" fmla="val 100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29693" y="4130839"/>
            <a:ext cx="6200" cy="81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0800000">
            <a:off x="3125485" y="2077331"/>
            <a:ext cx="2164762" cy="2063947"/>
          </a:xfrm>
          <a:prstGeom prst="bentConnector3">
            <a:avLst>
              <a:gd name="adj1" fmla="val 31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130091" y="2064727"/>
            <a:ext cx="0" cy="1178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3"/>
          </p:cNvCxnSpPr>
          <p:nvPr/>
        </p:nvCxnSpPr>
        <p:spPr>
          <a:xfrm flipV="1">
            <a:off x="1299408" y="1437762"/>
            <a:ext cx="0" cy="3477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2"/>
          <p:cNvGrpSpPr/>
          <p:nvPr/>
        </p:nvGrpSpPr>
        <p:grpSpPr>
          <a:xfrm>
            <a:off x="1986823" y="2938669"/>
            <a:ext cx="773337" cy="586531"/>
            <a:chOff x="3795012" y="3796531"/>
            <a:chExt cx="792086" cy="648070"/>
          </a:xfrm>
        </p:grpSpPr>
        <p:sp>
          <p:nvSpPr>
            <p:cNvPr id="81" name="Flowchart: Stored Data 80"/>
            <p:cNvSpPr/>
            <p:nvPr/>
          </p:nvSpPr>
          <p:spPr>
            <a:xfrm flipH="1">
              <a:off x="3795012" y="3796531"/>
              <a:ext cx="700879" cy="648070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Flowchart: Connector 81"/>
            <p:cNvSpPr/>
            <p:nvPr/>
          </p:nvSpPr>
          <p:spPr>
            <a:xfrm flipH="1">
              <a:off x="4494512" y="408456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784822" y="3396253"/>
            <a:ext cx="2975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0793" y="3374076"/>
            <a:ext cx="20807" cy="1279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1994444" y="3623899"/>
            <a:ext cx="360451" cy="260681"/>
            <a:chOff x="2357490" y="3830897"/>
            <a:chExt cx="369190" cy="288032"/>
          </a:xfrm>
        </p:grpSpPr>
        <p:sp>
          <p:nvSpPr>
            <p:cNvPr id="22" name="Isosceles Triangle 21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783385" y="3761670"/>
            <a:ext cx="207297" cy="2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59401" y="3749380"/>
            <a:ext cx="1971500" cy="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30126" y="3340624"/>
            <a:ext cx="4037" cy="425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28"/>
          <p:cNvGrpSpPr/>
          <p:nvPr/>
        </p:nvGrpSpPr>
        <p:grpSpPr>
          <a:xfrm>
            <a:off x="2412923" y="3641140"/>
            <a:ext cx="360451" cy="260681"/>
            <a:chOff x="2357490" y="3830897"/>
            <a:chExt cx="369190" cy="288032"/>
          </a:xfrm>
        </p:grpSpPr>
        <p:sp>
          <p:nvSpPr>
            <p:cNvPr id="20" name="Isosceles Triangle 19"/>
            <p:cNvSpPr/>
            <p:nvPr/>
          </p:nvSpPr>
          <p:spPr>
            <a:xfrm rot="5400000">
              <a:off x="2357490" y="383089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654672" y="3933007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24744"/>
            <a:ext cx="1131443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797152"/>
            <a:ext cx="121359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6413" y="586882"/>
            <a:ext cx="68971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50455" y="2936896"/>
            <a:ext cx="756362" cy="47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1823" y="2307597"/>
            <a:ext cx="505275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95908" y="3548953"/>
            <a:ext cx="482026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13847" y="3548953"/>
            <a:ext cx="1404230" cy="36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075" y="1505577"/>
            <a:ext cx="514161" cy="24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Straight Connector 85"/>
          <p:cNvCxnSpPr/>
          <p:nvPr/>
        </p:nvCxnSpPr>
        <p:spPr>
          <a:xfrm>
            <a:off x="5283572" y="1412776"/>
            <a:ext cx="1" cy="68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643263" y="1484784"/>
            <a:ext cx="3757037" cy="3094410"/>
            <a:chOff x="2643263" y="1484784"/>
            <a:chExt cx="3757037" cy="3094410"/>
          </a:xfrm>
        </p:grpSpPr>
        <p:grpSp>
          <p:nvGrpSpPr>
            <p:cNvPr id="4" name="Group 3"/>
            <p:cNvGrpSpPr/>
            <p:nvPr/>
          </p:nvGrpSpPr>
          <p:grpSpPr>
            <a:xfrm>
              <a:off x="2906864" y="3082977"/>
              <a:ext cx="283222" cy="432493"/>
              <a:chOff x="5565852" y="3581510"/>
              <a:chExt cx="283222" cy="432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16200000" flipV="1">
                <a:off x="5708505" y="3670637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16200000" flipV="1">
                <a:off x="5708505" y="3588062"/>
                <a:ext cx="0" cy="27908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H="1" flipV="1">
                <a:off x="577285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16200000" flipH="1" flipV="1">
                <a:off x="5497569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00300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flipH="1">
              <a:off x="3189522" y="3032729"/>
              <a:ext cx="6013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643263" y="3032729"/>
              <a:ext cx="266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907411" y="2533050"/>
              <a:ext cx="289010" cy="548378"/>
              <a:chOff x="5566399" y="3031583"/>
              <a:chExt cx="289010" cy="54837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16200000">
                <a:off x="5711434" y="3172936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5711434" y="3090361"/>
                <a:ext cx="0" cy="2879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6200000" flipH="1">
                <a:off x="5780775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5491788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700300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848510" y="3437043"/>
                <a:ext cx="0" cy="1429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06865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733536" y="3082977"/>
              <a:ext cx="279040" cy="432493"/>
              <a:chOff x="8392524" y="3581510"/>
              <a:chExt cx="279040" cy="43249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8531017" y="3672696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531017" y="3590122"/>
                <a:ext cx="0" cy="27496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V="1">
                <a:off x="8316303" y="3657731"/>
                <a:ext cx="152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8603281" y="3672032"/>
                <a:ext cx="13656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8539101" y="3814978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141658" y="3032729"/>
              <a:ext cx="59243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27293" y="2533050"/>
              <a:ext cx="284744" cy="431372"/>
              <a:chOff x="8386281" y="3031583"/>
              <a:chExt cx="284744" cy="43137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 flipH="1">
                <a:off x="8528132" y="3175061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>
                <a:off x="8528132" y="3092486"/>
                <a:ext cx="0" cy="28370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8324256" y="3388369"/>
                <a:ext cx="1365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8596414" y="3388344"/>
                <a:ext cx="1492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8539101" y="3031583"/>
                <a:ext cx="0" cy="1990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6009447" y="3032729"/>
              <a:ext cx="2628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734091" y="2938510"/>
              <a:ext cx="0" cy="1429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012576" y="2938511"/>
              <a:ext cx="0" cy="1651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18034" y="1754124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Mtop</a:t>
              </a:r>
              <a:endParaRPr lang="nl-BE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4618" y="2506596"/>
              <a:ext cx="486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</a:t>
              </a:r>
              <a:endParaRPr lang="nl-BE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37161" y="2492307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Mupbar</a:t>
              </a:r>
              <a:endParaRPr lang="nl-BE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8861" y="3240019"/>
              <a:ext cx="68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</a:t>
              </a:r>
              <a:endParaRPr lang="nl-BE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27622" y="3240019"/>
              <a:ext cx="89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Mdownbar</a:t>
              </a:r>
              <a:endParaRPr lang="nl-BE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8034" y="4044886"/>
              <a:ext cx="796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Mbottom</a:t>
              </a:r>
              <a:endParaRPr lang="nl-BE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17841" y="2301818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</a:t>
              </a:r>
              <a:endParaRPr lang="nl-BE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7841" y="3454343"/>
              <a:ext cx="683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</a:t>
              </a:r>
              <a:endParaRPr lang="nl-BE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3901" y="2301818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Mpassnbar</a:t>
              </a:r>
              <a:endParaRPr lang="nl-BE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3901" y="3506731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Mpasspbar</a:t>
              </a:r>
              <a:endParaRPr lang="nl-BE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9912" y="1484784"/>
              <a:ext cx="1365981" cy="3094410"/>
              <a:chOff x="4800600" y="1381337"/>
              <a:chExt cx="1365981" cy="3094410"/>
            </a:xfrm>
          </p:grpSpPr>
          <p:grpSp>
            <p:nvGrpSpPr>
              <p:cNvPr id="47" name="Group 126"/>
              <p:cNvGrpSpPr/>
              <p:nvPr/>
            </p:nvGrpSpPr>
            <p:grpSpPr>
              <a:xfrm>
                <a:off x="4800974" y="3154561"/>
                <a:ext cx="228619" cy="289010"/>
                <a:chOff x="4800974" y="3154561"/>
                <a:chExt cx="228619" cy="289010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947018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29593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4807277" y="3437220"/>
                  <a:ext cx="13656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4800974" y="3154561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125"/>
              <p:cNvGrpSpPr/>
              <p:nvPr/>
            </p:nvGrpSpPr>
            <p:grpSpPr>
              <a:xfrm>
                <a:off x="5934737" y="3154561"/>
                <a:ext cx="231844" cy="289010"/>
                <a:chOff x="5934737" y="3154561"/>
                <a:chExt cx="231844" cy="28901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34737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6017312" y="3155620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>
                  <a:off x="6020490" y="3437220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6010963" y="315456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128"/>
              <p:cNvGrpSpPr/>
              <p:nvPr/>
            </p:nvGrpSpPr>
            <p:grpSpPr>
              <a:xfrm>
                <a:off x="5934737" y="2414501"/>
                <a:ext cx="228668" cy="295430"/>
                <a:chOff x="5934737" y="2414501"/>
                <a:chExt cx="228668" cy="29543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934737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6017312" y="2417746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6010963" y="2709931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H="1" flipV="1">
                  <a:off x="6004600" y="2414501"/>
                  <a:ext cx="13656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127"/>
              <p:cNvGrpSpPr/>
              <p:nvPr/>
            </p:nvGrpSpPr>
            <p:grpSpPr>
              <a:xfrm>
                <a:off x="4804110" y="2420921"/>
                <a:ext cx="228659" cy="285823"/>
                <a:chOff x="4804110" y="2420921"/>
                <a:chExt cx="228659" cy="285823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804110" y="2427342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4950194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32769" y="2420921"/>
                  <a:ext cx="0" cy="28477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4804150" y="2706744"/>
                  <a:ext cx="14922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4807284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157052" y="2703580"/>
                <a:ext cx="0" cy="447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027482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027482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294259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62667" y="3291126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62667" y="2567015"/>
                <a:ext cx="271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666901" y="2562780"/>
                <a:ext cx="0" cy="7241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07284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57052" y="3434042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807284" y="367858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807284" y="2185904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7052" y="2176375"/>
                <a:ext cx="0" cy="24772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07284" y="2185905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129"/>
              <p:cNvGrpSpPr/>
              <p:nvPr/>
            </p:nvGrpSpPr>
            <p:grpSpPr>
              <a:xfrm>
                <a:off x="5239214" y="1636413"/>
                <a:ext cx="241366" cy="295430"/>
                <a:chOff x="5239214" y="1636413"/>
                <a:chExt cx="241366" cy="29543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5239214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5321789" y="1639658"/>
                  <a:ext cx="0" cy="2911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5315440" y="1931843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5309080" y="1636413"/>
                  <a:ext cx="1715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130"/>
              <p:cNvGrpSpPr/>
              <p:nvPr/>
            </p:nvGrpSpPr>
            <p:grpSpPr>
              <a:xfrm>
                <a:off x="5248739" y="3935839"/>
                <a:ext cx="231844" cy="289010"/>
                <a:chOff x="5248739" y="3935839"/>
                <a:chExt cx="231844" cy="289010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48739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331314" y="3936898"/>
                  <a:ext cx="0" cy="28795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34492" y="4218498"/>
                  <a:ext cx="14609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324965" y="3935839"/>
                  <a:ext cx="15244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>
                <a:off x="5474229" y="3675412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74229" y="421532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5474229" y="1925477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474229" y="1385570"/>
                <a:ext cx="0" cy="2604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7284" y="1381337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07284" y="4466219"/>
                <a:ext cx="13465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299075" y="2930525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800600" y="2825750"/>
                <a:ext cx="860425" cy="1047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10674" y="28981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751340" y="29993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4238729" y="310763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5102825" y="29969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004048" y="980728"/>
            <a:ext cx="1080120" cy="12241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004048" y="1196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5852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nl-BE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39733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77281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1591092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944" y="11967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V+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5567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V-</a:t>
            </a:r>
            <a:endParaRPr lang="nl-BE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141277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7544" y="1988840"/>
            <a:ext cx="3528392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95736" y="332656"/>
            <a:ext cx="0" cy="324036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35896" y="2204864"/>
            <a:ext cx="648072" cy="429531"/>
            <a:chOff x="3635896" y="2708920"/>
            <a:chExt cx="648072" cy="42953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2708920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 - V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7331" y="28306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+</a:t>
              </a:r>
              <a:endParaRPr lang="nl-BE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4800" y="2830674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-</a:t>
              </a:r>
              <a:endParaRPr lang="nl-BE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96697" y="332656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nl-B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95736" y="54868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9552" y="3429000"/>
            <a:ext cx="16561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800" y="2606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VDD</a:t>
            </a:r>
            <a:endParaRPr lang="nl-BE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112687"/>
            <a:ext cx="48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VSS</a:t>
            </a:r>
            <a:endParaRPr lang="nl-BE" sz="16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19672" y="2924944"/>
            <a:ext cx="7488832" cy="3528392"/>
            <a:chOff x="1619672" y="2924944"/>
            <a:chExt cx="7488832" cy="3528392"/>
          </a:xfrm>
        </p:grpSpPr>
        <p:sp>
          <p:nvSpPr>
            <p:cNvPr id="37" name="Isosceles Triangle 36"/>
            <p:cNvSpPr/>
            <p:nvPr/>
          </p:nvSpPr>
          <p:spPr>
            <a:xfrm rot="5400000">
              <a:off x="6897297" y="4149080"/>
              <a:ext cx="1080120" cy="1224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97297" y="4365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nl-B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97297" y="475356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nl-BE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465249" y="4565682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40152" y="4941168"/>
              <a:ext cx="885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049425" y="4759444"/>
              <a:ext cx="360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508104" y="436510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V+</a:t>
              </a:r>
              <a:endParaRPr lang="nl-BE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08104" y="472514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V-</a:t>
              </a:r>
              <a:endParaRPr lang="nl-B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81473" y="4581128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619672" y="4725144"/>
              <a:ext cx="3528392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47864" y="3068960"/>
              <a:ext cx="0" cy="324036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44008" y="4799669"/>
              <a:ext cx="648072" cy="429531"/>
              <a:chOff x="3635896" y="2708920"/>
              <a:chExt cx="648072" cy="42953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635896" y="2708920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 - V</a:t>
                </a:r>
                <a:endParaRPr lang="nl-BE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17331" y="283067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+</a:t>
                </a:r>
                <a:endParaRPr lang="nl-BE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44800" y="2830674"/>
                <a:ext cx="239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-</a:t>
                </a:r>
                <a:endParaRPr lang="nl-BE" sz="1400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48825" y="3068960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nl-BE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851920" y="3284984"/>
              <a:ext cx="115212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691680" y="6165304"/>
              <a:ext cx="21602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23928" y="2996952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VDD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95736" y="5848991"/>
              <a:ext cx="4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VSS</a:t>
              </a:r>
              <a:endParaRPr lang="nl-BE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10800000">
              <a:off x="6115174" y="4389720"/>
              <a:ext cx="393422" cy="376952"/>
              <a:chOff x="7559764" y="2295540"/>
              <a:chExt cx="393422" cy="37695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7596336" y="2348880"/>
                <a:ext cx="288032" cy="2880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3104" y="230316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nl-BE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59764" y="229554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nl-BE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H="1">
              <a:off x="5963012" y="456568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40152" y="4005064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Voffset</a:t>
              </a:r>
              <a:endParaRPr lang="nl-BE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851920" y="2924944"/>
              <a:ext cx="0" cy="3528392"/>
            </a:xfrm>
            <a:prstGeom prst="line">
              <a:avLst/>
            </a:prstGeom>
            <a:ln w="12700">
              <a:solidFill>
                <a:srgbClr val="7030A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51920" y="4293096"/>
              <a:ext cx="8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030A0"/>
                  </a:solidFill>
                </a:rPr>
                <a:t>Voffset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96" y="1085734"/>
            <a:ext cx="9030878" cy="4431498"/>
            <a:chOff x="35496" y="1085734"/>
            <a:chExt cx="9030878" cy="4431498"/>
          </a:xfrm>
        </p:grpSpPr>
        <p:pic>
          <p:nvPicPr>
            <p:cNvPr id="12" name="Picture 6" descr="U:\Thesis-Design-of-RRam\Design\LatchAnalysis\BasicLatch\sensitivityanalysis\SPICE\fig\chargeinjecti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1085734"/>
              <a:ext cx="9030878" cy="443149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10377" y="2945351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 </a:t>
              </a:r>
              <a:r>
                <a:rPr lang="el-GR" dirty="0" smtClean="0">
                  <a:solidFill>
                    <a:srgbClr val="FF0000"/>
                  </a:solidFill>
                </a:rPr>
                <a:t>β</a:t>
              </a:r>
              <a:r>
                <a:rPr lang="en-US" dirty="0" smtClean="0">
                  <a:solidFill>
                    <a:srgbClr val="FF0000"/>
                  </a:solidFill>
                </a:rPr>
                <a:t> variation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9706" y="4359830"/>
              <a:ext cx="259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nMOS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l-GR" dirty="0" smtClean="0">
                  <a:solidFill>
                    <a:schemeClr val="accent1"/>
                  </a:solidFill>
                </a:rPr>
                <a:t>β</a:t>
              </a:r>
              <a:r>
                <a:rPr lang="en-US" dirty="0" smtClean="0">
                  <a:solidFill>
                    <a:schemeClr val="accent1"/>
                  </a:solidFill>
                </a:rPr>
                <a:t> variation (           )</a:t>
              </a:r>
              <a:endParaRPr lang="nl-BE" dirty="0">
                <a:solidFill>
                  <a:schemeClr val="accent1"/>
                </a:solidFill>
              </a:endParaRP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3034955" y="4350207"/>
            <a:ext cx="495300" cy="419100"/>
          </p:xfrm>
          <a:graphic>
            <a:graphicData uri="http://schemas.openxmlformats.org/presentationml/2006/ole">
              <p:oleObj spid="_x0000_s1027" name="Vergelijking" r:id="rId4" imgW="495000" imgH="419040" progId="Equation.3">
                <p:embed/>
              </p:oleObj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H="1">
              <a:off x="2872964" y="2514795"/>
              <a:ext cx="518474" cy="93325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78041" y="2092945"/>
              <a:ext cx="2138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Pass gates turned off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663298" y="3768560"/>
              <a:ext cx="443059" cy="7070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52876" y="3366938"/>
              <a:ext cx="92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latching</a:t>
              </a:r>
              <a:endParaRPr lang="nl-BE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47664" y="1827107"/>
            <a:ext cx="5584106" cy="3225002"/>
            <a:chOff x="1547664" y="1827107"/>
            <a:chExt cx="5584106" cy="3225002"/>
          </a:xfrm>
        </p:grpSpPr>
        <p:grpSp>
          <p:nvGrpSpPr>
            <p:cNvPr id="106" name="Group 105"/>
            <p:cNvGrpSpPr/>
            <p:nvPr/>
          </p:nvGrpSpPr>
          <p:grpSpPr>
            <a:xfrm>
              <a:off x="1547664" y="1827107"/>
              <a:ext cx="5584106" cy="3225002"/>
              <a:chOff x="1547664" y="1827107"/>
              <a:chExt cx="5584106" cy="322500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979712" y="1827107"/>
                <a:ext cx="4736306" cy="3225002"/>
                <a:chOff x="2039303" y="1827107"/>
                <a:chExt cx="4736306" cy="3225002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 flipH="1">
                  <a:off x="3120550" y="3396008"/>
                  <a:ext cx="6013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2326615" y="3386483"/>
                  <a:ext cx="2667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72686" y="3386483"/>
                  <a:ext cx="5924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6226225" y="3396008"/>
                  <a:ext cx="2628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Group 7"/>
                <p:cNvGrpSpPr/>
                <p:nvPr/>
              </p:nvGrpSpPr>
              <p:grpSpPr>
                <a:xfrm>
                  <a:off x="3710940" y="1827107"/>
                  <a:ext cx="1365981" cy="3094410"/>
                  <a:chOff x="4800600" y="1381337"/>
                  <a:chExt cx="1365981" cy="3094410"/>
                </a:xfrm>
              </p:grpSpPr>
              <p:grpSp>
                <p:nvGrpSpPr>
                  <p:cNvPr id="9" name="Group 126"/>
                  <p:cNvGrpSpPr/>
                  <p:nvPr/>
                </p:nvGrpSpPr>
                <p:grpSpPr>
                  <a:xfrm>
                    <a:off x="4800974" y="3154561"/>
                    <a:ext cx="228619" cy="289010"/>
                    <a:chOff x="4800974" y="3154561"/>
                    <a:chExt cx="228619" cy="289010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947018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5029593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H="1">
                      <a:off x="4807277" y="3437220"/>
                      <a:ext cx="136567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4800974" y="3154561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125"/>
                  <p:cNvGrpSpPr/>
                  <p:nvPr/>
                </p:nvGrpSpPr>
                <p:grpSpPr>
                  <a:xfrm>
                    <a:off x="5934737" y="3154561"/>
                    <a:ext cx="231844" cy="289010"/>
                    <a:chOff x="5934737" y="3154561"/>
                    <a:chExt cx="231844" cy="289010"/>
                  </a:xfrm>
                </p:grpSpPr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5934737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6017312" y="3155620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6020490" y="3437220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H="1">
                      <a:off x="6010963" y="315456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28"/>
                  <p:cNvGrpSpPr/>
                  <p:nvPr/>
                </p:nvGrpSpPr>
                <p:grpSpPr>
                  <a:xfrm>
                    <a:off x="5934737" y="2414501"/>
                    <a:ext cx="228668" cy="295430"/>
                    <a:chOff x="5934737" y="2414501"/>
                    <a:chExt cx="228668" cy="295430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5934737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017312" y="2417746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 flipV="1">
                      <a:off x="6010963" y="2709931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6004600" y="2414501"/>
                      <a:ext cx="13656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27"/>
                  <p:cNvGrpSpPr/>
                  <p:nvPr/>
                </p:nvGrpSpPr>
                <p:grpSpPr>
                  <a:xfrm>
                    <a:off x="4804110" y="2420921"/>
                    <a:ext cx="228659" cy="285823"/>
                    <a:chOff x="4804110" y="2420921"/>
                    <a:chExt cx="228659" cy="285823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 flipV="1">
                      <a:off x="4804110" y="2427342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950194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5032769" y="2420921"/>
                      <a:ext cx="0" cy="28477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804150" y="2706744"/>
                      <a:ext cx="14922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807284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6157052" y="2703580"/>
                    <a:ext cx="0" cy="44780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027482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027482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5294259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662667" y="3291126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662667" y="2567015"/>
                    <a:ext cx="27101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5666901" y="2562780"/>
                    <a:ext cx="0" cy="7241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807284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157052" y="3434042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807284" y="367858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807284" y="2185904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157052" y="2176375"/>
                    <a:ext cx="0" cy="2477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807284" y="2185905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Group 129"/>
                  <p:cNvGrpSpPr/>
                  <p:nvPr/>
                </p:nvGrpSpPr>
                <p:grpSpPr>
                  <a:xfrm>
                    <a:off x="5239214" y="1636413"/>
                    <a:ext cx="241366" cy="295430"/>
                    <a:chOff x="5239214" y="1636413"/>
                    <a:chExt cx="241366" cy="295430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5239214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5321789" y="1639658"/>
                      <a:ext cx="0" cy="291114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>
                      <a:off x="5315440" y="1931843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>
                      <a:off x="5309080" y="1636413"/>
                      <a:ext cx="1715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130"/>
                  <p:cNvGrpSpPr/>
                  <p:nvPr/>
                </p:nvGrpSpPr>
                <p:grpSpPr>
                  <a:xfrm>
                    <a:off x="5248739" y="3935839"/>
                    <a:ext cx="231844" cy="289010"/>
                    <a:chOff x="5248739" y="3935839"/>
                    <a:chExt cx="231844" cy="28901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5248739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331314" y="3936898"/>
                      <a:ext cx="0" cy="2879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334492" y="4218498"/>
                      <a:ext cx="146091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5324965" y="3935839"/>
                      <a:ext cx="152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474229" y="3675412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5474229" y="421532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5474229" y="1925477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5474229" y="1385570"/>
                    <a:ext cx="0" cy="26042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807284" y="1381337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07284" y="4466219"/>
                    <a:ext cx="134659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V="1">
                    <a:off x="5299075" y="2930525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V="1">
                    <a:off x="4800600" y="2825750"/>
                    <a:ext cx="860425" cy="10477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1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5553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>
                  <a:off x="2505356" y="3216077"/>
                  <a:ext cx="7331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98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0393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0393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3298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250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2060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22679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268171" y="498067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30090" y="505210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82715" y="3384233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192203" y="3853338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192203" y="3950969"/>
                  <a:ext cx="5834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482715" y="3953352"/>
                  <a:ext cx="0" cy="4619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277937" y="4422457"/>
                  <a:ext cx="4191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358908" y="4489132"/>
                  <a:ext cx="2524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6420827" y="4560569"/>
                  <a:ext cx="1285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33232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33470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>
                  <a:off x="3444240" y="3398520"/>
                  <a:ext cx="259556" cy="2738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44185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44185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Group 83"/>
                <p:cNvGrpSpPr/>
                <p:nvPr/>
              </p:nvGrpSpPr>
              <p:grpSpPr>
                <a:xfrm>
                  <a:off x="330851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227791" y="3853338"/>
                  <a:ext cx="21240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230173" y="3931921"/>
                  <a:ext cx="2100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37329" y="3665221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37329" y="3936683"/>
                  <a:ext cx="0" cy="18811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5203980" y="4134331"/>
                  <a:ext cx="264310" cy="92868"/>
                  <a:chOff x="4324359" y="3686175"/>
                  <a:chExt cx="419100" cy="138112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4324359" y="3686175"/>
                    <a:ext cx="4191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4405330" y="3752850"/>
                    <a:ext cx="2524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467249" y="3824287"/>
                    <a:ext cx="12857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70633" y="3388994"/>
                  <a:ext cx="269082" cy="2809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4472171" y="32265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4959861" y="33433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3608704" y="3350194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4099164" y="3435798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338049" y="3688690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6400" y="3695824"/>
                <a:ext cx="557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Cint</a:t>
                </a:r>
                <a:endParaRPr lang="nl-BE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47664" y="371703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25890" y="373189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</a:t>
                </a:r>
                <a:endParaRPr lang="nl-BE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5669372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036" y="29249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nl-BE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142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Galaxy administrator</dc:creator>
  <cp:lastModifiedBy>Galaxy administrator</cp:lastModifiedBy>
  <cp:revision>156</cp:revision>
  <dcterms:created xsi:type="dcterms:W3CDTF">2014-03-31T12:36:47Z</dcterms:created>
  <dcterms:modified xsi:type="dcterms:W3CDTF">2014-04-25T19:23:50Z</dcterms:modified>
</cp:coreProperties>
</file>