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63" r:id="rId2"/>
    <p:sldId id="257" r:id="rId3"/>
    <p:sldId id="264" r:id="rId4"/>
    <p:sldId id="280" r:id="rId5"/>
    <p:sldId id="282" r:id="rId6"/>
    <p:sldId id="283" r:id="rId7"/>
    <p:sldId id="284" r:id="rId8"/>
    <p:sldId id="272" r:id="rId9"/>
    <p:sldId id="275" r:id="rId10"/>
    <p:sldId id="273" r:id="rId11"/>
    <p:sldId id="276" r:id="rId12"/>
    <p:sldId id="274" r:id="rId13"/>
    <p:sldId id="270" r:id="rId14"/>
    <p:sldId id="285" r:id="rId15"/>
    <p:sldId id="277" r:id="rId16"/>
    <p:sldId id="265" r:id="rId17"/>
    <p:sldId id="256" r:id="rId18"/>
    <p:sldId id="258" r:id="rId19"/>
    <p:sldId id="259" r:id="rId20"/>
    <p:sldId id="260" r:id="rId21"/>
    <p:sldId id="278" r:id="rId22"/>
    <p:sldId id="279" r:id="rId23"/>
    <p:sldId id="286" r:id="rId24"/>
    <p:sldId id="287" r:id="rId25"/>
    <p:sldId id="267" r:id="rId26"/>
    <p:sldId id="268" r:id="rId27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748A1B-8F24-48AF-A2F0-C50C7AA44476}" type="datetimeFigureOut">
              <a:rPr lang="nl-BE" smtClean="0"/>
              <a:pPr/>
              <a:t>23/02/2014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239E730-E78A-45F0-ACD9-8377CCB0EFE3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6448-7F1F-4129-8F27-043316AF769C}" type="datetime1">
              <a:rPr lang="nl-BE" smtClean="0"/>
              <a:pPr/>
              <a:t>23/02/2014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3CE2-C6CD-4CAF-932B-B203797A2F5F}" type="datetime1">
              <a:rPr lang="nl-BE" smtClean="0"/>
              <a:pPr/>
              <a:t>23/02/2014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B2BC-8E32-4796-9640-504A3CF5B3F1}" type="datetime1">
              <a:rPr lang="nl-BE" smtClean="0"/>
              <a:pPr/>
              <a:t>23/02/2014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830D-FBE5-4E31-B785-3F09FC93BC96}" type="datetime1">
              <a:rPr lang="nl-BE" smtClean="0"/>
              <a:pPr/>
              <a:t>23/02/2014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5B7C-C495-4829-B248-8AABFD9FF96D}" type="datetime1">
              <a:rPr lang="nl-BE" smtClean="0"/>
              <a:pPr/>
              <a:t>23/02/2014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ABBF-D989-4A19-AED8-8F367459A548}" type="datetime1">
              <a:rPr lang="nl-BE" smtClean="0"/>
              <a:pPr/>
              <a:t>23/02/2014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0CA-8C87-44C4-8860-8F9BD71F56C2}" type="datetime1">
              <a:rPr lang="nl-BE" smtClean="0"/>
              <a:pPr/>
              <a:t>23/02/2014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78E5-707F-4097-86BF-BAE2DA26C391}" type="datetime1">
              <a:rPr lang="nl-BE" smtClean="0"/>
              <a:pPr/>
              <a:t>23/02/2014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BEFE-0CDB-4B86-A794-A5D5ED8C2826}" type="datetime1">
              <a:rPr lang="nl-BE" smtClean="0"/>
              <a:pPr/>
              <a:t>23/02/2014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6B62-0EAF-4236-AA67-7446A4923BE6}" type="datetime1">
              <a:rPr lang="nl-BE" smtClean="0"/>
              <a:pPr/>
              <a:t>23/02/2014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63EB-C29B-40E3-A898-D0C380F262B0}" type="datetime1">
              <a:rPr lang="nl-BE" smtClean="0"/>
              <a:pPr/>
              <a:t>23/02/2014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AF026-AAEB-4DFB-AEBF-39B8971CD752}" type="datetime1">
              <a:rPr lang="nl-BE" smtClean="0"/>
              <a:pPr/>
              <a:t>23/02/2014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488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nl-BE" b="1" dirty="0" smtClean="0">
                <a:solidFill>
                  <a:srgbClr val="0070C0"/>
                </a:solidFill>
                <a:latin typeface="Gill Sans MT" pitchFamily="34" charset="0"/>
              </a:rPr>
              <a:t>Load Analysis</a:t>
            </a:r>
            <a:endParaRPr lang="nl-BE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</a:t>
            </a:fld>
            <a:endParaRPr lang="nl-BE"/>
          </a:p>
        </p:txBody>
      </p:sp>
      <p:pic>
        <p:nvPicPr>
          <p:cNvPr id="4" name="Picture 3" descr="logo_kuleuv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285728"/>
            <a:ext cx="2991014" cy="1000132"/>
          </a:xfrm>
          <a:prstGeom prst="rect">
            <a:avLst/>
          </a:prstGeom>
        </p:spPr>
      </p:pic>
      <p:pic>
        <p:nvPicPr>
          <p:cNvPr id="5" name="Picture 4" descr="logoEsa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082" y="285728"/>
            <a:ext cx="1438656" cy="13441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72264" y="5643578"/>
            <a:ext cx="2097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Alexander Standaert</a:t>
            </a:r>
          </a:p>
          <a:p>
            <a:r>
              <a:rPr lang="nl-BE" dirty="0" smtClean="0"/>
              <a:t>Wouter Diels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10</a:t>
            </a:fld>
            <a:endParaRPr lang="nl-BE"/>
          </a:p>
        </p:txBody>
      </p:sp>
      <p:grpSp>
        <p:nvGrpSpPr>
          <p:cNvPr id="22" name="Group 21"/>
          <p:cNvGrpSpPr/>
          <p:nvPr/>
        </p:nvGrpSpPr>
        <p:grpSpPr>
          <a:xfrm>
            <a:off x="500034" y="785794"/>
            <a:ext cx="3929090" cy="5221573"/>
            <a:chOff x="500034" y="785794"/>
            <a:chExt cx="3929090" cy="5221573"/>
          </a:xfrm>
        </p:grpSpPr>
        <p:pic>
          <p:nvPicPr>
            <p:cNvPr id="5" name="Picture 4" descr="sim_setup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0166" y="785794"/>
              <a:ext cx="2500330" cy="522157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00034" y="49291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/>
                <a:t>Sel_pulldown</a:t>
              </a:r>
              <a:endParaRPr lang="nl-BE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7224" y="100010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rgbClr val="FF0000"/>
                  </a:solidFill>
                </a:rPr>
                <a:t>Sel_load</a:t>
              </a:r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4414" y="192880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rgbClr val="FF0000"/>
                  </a:solidFill>
                </a:rPr>
                <a:t>Bias</a:t>
              </a:r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85984" y="400050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rgbClr val="FF0000"/>
                  </a:solidFill>
                </a:rPr>
                <a:t>WL</a:t>
              </a:r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86050" y="49291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rgbClr val="FF0000"/>
                  </a:solidFill>
                </a:rPr>
                <a:t>Sel_SL</a:t>
              </a:r>
              <a:endParaRPr lang="nl-BE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Elbow Connector 13"/>
            <p:cNvCxnSpPr/>
            <p:nvPr/>
          </p:nvCxnSpPr>
          <p:spPr>
            <a:xfrm rot="16200000" flipH="1">
              <a:off x="964381" y="2678901"/>
              <a:ext cx="4357718" cy="157163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controlsig1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1214422"/>
            <a:ext cx="4643470" cy="526650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00100" y="321468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18fF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3240" y="3429000"/>
            <a:ext cx="136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Memory cell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00364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SIMULATION SETUP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71604" y="50004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1V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1714480" y="2714620"/>
            <a:ext cx="500066" cy="14287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71538" y="250030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V_BL</a:t>
            </a:r>
            <a:endParaRPr lang="nl-BE" b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4678" y="1000108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rPr>
              <a:t>3</a:t>
            </a:r>
            <a:r>
              <a:rPr lang="nl-B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rPr>
              <a:t>) sense</a:t>
            </a:r>
            <a:endParaRPr lang="nl-BE" sz="2400" b="1" dirty="0">
              <a:solidFill>
                <a:schemeClr val="tx2">
                  <a:lumMod val="60000"/>
                  <a:lumOff val="40000"/>
                </a:schemeClr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2571744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INPUTS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Load types, Design parameters  and        Simulation set up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OBJECTIVES </a:t>
            </a:r>
            <a:r>
              <a:rPr lang="nl-BE" sz="24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Linear sweep and Monte carlo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RESULTS LINEAR SWEEP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RESULTS MONTE CARLO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FINAL LOAD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3000364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OBJECTIVES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357298"/>
            <a:ext cx="778674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</a:rPr>
              <a:t>Bitline voltage difference</a:t>
            </a:r>
            <a:r>
              <a:rPr lang="nl-BE" sz="2400" dirty="0" smtClean="0">
                <a:solidFill>
                  <a:srgbClr val="002060"/>
                </a:solidFill>
              </a:rPr>
              <a:t>: </a:t>
            </a:r>
            <a:r>
              <a:rPr lang="nl-BE" b="1" dirty="0" smtClean="0">
                <a:solidFill>
                  <a:srgbClr val="002060"/>
                </a:solidFill>
              </a:rPr>
              <a:t>V_BL(HRS) – V_BL(LRS)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</a:rPr>
              <a:t>Bitline delay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</a:rPr>
              <a:t>Area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</a:rPr>
              <a:t>Voltage drop memory cell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</a:rPr>
              <a:t>Minimal Bitline voltage difference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</a:rPr>
              <a:t>Minimal Standard deviation Bitline voltage </a:t>
            </a:r>
            <a:endParaRPr lang="nl-BE" sz="24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</a:rPr>
              <a:t> Maximal Bitline delay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</a:rPr>
              <a:t>Robustness Temperature, Vss, ... variations</a:t>
            </a:r>
            <a:endParaRPr lang="nl-BE" sz="2400" dirty="0" smtClean="0">
              <a:solidFill>
                <a:srgbClr val="0070C0"/>
              </a:solidFill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6286512" y="1571612"/>
            <a:ext cx="571504" cy="2071702"/>
          </a:xfrm>
          <a:prstGeom prst="rightBrace">
            <a:avLst>
              <a:gd name="adj1" fmla="val 30828"/>
              <a:gd name="adj2" fmla="val 5040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7000892" y="2214554"/>
            <a:ext cx="1643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rgbClr val="002060"/>
                </a:solidFill>
                <a:latin typeface="Gill Sans MT" pitchFamily="34" charset="0"/>
              </a:rPr>
              <a:t>LINEAR SWEEP</a:t>
            </a:r>
            <a:endParaRPr lang="nl-BE" sz="2400" b="1" dirty="0">
              <a:solidFill>
                <a:srgbClr val="002060"/>
              </a:solidFill>
              <a:latin typeface="Gill Sans MT" pitchFamily="34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6429388" y="3714752"/>
            <a:ext cx="571504" cy="1571636"/>
          </a:xfrm>
          <a:prstGeom prst="rightBrace">
            <a:avLst>
              <a:gd name="adj1" fmla="val 30828"/>
              <a:gd name="adj2" fmla="val 5040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7143768" y="4071942"/>
            <a:ext cx="1643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rgbClr val="002060"/>
                </a:solidFill>
                <a:latin typeface="Gill Sans MT" pitchFamily="34" charset="0"/>
              </a:rPr>
              <a:t>MONTE CARLO</a:t>
            </a:r>
            <a:endParaRPr lang="nl-BE" sz="2400" b="1" dirty="0">
              <a:solidFill>
                <a:srgbClr val="00206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28662" y="357166"/>
            <a:ext cx="7500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OBJECTIVES LINEAR SWEEP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2910" y="1000108"/>
            <a:ext cx="3929090" cy="5221573"/>
            <a:chOff x="500034" y="714356"/>
            <a:chExt cx="3929090" cy="5221573"/>
          </a:xfrm>
        </p:grpSpPr>
        <p:pic>
          <p:nvPicPr>
            <p:cNvPr id="7" name="Picture 6" descr="sim_setup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7290" y="714356"/>
              <a:ext cx="2500330" cy="522157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00034" y="49291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/>
                <a:t>Sel_pulldown</a:t>
              </a:r>
              <a:endParaRPr lang="nl-BE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7224" y="100010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rgbClr val="002060"/>
                  </a:solidFill>
                </a:rPr>
                <a:t>Sel_load</a:t>
              </a:r>
              <a:endParaRPr lang="nl-BE" b="1" dirty="0">
                <a:solidFill>
                  <a:srgbClr val="00206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4414" y="192880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rgbClr val="002060"/>
                  </a:solidFill>
                </a:rPr>
                <a:t>Bias</a:t>
              </a:r>
              <a:endParaRPr lang="nl-BE" b="1" dirty="0">
                <a:solidFill>
                  <a:srgbClr val="00206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71670" y="400050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rgbClr val="002060"/>
                  </a:solidFill>
                </a:rPr>
                <a:t>WL</a:t>
              </a:r>
              <a:endParaRPr lang="nl-BE" b="1" dirty="0">
                <a:solidFill>
                  <a:srgbClr val="00206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49291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rgbClr val="002060"/>
                  </a:solidFill>
                </a:rPr>
                <a:t>Sel_SL</a:t>
              </a:r>
              <a:endParaRPr lang="nl-BE" b="1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rot="10800000">
            <a:off x="1714480" y="2714620"/>
            <a:ext cx="500066" cy="14287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1538" y="250030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V_BL</a:t>
            </a:r>
            <a:endParaRPr lang="nl-BE" b="1" dirty="0">
              <a:solidFill>
                <a:srgbClr val="0070C0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3143240" y="3429000"/>
            <a:ext cx="357190" cy="71438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3500430" y="3429000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Voltage drop memory cell</a:t>
            </a:r>
            <a:endParaRPr lang="nl-BE" b="1" dirty="0">
              <a:solidFill>
                <a:srgbClr val="0070C0"/>
              </a:solidFill>
            </a:endParaRPr>
          </a:p>
        </p:txBody>
      </p:sp>
      <p:pic>
        <p:nvPicPr>
          <p:cNvPr id="3" name="Picture 2" descr="la_objectives1.png"/>
          <p:cNvPicPr>
            <a:picLocks noChangeAspect="1"/>
          </p:cNvPicPr>
          <p:nvPr/>
        </p:nvPicPr>
        <p:blipFill>
          <a:blip r:embed="rId3"/>
          <a:srcRect l="9615" t="7322" b="7249"/>
          <a:stretch>
            <a:fillRect/>
          </a:stretch>
        </p:blipFill>
        <p:spPr>
          <a:xfrm>
            <a:off x="3071802" y="857232"/>
            <a:ext cx="6715172" cy="2500330"/>
          </a:xfrm>
          <a:prstGeom prst="rect">
            <a:avLst/>
          </a:prstGeom>
        </p:spPr>
      </p:pic>
      <p:pic>
        <p:nvPicPr>
          <p:cNvPr id="19458" name="Picture 2" descr="http://engineerblogs.org/wp-content/uploads/2011/01/mos_layou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4071942"/>
            <a:ext cx="3333750" cy="2038350"/>
          </a:xfrm>
          <a:prstGeom prst="rect">
            <a:avLst/>
          </a:prstGeom>
          <a:noFill/>
        </p:spPr>
      </p:pic>
      <p:cxnSp>
        <p:nvCxnSpPr>
          <p:cNvPr id="19" name="Straight Arrow Connector 18"/>
          <p:cNvCxnSpPr/>
          <p:nvPr/>
        </p:nvCxnSpPr>
        <p:spPr>
          <a:xfrm rot="5400000">
            <a:off x="5464975" y="5179231"/>
            <a:ext cx="1643074" cy="1588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6357950" y="6143644"/>
            <a:ext cx="419898" cy="10318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29322" y="500063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FF0000"/>
                </a:solidFill>
              </a:rPr>
              <a:t>W</a:t>
            </a:r>
            <a:endParaRPr lang="nl-BE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9388" y="621508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FF0000"/>
                </a:solidFill>
              </a:rPr>
              <a:t>L</a:t>
            </a:r>
            <a:endParaRPr lang="nl-BE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6786578" y="4071942"/>
            <a:ext cx="500066" cy="35719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72264" y="364331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AREA calculation</a:t>
            </a:r>
            <a:endParaRPr lang="nl-BE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15074" y="250030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DELAY calculation</a:t>
            </a:r>
            <a:endParaRPr lang="nl-BE" b="1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286380" y="2786058"/>
            <a:ext cx="1071570" cy="28575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3810252"/>
            <a:ext cx="6583136" cy="3047748"/>
            <a:chOff x="0" y="3810252"/>
            <a:chExt cx="6583136" cy="3047748"/>
          </a:xfrm>
        </p:grpSpPr>
        <p:pic>
          <p:nvPicPr>
            <p:cNvPr id="4" name="Picture 3" descr="mc_objectives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810252"/>
              <a:ext cx="6583136" cy="3047748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2929720" y="4357694"/>
              <a:ext cx="427834" cy="286546"/>
            </a:xfrm>
            <a:prstGeom prst="straightConnector1">
              <a:avLst/>
            </a:prstGeom>
            <a:ln w="22225">
              <a:solidFill>
                <a:schemeClr val="bg1">
                  <a:lumMod val="8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000364" y="4000504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chemeClr val="bg1">
                      <a:lumMod val="85000"/>
                    </a:schemeClr>
                  </a:solidFill>
                </a:rPr>
                <a:t>HRS</a:t>
              </a:r>
              <a:endParaRPr lang="nl-BE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57290" y="4214818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chemeClr val="bg1">
                      <a:lumMod val="85000"/>
                    </a:schemeClr>
                  </a:solidFill>
                </a:rPr>
                <a:t>L</a:t>
              </a:r>
              <a:r>
                <a:rPr lang="nl-BE" b="1" dirty="0" smtClean="0">
                  <a:solidFill>
                    <a:schemeClr val="bg1">
                      <a:lumMod val="85000"/>
                    </a:schemeClr>
                  </a:solidFill>
                </a:rPr>
                <a:t>RS</a:t>
              </a:r>
              <a:endParaRPr lang="nl-BE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6200000" flipV="1">
              <a:off x="1500166" y="4643446"/>
              <a:ext cx="642942" cy="357190"/>
            </a:xfrm>
            <a:prstGeom prst="straightConnector1">
              <a:avLst/>
            </a:prstGeom>
            <a:ln w="22225">
              <a:solidFill>
                <a:schemeClr val="bg1">
                  <a:lumMod val="8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57224" y="5000636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chemeClr val="bg1">
                      <a:lumMod val="85000"/>
                    </a:schemeClr>
                  </a:solidFill>
                </a:rPr>
                <a:t>L</a:t>
              </a:r>
              <a:r>
                <a:rPr lang="nl-BE" b="1" dirty="0" smtClean="0">
                  <a:solidFill>
                    <a:schemeClr val="bg1">
                      <a:lumMod val="85000"/>
                    </a:schemeClr>
                  </a:solidFill>
                </a:rPr>
                <a:t>RS+HRS</a:t>
              </a:r>
              <a:endParaRPr lang="nl-BE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10800000">
              <a:off x="1430316" y="5286388"/>
              <a:ext cx="712792" cy="571504"/>
            </a:xfrm>
            <a:prstGeom prst="straightConnector1">
              <a:avLst/>
            </a:prstGeom>
            <a:ln w="22225">
              <a:solidFill>
                <a:schemeClr val="bg1">
                  <a:lumMod val="8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28662" y="357166"/>
            <a:ext cx="7500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OBJECTIVES MONTE CARLO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928670"/>
            <a:ext cx="6583136" cy="3047748"/>
            <a:chOff x="0" y="928670"/>
            <a:chExt cx="6583136" cy="3047748"/>
          </a:xfrm>
        </p:grpSpPr>
        <p:pic>
          <p:nvPicPr>
            <p:cNvPr id="3" name="Picture 2" descr="mc_objectives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28670"/>
              <a:ext cx="6583136" cy="3047748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3321835" y="2035959"/>
              <a:ext cx="500066" cy="1588"/>
            </a:xfrm>
            <a:prstGeom prst="straightConnector1">
              <a:avLst/>
            </a:prstGeom>
            <a:ln w="22225">
              <a:solidFill>
                <a:schemeClr val="bg1">
                  <a:lumMod val="8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286116" y="1500174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chemeClr val="bg1">
                      <a:lumMod val="85000"/>
                    </a:schemeClr>
                  </a:solidFill>
                </a:rPr>
                <a:t>HRS</a:t>
              </a:r>
              <a:endParaRPr lang="nl-BE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0100" y="1357298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chemeClr val="bg1">
                      <a:lumMod val="85000"/>
                    </a:schemeClr>
                  </a:solidFill>
                </a:rPr>
                <a:t>L</a:t>
              </a:r>
              <a:r>
                <a:rPr lang="nl-BE" b="1" dirty="0" smtClean="0">
                  <a:solidFill>
                    <a:schemeClr val="bg1">
                      <a:lumMod val="85000"/>
                    </a:schemeClr>
                  </a:solidFill>
                </a:rPr>
                <a:t>RS</a:t>
              </a:r>
              <a:endParaRPr lang="nl-BE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0800000">
              <a:off x="1287440" y="1643050"/>
              <a:ext cx="712792" cy="571504"/>
            </a:xfrm>
            <a:prstGeom prst="straightConnector1">
              <a:avLst/>
            </a:prstGeom>
            <a:ln w="22225">
              <a:solidFill>
                <a:schemeClr val="bg1">
                  <a:lumMod val="8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rot="5400000" flipH="1" flipV="1">
            <a:off x="4143372" y="5357826"/>
            <a:ext cx="500066" cy="35719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29058" y="492919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MAXIMUM BITLINE DELAY</a:t>
            </a:r>
            <a:endParaRPr lang="nl-BE" b="1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43174" y="3286124"/>
            <a:ext cx="357190" cy="15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1714480" y="2857496"/>
            <a:ext cx="855668" cy="214314"/>
          </a:xfrm>
          <a:prstGeom prst="straightConnector1">
            <a:avLst/>
          </a:prstGeom>
          <a:ln w="2222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57224" y="2571744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 smtClean="0">
                <a:solidFill>
                  <a:schemeClr val="bg1">
                    <a:lumMod val="85000"/>
                  </a:schemeClr>
                </a:solidFill>
              </a:rPr>
              <a:t>99.9 % population</a:t>
            </a:r>
            <a:endParaRPr lang="nl-BE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1964513" y="2107397"/>
            <a:ext cx="1857388" cy="21431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57422" y="928670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MINIMUM BITLINE VOLTAGE DIFFERENCE</a:t>
            </a:r>
            <a:endParaRPr lang="nl-BE" b="1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500430" y="3214686"/>
            <a:ext cx="214314" cy="158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786182" y="2428868"/>
            <a:ext cx="857256" cy="6429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00562" y="1785926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MINIMUM STANDARD DEVIATION BITLINE VOLTAGE</a:t>
            </a:r>
            <a:endParaRPr lang="nl-BE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3143248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INPUTS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Load types, Design parameters  and        Simulation set up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OBJECTIVES </a:t>
            </a:r>
            <a:r>
              <a:rPr lang="nl-BE" sz="24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Linear sweep and Monte carlo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RESULTS LINEAR SWEEP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RESULTS MONTE CARLO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FINAL LOAD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16</a:t>
            </a:fld>
            <a:endParaRPr lang="nl-BE"/>
          </a:p>
        </p:txBody>
      </p:sp>
      <p:pic>
        <p:nvPicPr>
          <p:cNvPr id="3" name="Picture 2" descr="la_swee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604"/>
            <a:ext cx="6583136" cy="65831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29124" y="285728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LINEAR SWEEP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 rot="610027">
            <a:off x="6357950" y="1285860"/>
            <a:ext cx="2643206" cy="714380"/>
            <a:chOff x="6357950" y="1285860"/>
            <a:chExt cx="2643206" cy="714380"/>
          </a:xfrm>
        </p:grpSpPr>
        <p:sp>
          <p:nvSpPr>
            <p:cNvPr id="5" name="TextBox 4"/>
            <p:cNvSpPr txBox="1"/>
            <p:nvPr/>
          </p:nvSpPr>
          <p:spPr>
            <a:xfrm>
              <a:off x="6429388" y="1428736"/>
              <a:ext cx="24983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b="1" dirty="0" smtClean="0">
                  <a:solidFill>
                    <a:srgbClr val="0070C0"/>
                  </a:solidFill>
                </a:rPr>
                <a:t>21894 SOLUTIONS</a:t>
              </a:r>
              <a:endParaRPr lang="nl-BE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357950" y="1285860"/>
              <a:ext cx="2643206" cy="714380"/>
            </a:xfrm>
            <a:prstGeom prst="ellipse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15074" y="3571876"/>
            <a:ext cx="2405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SWEEP RANGE:</a:t>
            </a:r>
          </a:p>
          <a:p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W_switch = 100-500nm</a:t>
            </a:r>
          </a:p>
          <a:p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W_load = 100-500nm</a:t>
            </a:r>
          </a:p>
          <a:p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V_bias = 0-0.4V</a:t>
            </a:r>
            <a:endParaRPr lang="nl-B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500042"/>
            <a:ext cx="6583136" cy="6583136"/>
            <a:chOff x="0" y="274864"/>
            <a:chExt cx="6583136" cy="6583136"/>
          </a:xfrm>
        </p:grpSpPr>
        <p:pic>
          <p:nvPicPr>
            <p:cNvPr id="4" name="Picture 3" descr="la_sweep_switch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74864"/>
              <a:ext cx="6583136" cy="658313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500330" y="1346410"/>
              <a:ext cx="1357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rgbClr val="FF0000"/>
                  </a:solidFill>
                </a:rPr>
                <a:t>W_switch </a:t>
              </a:r>
              <a:r>
                <a:rPr lang="nl-BE" b="1" dirty="0" smtClean="0">
                  <a:solidFill>
                    <a:srgbClr val="FF000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FF0000"/>
                </a:solidFill>
              </a:endParaRPr>
            </a:p>
            <a:p>
              <a:endParaRPr lang="nl-BE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143008" y="1132096"/>
              <a:ext cx="2013727" cy="1647911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3727" h="1647911">
                  <a:moveTo>
                    <a:pt x="2013727" y="0"/>
                  </a:moveTo>
                  <a:cubicBezTo>
                    <a:pt x="1397844" y="352078"/>
                    <a:pt x="132820" y="234268"/>
                    <a:pt x="0" y="1647911"/>
                  </a:cubicBezTo>
                </a:path>
              </a:pathLst>
            </a:custGeom>
            <a:ln w="28575" cmpd="sng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071538" y="4494495"/>
              <a:ext cx="2585231" cy="1503173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228073 w 2228073"/>
                <a:gd name="connsiteY0" fmla="*/ 1694582 h 2046660"/>
                <a:gd name="connsiteX1" fmla="*/ 0 w 2228073"/>
                <a:gd name="connsiteY1" fmla="*/ 1413643 h 2046660"/>
                <a:gd name="connsiteX0" fmla="*/ 2228073 w 2228073"/>
                <a:gd name="connsiteY0" fmla="*/ 280939 h 656971"/>
                <a:gd name="connsiteX1" fmla="*/ 0 w 2228073"/>
                <a:gd name="connsiteY1" fmla="*/ 0 h 656971"/>
                <a:gd name="connsiteX0" fmla="*/ 2585231 w 2585231"/>
                <a:gd name="connsiteY0" fmla="*/ 1423923 h 1776001"/>
                <a:gd name="connsiteX1" fmla="*/ 0 w 2585231"/>
                <a:gd name="connsiteY1" fmla="*/ 0 h 1776001"/>
                <a:gd name="connsiteX0" fmla="*/ 2585231 w 2585231"/>
                <a:gd name="connsiteY0" fmla="*/ 1423923 h 1503173"/>
                <a:gd name="connsiteX1" fmla="*/ 0 w 2585231"/>
                <a:gd name="connsiteY1" fmla="*/ 0 h 1503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5231" h="1503173">
                  <a:moveTo>
                    <a:pt x="2585231" y="1423923"/>
                  </a:moveTo>
                  <a:cubicBezTo>
                    <a:pt x="1377632" y="1503173"/>
                    <a:pt x="449587" y="656971"/>
                    <a:pt x="0" y="0"/>
                  </a:cubicBezTo>
                </a:path>
              </a:pathLst>
            </a:custGeom>
            <a:ln w="28575" cmpd="sng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1702" y="4918310"/>
              <a:ext cx="1357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rgbClr val="FF0000"/>
                  </a:solidFill>
                </a:rPr>
                <a:t>W_switch </a:t>
              </a:r>
              <a:r>
                <a:rPr lang="nl-BE" b="1" dirty="0" smtClean="0">
                  <a:solidFill>
                    <a:srgbClr val="FF000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FF0000"/>
                </a:solidFill>
              </a:endParaRPr>
            </a:p>
            <a:p>
              <a:endParaRPr lang="nl-BE" dirty="0"/>
            </a:p>
          </p:txBody>
        </p:sp>
      </p:grpSp>
      <p:pic>
        <p:nvPicPr>
          <p:cNvPr id="15" name="Picture 14" descr="la_swee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29454" y="857232"/>
            <a:ext cx="1796790" cy="17967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071670" y="28572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LINEAR SWEEP: SWITCH LOAD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 r="85884" b="44387"/>
          <a:stretch>
            <a:fillRect/>
          </a:stretch>
        </p:blipFill>
        <p:spPr bwMode="auto">
          <a:xfrm>
            <a:off x="7215206" y="3643314"/>
            <a:ext cx="107157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6429388" y="4286256"/>
            <a:ext cx="81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rgbClr val="FF0000"/>
                </a:solidFill>
              </a:rPr>
              <a:t>Switch</a:t>
            </a:r>
            <a:endParaRPr lang="nl-BE" b="1" dirty="0" smtClean="0">
              <a:solidFill>
                <a:srgbClr val="FF0000"/>
              </a:solidFill>
            </a:endParaRP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18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0" y="285728"/>
            <a:ext cx="6583136" cy="6858000"/>
            <a:chOff x="1285852" y="0"/>
            <a:chExt cx="6583136" cy="6858000"/>
          </a:xfrm>
        </p:grpSpPr>
        <p:pic>
          <p:nvPicPr>
            <p:cNvPr id="3" name="Picture 2" descr="la_sweep_bias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5852" y="274864"/>
              <a:ext cx="6583136" cy="6583136"/>
            </a:xfrm>
            <a:prstGeom prst="rect">
              <a:avLst/>
            </a:prstGeom>
          </p:spPr>
        </p:pic>
        <p:sp>
          <p:nvSpPr>
            <p:cNvPr id="4" name="Freeform 3"/>
            <p:cNvSpPr/>
            <p:nvPr/>
          </p:nvSpPr>
          <p:spPr>
            <a:xfrm>
              <a:off x="2357422" y="571480"/>
              <a:ext cx="3299579" cy="2239087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3299579 w 3299579"/>
                <a:gd name="connsiteY0" fmla="*/ 337212 h 1413643"/>
                <a:gd name="connsiteX1" fmla="*/ 0 w 3299579"/>
                <a:gd name="connsiteY1" fmla="*/ 1413643 h 1413643"/>
                <a:gd name="connsiteX0" fmla="*/ 3299579 w 3299579"/>
                <a:gd name="connsiteY0" fmla="*/ 1162656 h 2239087"/>
                <a:gd name="connsiteX1" fmla="*/ 0 w 3299579"/>
                <a:gd name="connsiteY1" fmla="*/ 2239087 h 223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99579" h="2239087">
                  <a:moveTo>
                    <a:pt x="3299579" y="1162656"/>
                  </a:moveTo>
                  <a:cubicBezTo>
                    <a:pt x="1869306" y="0"/>
                    <a:pt x="132820" y="825444"/>
                    <a:pt x="0" y="2239087"/>
                  </a:cubicBezTo>
                </a:path>
              </a:pathLst>
            </a:custGeom>
            <a:ln w="28575" cmpd="sng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00298" y="2214554"/>
              <a:ext cx="1357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rgbClr val="FF0000"/>
                  </a:solidFill>
                </a:rPr>
                <a:t>W_switch </a:t>
              </a:r>
              <a:r>
                <a:rPr lang="nl-BE" b="1" dirty="0" smtClean="0">
                  <a:solidFill>
                    <a:srgbClr val="FF000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FF0000"/>
                </a:solidFill>
              </a:endParaRPr>
            </a:p>
            <a:p>
              <a:endParaRPr lang="nl-BE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2285984" y="0"/>
              <a:ext cx="3299579" cy="2239087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3299579 w 3299579"/>
                <a:gd name="connsiteY0" fmla="*/ 337212 h 1413643"/>
                <a:gd name="connsiteX1" fmla="*/ 0 w 3299579"/>
                <a:gd name="connsiteY1" fmla="*/ 1413643 h 1413643"/>
                <a:gd name="connsiteX0" fmla="*/ 3299579 w 3299579"/>
                <a:gd name="connsiteY0" fmla="*/ 1162656 h 2239087"/>
                <a:gd name="connsiteX1" fmla="*/ 0 w 3299579"/>
                <a:gd name="connsiteY1" fmla="*/ 2239087 h 223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99579" h="2239087">
                  <a:moveTo>
                    <a:pt x="3299579" y="1162656"/>
                  </a:moveTo>
                  <a:cubicBezTo>
                    <a:pt x="1869306" y="0"/>
                    <a:pt x="132820" y="825444"/>
                    <a:pt x="0" y="2239087"/>
                  </a:cubicBezTo>
                </a:path>
              </a:pathLst>
            </a:custGeom>
            <a:ln w="28575" cmpd="sng">
              <a:solidFill>
                <a:srgbClr val="00B05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86314" y="428604"/>
              <a:ext cx="11272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rgbClr val="00B050"/>
                  </a:solidFill>
                </a:rPr>
                <a:t>W_bias </a:t>
              </a:r>
              <a:r>
                <a:rPr lang="nl-BE" b="1" dirty="0" smtClean="0">
                  <a:solidFill>
                    <a:srgbClr val="00B05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00B050"/>
                </a:solidFill>
              </a:endParaRPr>
            </a:p>
            <a:p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5000628" y="2000240"/>
              <a:ext cx="718371" cy="79524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3299579 w 3299579"/>
                <a:gd name="connsiteY0" fmla="*/ 337212 h 1413643"/>
                <a:gd name="connsiteX1" fmla="*/ 0 w 3299579"/>
                <a:gd name="connsiteY1" fmla="*/ 1413643 h 1413643"/>
                <a:gd name="connsiteX0" fmla="*/ 3299579 w 3299579"/>
                <a:gd name="connsiteY0" fmla="*/ 1162656 h 2239087"/>
                <a:gd name="connsiteX1" fmla="*/ 0 w 3299579"/>
                <a:gd name="connsiteY1" fmla="*/ 2239087 h 2239087"/>
                <a:gd name="connsiteX0" fmla="*/ 3513925 w 3513925"/>
                <a:gd name="connsiteY0" fmla="*/ 2623252 h 2623252"/>
                <a:gd name="connsiteX1" fmla="*/ 0 w 3513925"/>
                <a:gd name="connsiteY1" fmla="*/ 1413643 h 2623252"/>
                <a:gd name="connsiteX0" fmla="*/ 3513925 w 3513925"/>
                <a:gd name="connsiteY0" fmla="*/ 1312827 h 1312827"/>
                <a:gd name="connsiteX1" fmla="*/ 0 w 3513925"/>
                <a:gd name="connsiteY1" fmla="*/ 103218 h 1312827"/>
                <a:gd name="connsiteX0" fmla="*/ 3513925 w 3513925"/>
                <a:gd name="connsiteY0" fmla="*/ 1312827 h 1470021"/>
                <a:gd name="connsiteX1" fmla="*/ 0 w 3513925"/>
                <a:gd name="connsiteY1" fmla="*/ 103218 h 1470021"/>
                <a:gd name="connsiteX0" fmla="*/ 3513925 w 3513925"/>
                <a:gd name="connsiteY0" fmla="*/ 1312827 h 1312827"/>
                <a:gd name="connsiteX1" fmla="*/ 2075725 w 3513925"/>
                <a:gd name="connsiteY1" fmla="*/ 154460 h 1312827"/>
                <a:gd name="connsiteX2" fmla="*/ 0 w 3513925"/>
                <a:gd name="connsiteY2" fmla="*/ 103218 h 1312827"/>
                <a:gd name="connsiteX0" fmla="*/ 2075725 w 2075725"/>
                <a:gd name="connsiteY0" fmla="*/ 154460 h 326989"/>
                <a:gd name="connsiteX1" fmla="*/ 0 w 2075725"/>
                <a:gd name="connsiteY1" fmla="*/ 103218 h 326989"/>
                <a:gd name="connsiteX0" fmla="*/ 2075725 w 2075725"/>
                <a:gd name="connsiteY0" fmla="*/ 154460 h 261759"/>
                <a:gd name="connsiteX1" fmla="*/ 0 w 2075725"/>
                <a:gd name="connsiteY1" fmla="*/ 103218 h 261759"/>
                <a:gd name="connsiteX0" fmla="*/ 829964 w 957713"/>
                <a:gd name="connsiteY0" fmla="*/ 154460 h 261759"/>
                <a:gd name="connsiteX1" fmla="*/ 111593 w 957713"/>
                <a:gd name="connsiteY1" fmla="*/ 103218 h 261759"/>
                <a:gd name="connsiteX0" fmla="*/ 718371 w 846120"/>
                <a:gd name="connsiteY0" fmla="*/ 154460 h 163103"/>
                <a:gd name="connsiteX1" fmla="*/ 0 w 846120"/>
                <a:gd name="connsiteY1" fmla="*/ 103218 h 163103"/>
                <a:gd name="connsiteX0" fmla="*/ 718371 w 718371"/>
                <a:gd name="connsiteY0" fmla="*/ 70881 h 79524"/>
                <a:gd name="connsiteX1" fmla="*/ 0 w 718371"/>
                <a:gd name="connsiteY1" fmla="*/ 19639 h 7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8371" h="79524">
                  <a:moveTo>
                    <a:pt x="718371" y="70881"/>
                  </a:moveTo>
                  <a:cubicBezTo>
                    <a:pt x="444005" y="79524"/>
                    <a:pt x="323948" y="0"/>
                    <a:pt x="0" y="19639"/>
                  </a:cubicBezTo>
                </a:path>
              </a:pathLst>
            </a:custGeom>
            <a:ln w="28575" cmpd="sng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86380" y="2071678"/>
              <a:ext cx="1053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>
                  <a:solidFill>
                    <a:srgbClr val="0070C0"/>
                  </a:solidFill>
                </a:rPr>
                <a:t>V</a:t>
              </a:r>
              <a:r>
                <a:rPr lang="nl-BE" b="1" dirty="0" smtClean="0">
                  <a:solidFill>
                    <a:srgbClr val="0070C0"/>
                  </a:solidFill>
                </a:rPr>
                <a:t>_bias </a:t>
              </a:r>
              <a:r>
                <a:rPr lang="nl-BE" b="1" dirty="0" smtClean="0">
                  <a:solidFill>
                    <a:srgbClr val="0070C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0070C0"/>
                </a:solidFill>
              </a:endParaRPr>
            </a:p>
            <a:p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786050" y="4214818"/>
              <a:ext cx="4842726" cy="1547080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3299579 w 3299579"/>
                <a:gd name="connsiteY0" fmla="*/ 337212 h 1413643"/>
                <a:gd name="connsiteX1" fmla="*/ 0 w 3299579"/>
                <a:gd name="connsiteY1" fmla="*/ 1413643 h 1413643"/>
                <a:gd name="connsiteX0" fmla="*/ 3299579 w 3299579"/>
                <a:gd name="connsiteY0" fmla="*/ 1162656 h 2239087"/>
                <a:gd name="connsiteX1" fmla="*/ 0 w 3299579"/>
                <a:gd name="connsiteY1" fmla="*/ 2239087 h 2239087"/>
                <a:gd name="connsiteX0" fmla="*/ 3585363 w 3585363"/>
                <a:gd name="connsiteY0" fmla="*/ 1694558 h 1694558"/>
                <a:gd name="connsiteX1" fmla="*/ 0 w 3585363"/>
                <a:gd name="connsiteY1" fmla="*/ 1413643 h 1694558"/>
                <a:gd name="connsiteX0" fmla="*/ 3585363 w 3585363"/>
                <a:gd name="connsiteY0" fmla="*/ 1162656 h 1447594"/>
                <a:gd name="connsiteX1" fmla="*/ 0 w 3585363"/>
                <a:gd name="connsiteY1" fmla="*/ 881741 h 1447594"/>
                <a:gd name="connsiteX0" fmla="*/ 2585199 w 2585199"/>
                <a:gd name="connsiteY0" fmla="*/ 1495337 h 1495337"/>
                <a:gd name="connsiteX1" fmla="*/ 0 w 2585199"/>
                <a:gd name="connsiteY1" fmla="*/ 0 h 1495337"/>
                <a:gd name="connsiteX0" fmla="*/ 2585199 w 4842726"/>
                <a:gd name="connsiteY0" fmla="*/ 1547080 h 1547080"/>
                <a:gd name="connsiteX1" fmla="*/ 0 w 4842726"/>
                <a:gd name="connsiteY1" fmla="*/ 51743 h 154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42726" h="1547080">
                  <a:moveTo>
                    <a:pt x="2585199" y="1547080"/>
                  </a:moveTo>
                  <a:cubicBezTo>
                    <a:pt x="4842726" y="0"/>
                    <a:pt x="1258043" y="617596"/>
                    <a:pt x="0" y="51743"/>
                  </a:cubicBezTo>
                </a:path>
              </a:pathLst>
            </a:custGeom>
            <a:ln w="28575" cmpd="sng">
              <a:solidFill>
                <a:srgbClr val="00B05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00760" y="4572008"/>
              <a:ext cx="11272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rgbClr val="00B050"/>
                  </a:solidFill>
                </a:rPr>
                <a:t>W_bias </a:t>
              </a:r>
              <a:r>
                <a:rPr lang="nl-BE" b="1" dirty="0" smtClean="0">
                  <a:solidFill>
                    <a:srgbClr val="00B05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00B050"/>
                </a:solidFill>
              </a:endParaRPr>
            </a:p>
            <a:p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357390" y="4500570"/>
              <a:ext cx="4271254" cy="1547080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3299579 w 3299579"/>
                <a:gd name="connsiteY0" fmla="*/ 337212 h 1413643"/>
                <a:gd name="connsiteX1" fmla="*/ 0 w 3299579"/>
                <a:gd name="connsiteY1" fmla="*/ 1413643 h 1413643"/>
                <a:gd name="connsiteX0" fmla="*/ 3299579 w 3299579"/>
                <a:gd name="connsiteY0" fmla="*/ 1162656 h 2239087"/>
                <a:gd name="connsiteX1" fmla="*/ 0 w 3299579"/>
                <a:gd name="connsiteY1" fmla="*/ 2239087 h 2239087"/>
                <a:gd name="connsiteX0" fmla="*/ 3585363 w 3585363"/>
                <a:gd name="connsiteY0" fmla="*/ 1694558 h 1694558"/>
                <a:gd name="connsiteX1" fmla="*/ 0 w 3585363"/>
                <a:gd name="connsiteY1" fmla="*/ 1413643 h 1694558"/>
                <a:gd name="connsiteX0" fmla="*/ 3585363 w 3585363"/>
                <a:gd name="connsiteY0" fmla="*/ 1162656 h 1447594"/>
                <a:gd name="connsiteX1" fmla="*/ 0 w 3585363"/>
                <a:gd name="connsiteY1" fmla="*/ 881741 h 1447594"/>
                <a:gd name="connsiteX0" fmla="*/ 2585199 w 2585199"/>
                <a:gd name="connsiteY0" fmla="*/ 1495337 h 1495337"/>
                <a:gd name="connsiteX1" fmla="*/ 0 w 2585199"/>
                <a:gd name="connsiteY1" fmla="*/ 0 h 1495337"/>
                <a:gd name="connsiteX0" fmla="*/ 2585199 w 4842726"/>
                <a:gd name="connsiteY0" fmla="*/ 1547080 h 1547080"/>
                <a:gd name="connsiteX1" fmla="*/ 0 w 4842726"/>
                <a:gd name="connsiteY1" fmla="*/ 51743 h 1547080"/>
                <a:gd name="connsiteX0" fmla="*/ 2013727 w 4271254"/>
                <a:gd name="connsiteY0" fmla="*/ 1547080 h 1547080"/>
                <a:gd name="connsiteX1" fmla="*/ 0 w 4271254"/>
                <a:gd name="connsiteY1" fmla="*/ 194595 h 154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1254" h="1547080">
                  <a:moveTo>
                    <a:pt x="2013727" y="1547080"/>
                  </a:moveTo>
                  <a:cubicBezTo>
                    <a:pt x="4271254" y="0"/>
                    <a:pt x="1258043" y="760448"/>
                    <a:pt x="0" y="194595"/>
                  </a:cubicBezTo>
                </a:path>
              </a:pathLst>
            </a:custGeom>
            <a:ln w="28575" cmpd="sng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86116" y="5572140"/>
              <a:ext cx="1357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rgbClr val="FF0000"/>
                  </a:solidFill>
                </a:rPr>
                <a:t>W_switch </a:t>
              </a:r>
              <a:r>
                <a:rPr lang="nl-BE" b="1" dirty="0" smtClean="0">
                  <a:solidFill>
                    <a:srgbClr val="FF000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FF0000"/>
                </a:solidFill>
              </a:endParaRPr>
            </a:p>
            <a:p>
              <a:endParaRPr lang="nl-BE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643438" y="5500702"/>
              <a:ext cx="932685" cy="79524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3299579 w 3299579"/>
                <a:gd name="connsiteY0" fmla="*/ 337212 h 1413643"/>
                <a:gd name="connsiteX1" fmla="*/ 0 w 3299579"/>
                <a:gd name="connsiteY1" fmla="*/ 1413643 h 1413643"/>
                <a:gd name="connsiteX0" fmla="*/ 3299579 w 3299579"/>
                <a:gd name="connsiteY0" fmla="*/ 1162656 h 2239087"/>
                <a:gd name="connsiteX1" fmla="*/ 0 w 3299579"/>
                <a:gd name="connsiteY1" fmla="*/ 2239087 h 2239087"/>
                <a:gd name="connsiteX0" fmla="*/ 3513925 w 3513925"/>
                <a:gd name="connsiteY0" fmla="*/ 2623252 h 2623252"/>
                <a:gd name="connsiteX1" fmla="*/ 0 w 3513925"/>
                <a:gd name="connsiteY1" fmla="*/ 1413643 h 2623252"/>
                <a:gd name="connsiteX0" fmla="*/ 3513925 w 3513925"/>
                <a:gd name="connsiteY0" fmla="*/ 1312827 h 1312827"/>
                <a:gd name="connsiteX1" fmla="*/ 0 w 3513925"/>
                <a:gd name="connsiteY1" fmla="*/ 103218 h 1312827"/>
                <a:gd name="connsiteX0" fmla="*/ 3513925 w 3513925"/>
                <a:gd name="connsiteY0" fmla="*/ 1312827 h 1470021"/>
                <a:gd name="connsiteX1" fmla="*/ 0 w 3513925"/>
                <a:gd name="connsiteY1" fmla="*/ 103218 h 1470021"/>
                <a:gd name="connsiteX0" fmla="*/ 3513925 w 3513925"/>
                <a:gd name="connsiteY0" fmla="*/ 1312827 h 1312827"/>
                <a:gd name="connsiteX1" fmla="*/ 2075725 w 3513925"/>
                <a:gd name="connsiteY1" fmla="*/ 154460 h 1312827"/>
                <a:gd name="connsiteX2" fmla="*/ 0 w 3513925"/>
                <a:gd name="connsiteY2" fmla="*/ 103218 h 1312827"/>
                <a:gd name="connsiteX0" fmla="*/ 2075725 w 2075725"/>
                <a:gd name="connsiteY0" fmla="*/ 154460 h 326989"/>
                <a:gd name="connsiteX1" fmla="*/ 0 w 2075725"/>
                <a:gd name="connsiteY1" fmla="*/ 103218 h 326989"/>
                <a:gd name="connsiteX0" fmla="*/ 2075725 w 2075725"/>
                <a:gd name="connsiteY0" fmla="*/ 154460 h 261759"/>
                <a:gd name="connsiteX1" fmla="*/ 0 w 2075725"/>
                <a:gd name="connsiteY1" fmla="*/ 103218 h 261759"/>
                <a:gd name="connsiteX0" fmla="*/ 829964 w 957713"/>
                <a:gd name="connsiteY0" fmla="*/ 154460 h 261759"/>
                <a:gd name="connsiteX1" fmla="*/ 111593 w 957713"/>
                <a:gd name="connsiteY1" fmla="*/ 103218 h 261759"/>
                <a:gd name="connsiteX0" fmla="*/ 718371 w 846120"/>
                <a:gd name="connsiteY0" fmla="*/ 154460 h 163103"/>
                <a:gd name="connsiteX1" fmla="*/ 0 w 846120"/>
                <a:gd name="connsiteY1" fmla="*/ 103218 h 163103"/>
                <a:gd name="connsiteX0" fmla="*/ 718371 w 718371"/>
                <a:gd name="connsiteY0" fmla="*/ 70881 h 79524"/>
                <a:gd name="connsiteX1" fmla="*/ 0 w 718371"/>
                <a:gd name="connsiteY1" fmla="*/ 19639 h 7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8371" h="79524">
                  <a:moveTo>
                    <a:pt x="718371" y="70881"/>
                  </a:moveTo>
                  <a:cubicBezTo>
                    <a:pt x="444005" y="79524"/>
                    <a:pt x="323948" y="0"/>
                    <a:pt x="0" y="19639"/>
                  </a:cubicBezTo>
                </a:path>
              </a:pathLst>
            </a:custGeom>
            <a:ln w="28575" cmpd="sng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72132" y="5500702"/>
              <a:ext cx="1053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>
                  <a:solidFill>
                    <a:srgbClr val="0070C0"/>
                  </a:solidFill>
                </a:rPr>
                <a:t>V</a:t>
              </a:r>
              <a:r>
                <a:rPr lang="nl-BE" b="1" dirty="0" smtClean="0">
                  <a:solidFill>
                    <a:srgbClr val="0070C0"/>
                  </a:solidFill>
                </a:rPr>
                <a:t>_bias </a:t>
              </a:r>
              <a:r>
                <a:rPr lang="nl-BE" b="1" dirty="0" smtClean="0">
                  <a:solidFill>
                    <a:srgbClr val="0070C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0070C0"/>
                </a:solidFill>
              </a:endParaRPr>
            </a:p>
            <a:p>
              <a:endParaRPr lang="nl-BE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7" name="Picture 16" descr="la_swee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29454" y="857232"/>
            <a:ext cx="1796790" cy="179679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71670" y="28572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LINEAR SWEEP: BIAS LOAD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 l="26808" r="55320"/>
          <a:stretch>
            <a:fillRect/>
          </a:stretch>
        </p:blipFill>
        <p:spPr bwMode="auto">
          <a:xfrm>
            <a:off x="7143768" y="2928934"/>
            <a:ext cx="1143008" cy="389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6429388" y="3500438"/>
            <a:ext cx="81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rgbClr val="FF0000"/>
                </a:solidFill>
              </a:rPr>
              <a:t>Switch</a:t>
            </a:r>
            <a:endParaRPr lang="nl-BE" b="1" dirty="0" smtClean="0">
              <a:solidFill>
                <a:srgbClr val="FF0000"/>
              </a:solidFill>
            </a:endParaRPr>
          </a:p>
          <a:p>
            <a:endParaRPr lang="nl-BE" dirty="0"/>
          </a:p>
        </p:txBody>
      </p:sp>
      <p:sp>
        <p:nvSpPr>
          <p:cNvPr id="21" name="TextBox 20"/>
          <p:cNvSpPr txBox="1"/>
          <p:nvPr/>
        </p:nvSpPr>
        <p:spPr>
          <a:xfrm>
            <a:off x="6710845" y="5068685"/>
            <a:ext cx="575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rgbClr val="00B050"/>
                </a:solidFill>
              </a:rPr>
              <a:t>Bias</a:t>
            </a:r>
            <a:endParaRPr lang="nl-BE" b="1" dirty="0" smtClean="0">
              <a:solidFill>
                <a:srgbClr val="00B050"/>
              </a:solidFill>
            </a:endParaRP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0" y="428604"/>
            <a:ext cx="6583136" cy="6583136"/>
            <a:chOff x="1071538" y="274864"/>
            <a:chExt cx="6583136" cy="6583136"/>
          </a:xfrm>
        </p:grpSpPr>
        <p:pic>
          <p:nvPicPr>
            <p:cNvPr id="3" name="Picture 2" descr="la_sweep_diode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1538" y="274864"/>
              <a:ext cx="6583136" cy="6583136"/>
            </a:xfrm>
            <a:prstGeom prst="rect">
              <a:avLst/>
            </a:prstGeom>
          </p:spPr>
        </p:pic>
        <p:sp>
          <p:nvSpPr>
            <p:cNvPr id="4" name="Freeform 3"/>
            <p:cNvSpPr/>
            <p:nvPr/>
          </p:nvSpPr>
          <p:spPr>
            <a:xfrm>
              <a:off x="2714612" y="785770"/>
              <a:ext cx="2299447" cy="1505035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2076515"/>
                <a:gd name="connsiteX1" fmla="*/ 0 w 2013727"/>
                <a:gd name="connsiteY1" fmla="*/ 2076515 h 2076515"/>
                <a:gd name="connsiteX0" fmla="*/ 2013727 w 2013727"/>
                <a:gd name="connsiteY0" fmla="*/ 0 h 2076515"/>
                <a:gd name="connsiteX1" fmla="*/ 0 w 2013727"/>
                <a:gd name="connsiteY1" fmla="*/ 2076515 h 2076515"/>
                <a:gd name="connsiteX0" fmla="*/ 2013727 w 2013727"/>
                <a:gd name="connsiteY0" fmla="*/ 0 h 2076515"/>
                <a:gd name="connsiteX1" fmla="*/ 0 w 2013727"/>
                <a:gd name="connsiteY1" fmla="*/ 2076515 h 2076515"/>
                <a:gd name="connsiteX0" fmla="*/ 2299447 w 2299447"/>
                <a:gd name="connsiteY0" fmla="*/ 0 h 1505035"/>
                <a:gd name="connsiteX1" fmla="*/ 0 w 2299447"/>
                <a:gd name="connsiteY1" fmla="*/ 1505035 h 1505035"/>
                <a:gd name="connsiteX0" fmla="*/ 2299447 w 2299447"/>
                <a:gd name="connsiteY0" fmla="*/ 0 h 1505035"/>
                <a:gd name="connsiteX1" fmla="*/ 0 w 2299447"/>
                <a:gd name="connsiteY1" fmla="*/ 1505035 h 150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9447" h="1505035">
                  <a:moveTo>
                    <a:pt x="2299447" y="0"/>
                  </a:moveTo>
                  <a:cubicBezTo>
                    <a:pt x="1694351" y="353456"/>
                    <a:pt x="1462650" y="689864"/>
                    <a:pt x="0" y="1505035"/>
                  </a:cubicBezTo>
                </a:path>
              </a:pathLst>
            </a:custGeom>
            <a:ln w="28575" cmpd="sng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57686" y="1785926"/>
              <a:ext cx="12843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rgbClr val="0070C0"/>
                  </a:solidFill>
                </a:rPr>
                <a:t>W_diode </a:t>
              </a:r>
              <a:r>
                <a:rPr lang="nl-BE" b="1" dirty="0" smtClean="0">
                  <a:solidFill>
                    <a:srgbClr val="0070C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0070C0"/>
                </a:solidFill>
              </a:endParaRPr>
            </a:p>
            <a:p>
              <a:endParaRPr lang="nl-BE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3942457" y="857208"/>
              <a:ext cx="343695" cy="1219211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2076515"/>
                <a:gd name="connsiteX1" fmla="*/ 0 w 2013727"/>
                <a:gd name="connsiteY1" fmla="*/ 2076515 h 2076515"/>
                <a:gd name="connsiteX0" fmla="*/ 2013727 w 2013727"/>
                <a:gd name="connsiteY0" fmla="*/ 0 h 2076515"/>
                <a:gd name="connsiteX1" fmla="*/ 0 w 2013727"/>
                <a:gd name="connsiteY1" fmla="*/ 2076515 h 2076515"/>
                <a:gd name="connsiteX0" fmla="*/ 2013727 w 2013727"/>
                <a:gd name="connsiteY0" fmla="*/ 0 h 2076515"/>
                <a:gd name="connsiteX1" fmla="*/ 0 w 2013727"/>
                <a:gd name="connsiteY1" fmla="*/ 2076515 h 2076515"/>
                <a:gd name="connsiteX0" fmla="*/ 181321 w 2487732"/>
                <a:gd name="connsiteY0" fmla="*/ 381754 h 990754"/>
                <a:gd name="connsiteX1" fmla="*/ 1025082 w 2487732"/>
                <a:gd name="connsiteY1" fmla="*/ 815171 h 990754"/>
                <a:gd name="connsiteX0" fmla="*/ 181321 w 1025082"/>
                <a:gd name="connsiteY0" fmla="*/ 0 h 609000"/>
                <a:gd name="connsiteX1" fmla="*/ 1025082 w 1025082"/>
                <a:gd name="connsiteY1" fmla="*/ 433417 h 609000"/>
                <a:gd name="connsiteX0" fmla="*/ 181321 w 1382240"/>
                <a:gd name="connsiteY0" fmla="*/ 0 h 609000"/>
                <a:gd name="connsiteX1" fmla="*/ 1382240 w 1382240"/>
                <a:gd name="connsiteY1" fmla="*/ 290517 h 609000"/>
                <a:gd name="connsiteX0" fmla="*/ 0 w 1200919"/>
                <a:gd name="connsiteY0" fmla="*/ 0 h 386616"/>
                <a:gd name="connsiteX1" fmla="*/ 1200919 w 1200919"/>
                <a:gd name="connsiteY1" fmla="*/ 290517 h 386616"/>
                <a:gd name="connsiteX0" fmla="*/ 0 w 1343827"/>
                <a:gd name="connsiteY0" fmla="*/ 0 h 386616"/>
                <a:gd name="connsiteX1" fmla="*/ 1343827 w 1343827"/>
                <a:gd name="connsiteY1" fmla="*/ 290517 h 386616"/>
                <a:gd name="connsiteX0" fmla="*/ 171579 w 563108"/>
                <a:gd name="connsiteY0" fmla="*/ 0 h 1433501"/>
                <a:gd name="connsiteX1" fmla="*/ 229490 w 563108"/>
                <a:gd name="connsiteY1" fmla="*/ 1433501 h 1433501"/>
                <a:gd name="connsiteX0" fmla="*/ 0 w 391529"/>
                <a:gd name="connsiteY0" fmla="*/ 0 h 1219211"/>
                <a:gd name="connsiteX1" fmla="*/ 343695 w 391529"/>
                <a:gd name="connsiteY1" fmla="*/ 1219211 h 1219211"/>
                <a:gd name="connsiteX0" fmla="*/ 0 w 343695"/>
                <a:gd name="connsiteY0" fmla="*/ 0 h 1219211"/>
                <a:gd name="connsiteX1" fmla="*/ 343695 w 343695"/>
                <a:gd name="connsiteY1" fmla="*/ 1219211 h 1219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3695" h="1219211">
                  <a:moveTo>
                    <a:pt x="0" y="0"/>
                  </a:moveTo>
                  <a:cubicBezTo>
                    <a:pt x="176949" y="535168"/>
                    <a:pt x="114205" y="1075844"/>
                    <a:pt x="343695" y="1219211"/>
                  </a:cubicBezTo>
                </a:path>
              </a:pathLst>
            </a:custGeom>
            <a:ln w="28575" cmpd="sng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0070C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28860" y="1285860"/>
              <a:ext cx="1357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rgbClr val="FF0000"/>
                  </a:solidFill>
                </a:rPr>
                <a:t>W_switch </a:t>
              </a:r>
              <a:r>
                <a:rPr lang="nl-BE" b="1" dirty="0" smtClean="0">
                  <a:solidFill>
                    <a:srgbClr val="FF000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FF0000"/>
                </a:solidFill>
              </a:endParaRPr>
            </a:p>
            <a:p>
              <a:endParaRPr lang="nl-BE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3801295" y="4072385"/>
              <a:ext cx="272733" cy="1723243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2076515"/>
                <a:gd name="connsiteX1" fmla="*/ 0 w 2013727"/>
                <a:gd name="connsiteY1" fmla="*/ 2076515 h 2076515"/>
                <a:gd name="connsiteX0" fmla="*/ 2013727 w 2013727"/>
                <a:gd name="connsiteY0" fmla="*/ 0 h 2076515"/>
                <a:gd name="connsiteX1" fmla="*/ 0 w 2013727"/>
                <a:gd name="connsiteY1" fmla="*/ 2076515 h 2076515"/>
                <a:gd name="connsiteX0" fmla="*/ 2013727 w 2013727"/>
                <a:gd name="connsiteY0" fmla="*/ 0 h 2076515"/>
                <a:gd name="connsiteX1" fmla="*/ 0 w 2013727"/>
                <a:gd name="connsiteY1" fmla="*/ 2076515 h 2076515"/>
                <a:gd name="connsiteX0" fmla="*/ 181321 w 2487732"/>
                <a:gd name="connsiteY0" fmla="*/ 381754 h 990754"/>
                <a:gd name="connsiteX1" fmla="*/ 1025082 w 2487732"/>
                <a:gd name="connsiteY1" fmla="*/ 815171 h 990754"/>
                <a:gd name="connsiteX0" fmla="*/ 181321 w 1025082"/>
                <a:gd name="connsiteY0" fmla="*/ 0 h 609000"/>
                <a:gd name="connsiteX1" fmla="*/ 1025082 w 1025082"/>
                <a:gd name="connsiteY1" fmla="*/ 433417 h 609000"/>
                <a:gd name="connsiteX0" fmla="*/ 181321 w 1382240"/>
                <a:gd name="connsiteY0" fmla="*/ 0 h 609000"/>
                <a:gd name="connsiteX1" fmla="*/ 1382240 w 1382240"/>
                <a:gd name="connsiteY1" fmla="*/ 290517 h 609000"/>
                <a:gd name="connsiteX0" fmla="*/ 0 w 1200919"/>
                <a:gd name="connsiteY0" fmla="*/ 0 h 386616"/>
                <a:gd name="connsiteX1" fmla="*/ 1200919 w 1200919"/>
                <a:gd name="connsiteY1" fmla="*/ 290517 h 386616"/>
                <a:gd name="connsiteX0" fmla="*/ 0 w 1343827"/>
                <a:gd name="connsiteY0" fmla="*/ 0 h 386616"/>
                <a:gd name="connsiteX1" fmla="*/ 1343827 w 1343827"/>
                <a:gd name="connsiteY1" fmla="*/ 290517 h 386616"/>
                <a:gd name="connsiteX0" fmla="*/ 171579 w 563108"/>
                <a:gd name="connsiteY0" fmla="*/ 0 h 1433501"/>
                <a:gd name="connsiteX1" fmla="*/ 229490 w 563108"/>
                <a:gd name="connsiteY1" fmla="*/ 1433501 h 1433501"/>
                <a:gd name="connsiteX0" fmla="*/ 0 w 391529"/>
                <a:gd name="connsiteY0" fmla="*/ 0 h 1219211"/>
                <a:gd name="connsiteX1" fmla="*/ 343695 w 391529"/>
                <a:gd name="connsiteY1" fmla="*/ 1219211 h 1219211"/>
                <a:gd name="connsiteX0" fmla="*/ 0 w 343695"/>
                <a:gd name="connsiteY0" fmla="*/ 0 h 1219211"/>
                <a:gd name="connsiteX1" fmla="*/ 343695 w 343695"/>
                <a:gd name="connsiteY1" fmla="*/ 1219211 h 1219211"/>
                <a:gd name="connsiteX0" fmla="*/ 243017 w 419966"/>
                <a:gd name="connsiteY0" fmla="*/ 1210196 h 1745364"/>
                <a:gd name="connsiteX1" fmla="*/ 229490 w 419966"/>
                <a:gd name="connsiteY1" fmla="*/ 143367 h 1745364"/>
                <a:gd name="connsiteX0" fmla="*/ 243017 w 562810"/>
                <a:gd name="connsiteY0" fmla="*/ 1210196 h 3388414"/>
                <a:gd name="connsiteX1" fmla="*/ 369422 w 562810"/>
                <a:gd name="connsiteY1" fmla="*/ 2866718 h 3388414"/>
                <a:gd name="connsiteX2" fmla="*/ 229490 w 562810"/>
                <a:gd name="connsiteY2" fmla="*/ 143367 h 3388414"/>
                <a:gd name="connsiteX0" fmla="*/ 243017 w 502159"/>
                <a:gd name="connsiteY0" fmla="*/ 1210196 h 2866718"/>
                <a:gd name="connsiteX1" fmla="*/ 369422 w 502159"/>
                <a:gd name="connsiteY1" fmla="*/ 2866718 h 2866718"/>
                <a:gd name="connsiteX2" fmla="*/ 229490 w 502159"/>
                <a:gd name="connsiteY2" fmla="*/ 143367 h 2866718"/>
                <a:gd name="connsiteX0" fmla="*/ 243017 w 502159"/>
                <a:gd name="connsiteY0" fmla="*/ 138650 h 1795172"/>
                <a:gd name="connsiteX1" fmla="*/ 369422 w 502159"/>
                <a:gd name="connsiteY1" fmla="*/ 1795172 h 1795172"/>
                <a:gd name="connsiteX2" fmla="*/ 229490 w 502159"/>
                <a:gd name="connsiteY2" fmla="*/ 143367 h 1795172"/>
                <a:gd name="connsiteX0" fmla="*/ 13527 w 272669"/>
                <a:gd name="connsiteY0" fmla="*/ 0 h 1656522"/>
                <a:gd name="connsiteX1" fmla="*/ 139932 w 272669"/>
                <a:gd name="connsiteY1" fmla="*/ 1656522 h 1656522"/>
                <a:gd name="connsiteX2" fmla="*/ 0 w 272669"/>
                <a:gd name="connsiteY2" fmla="*/ 4717 h 1656522"/>
                <a:gd name="connsiteX0" fmla="*/ 0 w 326843"/>
                <a:gd name="connsiteY0" fmla="*/ 0 h 1656522"/>
                <a:gd name="connsiteX1" fmla="*/ 126405 w 326843"/>
                <a:gd name="connsiteY1" fmla="*/ 1656522 h 1656522"/>
                <a:gd name="connsiteX2" fmla="*/ 272193 w 326843"/>
                <a:gd name="connsiteY2" fmla="*/ 4717 h 1656522"/>
                <a:gd name="connsiteX0" fmla="*/ 0 w 200438"/>
                <a:gd name="connsiteY0" fmla="*/ 1651805 h 1651805"/>
                <a:gd name="connsiteX1" fmla="*/ 145788 w 200438"/>
                <a:gd name="connsiteY1" fmla="*/ 0 h 1651805"/>
                <a:gd name="connsiteX0" fmla="*/ 139996 w 272733"/>
                <a:gd name="connsiteY0" fmla="*/ 1937581 h 1937581"/>
                <a:gd name="connsiteX1" fmla="*/ 0 w 272733"/>
                <a:gd name="connsiteY1" fmla="*/ 0 h 1937581"/>
                <a:gd name="connsiteX0" fmla="*/ 139996 w 272733"/>
                <a:gd name="connsiteY0" fmla="*/ 1723243 h 1723243"/>
                <a:gd name="connsiteX1" fmla="*/ 0 w 272733"/>
                <a:gd name="connsiteY1" fmla="*/ 0 h 172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2733" h="1723243">
                  <a:moveTo>
                    <a:pt x="139996" y="1723243"/>
                  </a:moveTo>
                  <a:cubicBezTo>
                    <a:pt x="272733" y="977912"/>
                    <a:pt x="54650" y="256947"/>
                    <a:pt x="0" y="0"/>
                  </a:cubicBezTo>
                </a:path>
              </a:pathLst>
            </a:custGeom>
            <a:ln w="28575" cmpd="sng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7620" y="3786190"/>
              <a:ext cx="12843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rgbClr val="0070C0"/>
                  </a:solidFill>
                </a:rPr>
                <a:t>W_diode </a:t>
              </a:r>
              <a:r>
                <a:rPr lang="nl-BE" b="1" dirty="0" smtClean="0">
                  <a:solidFill>
                    <a:srgbClr val="0070C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0070C0"/>
                </a:solidFill>
              </a:endParaRPr>
            </a:p>
            <a:p>
              <a:endParaRPr lang="nl-BE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500266" y="4823505"/>
              <a:ext cx="2513761" cy="462859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2076515"/>
                <a:gd name="connsiteX1" fmla="*/ 0 w 2013727"/>
                <a:gd name="connsiteY1" fmla="*/ 2076515 h 2076515"/>
                <a:gd name="connsiteX0" fmla="*/ 2013727 w 2013727"/>
                <a:gd name="connsiteY0" fmla="*/ 0 h 2076515"/>
                <a:gd name="connsiteX1" fmla="*/ 0 w 2013727"/>
                <a:gd name="connsiteY1" fmla="*/ 2076515 h 2076515"/>
                <a:gd name="connsiteX0" fmla="*/ 2013727 w 2013727"/>
                <a:gd name="connsiteY0" fmla="*/ 0 h 2076515"/>
                <a:gd name="connsiteX1" fmla="*/ 0 w 2013727"/>
                <a:gd name="connsiteY1" fmla="*/ 2076515 h 2076515"/>
                <a:gd name="connsiteX0" fmla="*/ 2299447 w 2299447"/>
                <a:gd name="connsiteY0" fmla="*/ 0 h 1505035"/>
                <a:gd name="connsiteX1" fmla="*/ 0 w 2299447"/>
                <a:gd name="connsiteY1" fmla="*/ 1505035 h 1505035"/>
                <a:gd name="connsiteX0" fmla="*/ 2299447 w 2299447"/>
                <a:gd name="connsiteY0" fmla="*/ 0 h 1505035"/>
                <a:gd name="connsiteX1" fmla="*/ 0 w 2299447"/>
                <a:gd name="connsiteY1" fmla="*/ 1505035 h 1505035"/>
                <a:gd name="connsiteX0" fmla="*/ 1585035 w 1585035"/>
                <a:gd name="connsiteY0" fmla="*/ 453120 h 815171"/>
                <a:gd name="connsiteX1" fmla="*/ 0 w 1585035"/>
                <a:gd name="connsiteY1" fmla="*/ 815171 h 815171"/>
                <a:gd name="connsiteX0" fmla="*/ 1585035 w 1585035"/>
                <a:gd name="connsiteY0" fmla="*/ 453120 h 815171"/>
                <a:gd name="connsiteX1" fmla="*/ 0 w 1585035"/>
                <a:gd name="connsiteY1" fmla="*/ 815171 h 815171"/>
                <a:gd name="connsiteX0" fmla="*/ 2513761 w 2513761"/>
                <a:gd name="connsiteY0" fmla="*/ 1238962 h 1238962"/>
                <a:gd name="connsiteX1" fmla="*/ 0 w 2513761"/>
                <a:gd name="connsiteY1" fmla="*/ 815171 h 1238962"/>
                <a:gd name="connsiteX0" fmla="*/ 2513761 w 2513761"/>
                <a:gd name="connsiteY0" fmla="*/ 462859 h 462859"/>
                <a:gd name="connsiteX1" fmla="*/ 0 w 2513761"/>
                <a:gd name="connsiteY1" fmla="*/ 39068 h 462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13761" h="462859">
                  <a:moveTo>
                    <a:pt x="2513761" y="462859"/>
                  </a:moveTo>
                  <a:cubicBezTo>
                    <a:pt x="1689232" y="348586"/>
                    <a:pt x="1449984" y="0"/>
                    <a:pt x="0" y="39068"/>
                  </a:cubicBezTo>
                </a:path>
              </a:pathLst>
            </a:custGeom>
            <a:ln w="28575" cmpd="sng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86380" y="5000636"/>
              <a:ext cx="1357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rgbClr val="FF0000"/>
                  </a:solidFill>
                </a:rPr>
                <a:t>W_switch </a:t>
              </a:r>
              <a:r>
                <a:rPr lang="nl-BE" b="1" dirty="0" smtClean="0">
                  <a:solidFill>
                    <a:srgbClr val="FF000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FF0000"/>
                </a:solidFill>
              </a:endParaRPr>
            </a:p>
            <a:p>
              <a:endParaRPr lang="nl-BE" dirty="0"/>
            </a:p>
          </p:txBody>
        </p:sp>
      </p:grpSp>
      <p:pic>
        <p:nvPicPr>
          <p:cNvPr id="14" name="Picture 13" descr="la_swee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29454" y="857232"/>
            <a:ext cx="1796790" cy="179679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71670" y="28572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LINEAR SWEEP: DIODE LOAD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/>
          <a:srcRect l="50265" r="26278"/>
          <a:stretch>
            <a:fillRect/>
          </a:stretch>
        </p:blipFill>
        <p:spPr bwMode="auto">
          <a:xfrm>
            <a:off x="6929454" y="2962095"/>
            <a:ext cx="1500198" cy="389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6429388" y="3500438"/>
            <a:ext cx="81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rgbClr val="FF0000"/>
                </a:solidFill>
              </a:rPr>
              <a:t>Switch</a:t>
            </a:r>
            <a:endParaRPr lang="nl-BE" b="1" dirty="0" smtClean="0">
              <a:solidFill>
                <a:srgbClr val="FF0000"/>
              </a:solidFill>
            </a:endParaRPr>
          </a:p>
          <a:p>
            <a:endParaRPr lang="nl-BE" dirty="0"/>
          </a:p>
        </p:txBody>
      </p:sp>
      <p:sp>
        <p:nvSpPr>
          <p:cNvPr id="18" name="TextBox 17"/>
          <p:cNvSpPr txBox="1"/>
          <p:nvPr/>
        </p:nvSpPr>
        <p:spPr>
          <a:xfrm>
            <a:off x="7858148" y="5072074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Diode</a:t>
            </a:r>
            <a:endParaRPr lang="nl-BE" b="1" dirty="0" smtClean="0">
              <a:solidFill>
                <a:srgbClr val="0070C0"/>
              </a:solidFill>
            </a:endParaRP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1643050"/>
            <a:ext cx="6786610" cy="92869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INPUTS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Load types,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Design parameters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 and        Simulation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set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up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OBJECTIVES </a:t>
            </a:r>
            <a:r>
              <a:rPr lang="nl-BE" sz="24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Linear sweep and Monte carlo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RESULTS LINEAR SWEEP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RESULTS MONTE CARLO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FINAL LOAD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20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0" y="428604"/>
            <a:ext cx="6583136" cy="6583136"/>
            <a:chOff x="1280432" y="137432"/>
            <a:chExt cx="6583136" cy="6583136"/>
          </a:xfrm>
        </p:grpSpPr>
        <p:pic>
          <p:nvPicPr>
            <p:cNvPr id="3" name="Picture 2" descr="la_sweep_bulk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0432" y="137432"/>
              <a:ext cx="6583136" cy="6583136"/>
            </a:xfrm>
            <a:prstGeom prst="rect">
              <a:avLst/>
            </a:prstGeom>
          </p:spPr>
        </p:pic>
        <p:sp>
          <p:nvSpPr>
            <p:cNvPr id="4" name="Freeform 3"/>
            <p:cNvSpPr/>
            <p:nvPr/>
          </p:nvSpPr>
          <p:spPr>
            <a:xfrm>
              <a:off x="2643174" y="1234376"/>
              <a:ext cx="2870951" cy="1413643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870951 w 2870951"/>
                <a:gd name="connsiteY0" fmla="*/ 337212 h 1413643"/>
                <a:gd name="connsiteX1" fmla="*/ 0 w 2870951"/>
                <a:gd name="connsiteY1" fmla="*/ 1413643 h 1413643"/>
                <a:gd name="connsiteX0" fmla="*/ 2870951 w 2870951"/>
                <a:gd name="connsiteY0" fmla="*/ 337212 h 1413643"/>
                <a:gd name="connsiteX1" fmla="*/ 0 w 2870951"/>
                <a:gd name="connsiteY1" fmla="*/ 1413643 h 141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0951" h="1413643">
                  <a:moveTo>
                    <a:pt x="2870951" y="337212"/>
                  </a:moveTo>
                  <a:cubicBezTo>
                    <a:pt x="2113538" y="451265"/>
                    <a:pt x="132820" y="0"/>
                    <a:pt x="0" y="1413643"/>
                  </a:cubicBezTo>
                </a:path>
              </a:pathLst>
            </a:custGeom>
            <a:ln w="28575" cmpd="sng">
              <a:solidFill>
                <a:srgbClr val="00B05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00496" y="2143116"/>
              <a:ext cx="1156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rgbClr val="0070C0"/>
                  </a:solidFill>
                </a:rPr>
                <a:t>W_bulk </a:t>
              </a:r>
              <a:r>
                <a:rPr lang="nl-BE" b="1" dirty="0" smtClean="0">
                  <a:solidFill>
                    <a:srgbClr val="0070C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0070C0"/>
                </a:solidFill>
              </a:endParaRPr>
            </a:p>
            <a:p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2295476" y="757030"/>
              <a:ext cx="2844325" cy="1686175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870951 w 2870951"/>
                <a:gd name="connsiteY0" fmla="*/ 337212 h 1413643"/>
                <a:gd name="connsiteX1" fmla="*/ 0 w 2870951"/>
                <a:gd name="connsiteY1" fmla="*/ 1413643 h 1413643"/>
                <a:gd name="connsiteX0" fmla="*/ 2870951 w 2870951"/>
                <a:gd name="connsiteY0" fmla="*/ 337212 h 1413643"/>
                <a:gd name="connsiteX1" fmla="*/ 0 w 2870951"/>
                <a:gd name="connsiteY1" fmla="*/ 1413643 h 1413643"/>
                <a:gd name="connsiteX0" fmla="*/ 2013663 w 2013663"/>
                <a:gd name="connsiteY0" fmla="*/ 622940 h 1413643"/>
                <a:gd name="connsiteX1" fmla="*/ 0 w 2013663"/>
                <a:gd name="connsiteY1" fmla="*/ 1413643 h 1413643"/>
                <a:gd name="connsiteX0" fmla="*/ 2513761 w 2513761"/>
                <a:gd name="connsiteY0" fmla="*/ 980154 h 1413643"/>
                <a:gd name="connsiteX1" fmla="*/ 0 w 2513761"/>
                <a:gd name="connsiteY1" fmla="*/ 1413643 h 1413643"/>
                <a:gd name="connsiteX0" fmla="*/ 2513761 w 3058671"/>
                <a:gd name="connsiteY0" fmla="*/ 1252686 h 1686175"/>
                <a:gd name="connsiteX1" fmla="*/ 0 w 3058671"/>
                <a:gd name="connsiteY1" fmla="*/ 1686175 h 1686175"/>
                <a:gd name="connsiteX0" fmla="*/ 2299415 w 2844325"/>
                <a:gd name="connsiteY0" fmla="*/ 1252686 h 1686175"/>
                <a:gd name="connsiteX1" fmla="*/ 0 w 2844325"/>
                <a:gd name="connsiteY1" fmla="*/ 1686175 h 1686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44325" h="1686175">
                  <a:moveTo>
                    <a:pt x="2299415" y="1252686"/>
                  </a:moveTo>
                  <a:cubicBezTo>
                    <a:pt x="2844325" y="0"/>
                    <a:pt x="132820" y="272532"/>
                    <a:pt x="0" y="1686175"/>
                  </a:cubicBezTo>
                </a:path>
              </a:pathLst>
            </a:custGeom>
            <a:ln w="28575" cmpd="sng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14942" y="1643050"/>
              <a:ext cx="1357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rgbClr val="00B050"/>
                  </a:solidFill>
                </a:rPr>
                <a:t>W_switch </a:t>
              </a:r>
              <a:r>
                <a:rPr lang="nl-BE" b="1" dirty="0" smtClean="0">
                  <a:solidFill>
                    <a:srgbClr val="00B05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00B050"/>
                </a:solidFill>
              </a:endParaRPr>
            </a:p>
            <a:p>
              <a:endParaRPr lang="nl-BE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357422" y="3929066"/>
              <a:ext cx="3853882" cy="1923965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870951 w 2870951"/>
                <a:gd name="connsiteY0" fmla="*/ 337212 h 1413643"/>
                <a:gd name="connsiteX1" fmla="*/ 0 w 2870951"/>
                <a:gd name="connsiteY1" fmla="*/ 1413643 h 1413643"/>
                <a:gd name="connsiteX0" fmla="*/ 2870951 w 2870951"/>
                <a:gd name="connsiteY0" fmla="*/ 337212 h 1413643"/>
                <a:gd name="connsiteX1" fmla="*/ 0 w 2870951"/>
                <a:gd name="connsiteY1" fmla="*/ 1413643 h 1413643"/>
                <a:gd name="connsiteX0" fmla="*/ 2013663 w 2013663"/>
                <a:gd name="connsiteY0" fmla="*/ 622940 h 1413643"/>
                <a:gd name="connsiteX1" fmla="*/ 0 w 2013663"/>
                <a:gd name="connsiteY1" fmla="*/ 1413643 h 1413643"/>
                <a:gd name="connsiteX0" fmla="*/ 2513761 w 2513761"/>
                <a:gd name="connsiteY0" fmla="*/ 980154 h 1413643"/>
                <a:gd name="connsiteX1" fmla="*/ 0 w 2513761"/>
                <a:gd name="connsiteY1" fmla="*/ 1413643 h 1413643"/>
                <a:gd name="connsiteX0" fmla="*/ 2513761 w 3058671"/>
                <a:gd name="connsiteY0" fmla="*/ 1252686 h 1686175"/>
                <a:gd name="connsiteX1" fmla="*/ 0 w 3058671"/>
                <a:gd name="connsiteY1" fmla="*/ 1686175 h 1686175"/>
                <a:gd name="connsiteX0" fmla="*/ 2299415 w 2844325"/>
                <a:gd name="connsiteY0" fmla="*/ 1252686 h 1686175"/>
                <a:gd name="connsiteX1" fmla="*/ 0 w 2844325"/>
                <a:gd name="connsiteY1" fmla="*/ 1686175 h 1686175"/>
                <a:gd name="connsiteX0" fmla="*/ 2585199 w 3130109"/>
                <a:gd name="connsiteY0" fmla="*/ 1337368 h 1413643"/>
                <a:gd name="connsiteX1" fmla="*/ 0 w 3130109"/>
                <a:gd name="connsiteY1" fmla="*/ 1413643 h 1413643"/>
                <a:gd name="connsiteX0" fmla="*/ 2585199 w 3130109"/>
                <a:gd name="connsiteY0" fmla="*/ 1252686 h 1878642"/>
                <a:gd name="connsiteX1" fmla="*/ 0 w 3130109"/>
                <a:gd name="connsiteY1" fmla="*/ 1328961 h 1878642"/>
                <a:gd name="connsiteX0" fmla="*/ 2728043 w 3272953"/>
                <a:gd name="connsiteY0" fmla="*/ 1923965 h 1923965"/>
                <a:gd name="connsiteX1" fmla="*/ 0 w 3272953"/>
                <a:gd name="connsiteY1" fmla="*/ 0 h 1923965"/>
                <a:gd name="connsiteX0" fmla="*/ 2728043 w 3853882"/>
                <a:gd name="connsiteY0" fmla="*/ 1923965 h 1923965"/>
                <a:gd name="connsiteX1" fmla="*/ 0 w 3853882"/>
                <a:gd name="connsiteY1" fmla="*/ 0 h 1923965"/>
                <a:gd name="connsiteX0" fmla="*/ 2728043 w 3853882"/>
                <a:gd name="connsiteY0" fmla="*/ 1923965 h 1923965"/>
                <a:gd name="connsiteX1" fmla="*/ 0 w 3853882"/>
                <a:gd name="connsiteY1" fmla="*/ 0 h 1923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3882" h="1923965">
                  <a:moveTo>
                    <a:pt x="2728043" y="1923965"/>
                  </a:moveTo>
                  <a:cubicBezTo>
                    <a:pt x="3853882" y="718176"/>
                    <a:pt x="650703" y="980994"/>
                    <a:pt x="0" y="0"/>
                  </a:cubicBezTo>
                </a:path>
              </a:pathLst>
            </a:custGeom>
            <a:ln w="28575" cmpd="sng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71736" y="3786190"/>
              <a:ext cx="1156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rgbClr val="0070C0"/>
                  </a:solidFill>
                </a:rPr>
                <a:t>W_bulk </a:t>
              </a:r>
              <a:r>
                <a:rPr lang="nl-BE" b="1" dirty="0" smtClean="0">
                  <a:solidFill>
                    <a:srgbClr val="0070C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0070C0"/>
                </a:solidFill>
              </a:endParaRPr>
            </a:p>
            <a:p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285952" y="4628306"/>
              <a:ext cx="3371049" cy="752158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870951 w 2870951"/>
                <a:gd name="connsiteY0" fmla="*/ 337212 h 1413643"/>
                <a:gd name="connsiteX1" fmla="*/ 0 w 2870951"/>
                <a:gd name="connsiteY1" fmla="*/ 1413643 h 1413643"/>
                <a:gd name="connsiteX0" fmla="*/ 2870951 w 2870951"/>
                <a:gd name="connsiteY0" fmla="*/ 337212 h 1413643"/>
                <a:gd name="connsiteX1" fmla="*/ 0 w 2870951"/>
                <a:gd name="connsiteY1" fmla="*/ 1413643 h 1413643"/>
                <a:gd name="connsiteX0" fmla="*/ 3371049 w 3371049"/>
                <a:gd name="connsiteY0" fmla="*/ 2051748 h 2165801"/>
                <a:gd name="connsiteX1" fmla="*/ 0 w 3371049"/>
                <a:gd name="connsiteY1" fmla="*/ 1413643 h 2165801"/>
                <a:gd name="connsiteX0" fmla="*/ 3371049 w 3371049"/>
                <a:gd name="connsiteY0" fmla="*/ 638105 h 752158"/>
                <a:gd name="connsiteX1" fmla="*/ 0 w 3371049"/>
                <a:gd name="connsiteY1" fmla="*/ 0 h 75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71049" h="752158">
                  <a:moveTo>
                    <a:pt x="3371049" y="638105"/>
                  </a:moveTo>
                  <a:cubicBezTo>
                    <a:pt x="2613636" y="752158"/>
                    <a:pt x="222873" y="590652"/>
                    <a:pt x="0" y="0"/>
                  </a:cubicBezTo>
                </a:path>
              </a:pathLst>
            </a:custGeom>
            <a:ln w="28575" cmpd="sng">
              <a:solidFill>
                <a:srgbClr val="00B05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0694" y="4714884"/>
              <a:ext cx="1357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rgbClr val="00B050"/>
                  </a:solidFill>
                </a:rPr>
                <a:t>W_switch </a:t>
              </a:r>
              <a:r>
                <a:rPr lang="nl-BE" b="1" dirty="0" smtClean="0">
                  <a:solidFill>
                    <a:srgbClr val="00B05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00B050"/>
                </a:solidFill>
              </a:endParaRPr>
            </a:p>
            <a:p>
              <a:endParaRPr lang="nl-BE" dirty="0"/>
            </a:p>
          </p:txBody>
        </p:sp>
      </p:grpSp>
      <p:pic>
        <p:nvPicPr>
          <p:cNvPr id="13" name="Picture 12" descr="la_swee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29454" y="857232"/>
            <a:ext cx="1796790" cy="17967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71670" y="28572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LINEAR SWEEP: BULK LOAD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/>
          <a:srcRect l="79307"/>
          <a:stretch>
            <a:fillRect/>
          </a:stretch>
        </p:blipFill>
        <p:spPr bwMode="auto">
          <a:xfrm>
            <a:off x="6963364" y="2962095"/>
            <a:ext cx="1323412" cy="389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6643702" y="5072074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Bulk</a:t>
            </a:r>
            <a:endParaRPr lang="nl-BE" b="1" dirty="0" smtClean="0">
              <a:solidFill>
                <a:srgbClr val="0070C0"/>
              </a:solidFill>
            </a:endParaRPr>
          </a:p>
          <a:p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29388" y="3500438"/>
            <a:ext cx="81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rgbClr val="00B050"/>
                </a:solidFill>
              </a:rPr>
              <a:t>Switch</a:t>
            </a:r>
            <a:endParaRPr lang="nl-BE" b="1" dirty="0" smtClean="0">
              <a:solidFill>
                <a:srgbClr val="00B050"/>
              </a:solidFill>
            </a:endParaRP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a_pare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480"/>
            <a:ext cx="6583136" cy="658313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14546" y="285728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LINEAR SWEEP: PARETO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 rot="610027">
            <a:off x="6357950" y="1285860"/>
            <a:ext cx="2643206" cy="714380"/>
          </a:xfrm>
          <a:prstGeom prst="ellipse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xtBox 4"/>
          <p:cNvSpPr txBox="1"/>
          <p:nvPr/>
        </p:nvSpPr>
        <p:spPr>
          <a:xfrm rot="610027">
            <a:off x="6504234" y="1428299"/>
            <a:ext cx="2342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 smtClean="0">
                <a:solidFill>
                  <a:srgbClr val="0070C0"/>
                </a:solidFill>
              </a:rPr>
              <a:t>1681 SOLUTIONS</a:t>
            </a:r>
            <a:endParaRPr lang="nl-BE" sz="2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5074" y="3571876"/>
            <a:ext cx="26795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PARETO OBJECTIVES:</a:t>
            </a:r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Area</a:t>
            </a:r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Diff BL voltage</a:t>
            </a:r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Settle Time</a:t>
            </a:r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Voltage drop memory cell</a:t>
            </a:r>
            <a:endParaRPr lang="nl-B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3643314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INPUTS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Load types, Design parameters  and        Simulation set up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OBJECTIVES </a:t>
            </a:r>
            <a:r>
              <a:rPr lang="nl-BE" sz="24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Linear sweep and Monte carlo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RESULTS LINEAR SWEEP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RESULTS MONTE CARLO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FINAL LOAD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22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3"/>
          <p:cNvGrpSpPr/>
          <p:nvPr/>
        </p:nvGrpSpPr>
        <p:grpSpPr>
          <a:xfrm>
            <a:off x="0" y="3810252"/>
            <a:ext cx="6583136" cy="3047748"/>
            <a:chOff x="0" y="3810252"/>
            <a:chExt cx="6583136" cy="3047748"/>
          </a:xfrm>
        </p:grpSpPr>
        <p:pic>
          <p:nvPicPr>
            <p:cNvPr id="4" name="Picture 3" descr="mc_objectives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810252"/>
              <a:ext cx="6583136" cy="3047748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2929720" y="4357694"/>
              <a:ext cx="427834" cy="286546"/>
            </a:xfrm>
            <a:prstGeom prst="straightConnector1">
              <a:avLst/>
            </a:prstGeom>
            <a:ln w="22225">
              <a:solidFill>
                <a:schemeClr val="bg1">
                  <a:lumMod val="8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000364" y="4000504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chemeClr val="bg1">
                      <a:lumMod val="85000"/>
                    </a:schemeClr>
                  </a:solidFill>
                </a:rPr>
                <a:t>HRS</a:t>
              </a:r>
              <a:endParaRPr lang="nl-BE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57290" y="4214818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chemeClr val="bg1">
                      <a:lumMod val="85000"/>
                    </a:schemeClr>
                  </a:solidFill>
                </a:rPr>
                <a:t>L</a:t>
              </a:r>
              <a:r>
                <a:rPr lang="nl-BE" b="1" dirty="0" smtClean="0">
                  <a:solidFill>
                    <a:schemeClr val="bg1">
                      <a:lumMod val="85000"/>
                    </a:schemeClr>
                  </a:solidFill>
                </a:rPr>
                <a:t>RS</a:t>
              </a:r>
              <a:endParaRPr lang="nl-BE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6200000" flipV="1">
              <a:off x="1500166" y="4643446"/>
              <a:ext cx="642942" cy="357190"/>
            </a:xfrm>
            <a:prstGeom prst="straightConnector1">
              <a:avLst/>
            </a:prstGeom>
            <a:ln w="22225">
              <a:solidFill>
                <a:schemeClr val="bg1">
                  <a:lumMod val="8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57224" y="5000636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chemeClr val="bg1">
                      <a:lumMod val="85000"/>
                    </a:schemeClr>
                  </a:solidFill>
                </a:rPr>
                <a:t>L</a:t>
              </a:r>
              <a:r>
                <a:rPr lang="nl-BE" b="1" dirty="0" smtClean="0">
                  <a:solidFill>
                    <a:schemeClr val="bg1">
                      <a:lumMod val="85000"/>
                    </a:schemeClr>
                  </a:solidFill>
                </a:rPr>
                <a:t>RS+HRS</a:t>
              </a:r>
              <a:endParaRPr lang="nl-BE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10800000">
              <a:off x="1430316" y="5286388"/>
              <a:ext cx="712792" cy="571504"/>
            </a:xfrm>
            <a:prstGeom prst="straightConnector1">
              <a:avLst/>
            </a:prstGeom>
            <a:ln w="22225">
              <a:solidFill>
                <a:schemeClr val="bg1">
                  <a:lumMod val="8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28662" y="357166"/>
            <a:ext cx="7500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OBJECTIVES MONTE CARLO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7" name="Group 22"/>
          <p:cNvGrpSpPr/>
          <p:nvPr/>
        </p:nvGrpSpPr>
        <p:grpSpPr>
          <a:xfrm>
            <a:off x="0" y="928670"/>
            <a:ext cx="6583136" cy="3047748"/>
            <a:chOff x="0" y="928670"/>
            <a:chExt cx="6583136" cy="3047748"/>
          </a:xfrm>
        </p:grpSpPr>
        <p:pic>
          <p:nvPicPr>
            <p:cNvPr id="3" name="Picture 2" descr="mc_objectives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28670"/>
              <a:ext cx="6583136" cy="3047748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3321835" y="2035959"/>
              <a:ext cx="500066" cy="1588"/>
            </a:xfrm>
            <a:prstGeom prst="straightConnector1">
              <a:avLst/>
            </a:prstGeom>
            <a:ln w="22225">
              <a:solidFill>
                <a:schemeClr val="bg1">
                  <a:lumMod val="8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286116" y="1500174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chemeClr val="bg1">
                      <a:lumMod val="85000"/>
                    </a:schemeClr>
                  </a:solidFill>
                </a:rPr>
                <a:t>HRS</a:t>
              </a:r>
              <a:endParaRPr lang="nl-BE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0100" y="1357298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chemeClr val="bg1">
                      <a:lumMod val="85000"/>
                    </a:schemeClr>
                  </a:solidFill>
                </a:rPr>
                <a:t>L</a:t>
              </a:r>
              <a:r>
                <a:rPr lang="nl-BE" b="1" dirty="0" smtClean="0">
                  <a:solidFill>
                    <a:schemeClr val="bg1">
                      <a:lumMod val="85000"/>
                    </a:schemeClr>
                  </a:solidFill>
                </a:rPr>
                <a:t>RS</a:t>
              </a:r>
              <a:endParaRPr lang="nl-BE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0800000">
              <a:off x="1287440" y="1643050"/>
              <a:ext cx="712792" cy="571504"/>
            </a:xfrm>
            <a:prstGeom prst="straightConnector1">
              <a:avLst/>
            </a:prstGeom>
            <a:ln w="22225">
              <a:solidFill>
                <a:schemeClr val="bg1">
                  <a:lumMod val="8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rot="5400000" flipH="1" flipV="1">
            <a:off x="4143372" y="5357826"/>
            <a:ext cx="500066" cy="35719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29058" y="492919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MAXIMUM BITLINE DELAY</a:t>
            </a:r>
            <a:endParaRPr lang="nl-BE" b="1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43174" y="3286124"/>
            <a:ext cx="357190" cy="15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1714480" y="2857496"/>
            <a:ext cx="855668" cy="214314"/>
          </a:xfrm>
          <a:prstGeom prst="straightConnector1">
            <a:avLst/>
          </a:prstGeom>
          <a:ln w="2222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57224" y="2571744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 smtClean="0">
                <a:solidFill>
                  <a:schemeClr val="bg1">
                    <a:lumMod val="85000"/>
                  </a:schemeClr>
                </a:solidFill>
              </a:rPr>
              <a:t>99.9 % population</a:t>
            </a:r>
            <a:endParaRPr lang="nl-BE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1964513" y="2107397"/>
            <a:ext cx="1857388" cy="21431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57422" y="928670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MINIMUM BITLINE VOLTAGE DIFFERENCE</a:t>
            </a:r>
            <a:endParaRPr lang="nl-BE" b="1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500430" y="3214686"/>
            <a:ext cx="214314" cy="158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786182" y="2428868"/>
            <a:ext cx="857256" cy="6429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00562" y="1785926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MINIMUM STANDARD DEVIATION BITLINE VOLTAGE</a:t>
            </a:r>
            <a:endParaRPr lang="nl-BE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c_pare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18"/>
            <a:ext cx="6583136" cy="658313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14546" y="285728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MONTE CARLO: </a:t>
            </a:r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PARETO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 rot="610027">
            <a:off x="6357950" y="1285860"/>
            <a:ext cx="2643206" cy="714380"/>
          </a:xfrm>
          <a:prstGeom prst="ellipse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xtBox 4"/>
          <p:cNvSpPr txBox="1"/>
          <p:nvPr/>
        </p:nvSpPr>
        <p:spPr>
          <a:xfrm rot="610027">
            <a:off x="6659725" y="1428299"/>
            <a:ext cx="20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 smtClean="0">
                <a:solidFill>
                  <a:srgbClr val="0070C0"/>
                </a:solidFill>
              </a:rPr>
              <a:t>48</a:t>
            </a:r>
            <a:r>
              <a:rPr lang="nl-BE" sz="2400" b="1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</a:rPr>
              <a:t>SOLUTIONS</a:t>
            </a:r>
            <a:endParaRPr lang="nl-BE" sz="2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5074" y="2571744"/>
            <a:ext cx="213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PARETO </a:t>
            </a:r>
            <a:r>
              <a:rPr lang="nl-BE" smtClean="0">
                <a:solidFill>
                  <a:schemeClr val="accent1">
                    <a:lumMod val="75000"/>
                  </a:schemeClr>
                </a:solidFill>
              </a:rPr>
              <a:t>OBJECTIVES</a:t>
            </a:r>
            <a:r>
              <a:rPr lang="nl-BE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nl-BE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 rot="20727064">
            <a:off x="5833795" y="5606929"/>
            <a:ext cx="2643206" cy="714380"/>
            <a:chOff x="6458496" y="1942169"/>
            <a:chExt cx="2643206" cy="714380"/>
          </a:xfrm>
        </p:grpSpPr>
        <p:sp>
          <p:nvSpPr>
            <p:cNvPr id="12" name="Oval 11"/>
            <p:cNvSpPr/>
            <p:nvPr/>
          </p:nvSpPr>
          <p:spPr>
            <a:xfrm rot="610027">
              <a:off x="6458496" y="1942169"/>
              <a:ext cx="2643206" cy="714380"/>
            </a:xfrm>
            <a:prstGeom prst="ellipse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 rot="610027">
              <a:off x="6581282" y="2084608"/>
              <a:ext cx="23898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b="1" dirty="0" smtClean="0">
                  <a:solidFill>
                    <a:srgbClr val="0070C0"/>
                  </a:solidFill>
                </a:rPr>
                <a:t>600 mc iterations</a:t>
              </a:r>
              <a:endParaRPr lang="nl-BE" sz="2400" b="1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25</a:t>
            </a:fld>
            <a:endParaRPr lang="nl-BE"/>
          </a:p>
        </p:txBody>
      </p:sp>
      <p:pic>
        <p:nvPicPr>
          <p:cNvPr id="3" name="Picture 2" descr="mc_spac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32" y="137432"/>
            <a:ext cx="6583136" cy="658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26</a:t>
            </a:fld>
            <a:endParaRPr lang="nl-BE"/>
          </a:p>
        </p:txBody>
      </p:sp>
      <p:pic>
        <p:nvPicPr>
          <p:cNvPr id="3" name="Picture 2" descr="mc_finalload_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32" y="1905126"/>
            <a:ext cx="6583136" cy="3047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3000364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LOAD TYPES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28596" y="1071546"/>
            <a:ext cx="8572560" cy="5572958"/>
            <a:chOff x="142844" y="1071546"/>
            <a:chExt cx="8572560" cy="557295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28662" y="1357298"/>
              <a:ext cx="7036310" cy="4286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142844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72198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1934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43108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86512" y="3714752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Bulk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5720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Switch Load</a:t>
              </a:r>
              <a:endPara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43702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Bulk</a:t>
              </a:r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 Load</a:t>
              </a:r>
              <a:r>
                <a:rPr lang="nl-BE" sz="1000" b="1" dirty="0" smtClean="0">
                  <a:latin typeface="Gill Sans MT" pitchFamily="34" charset="0"/>
                </a:rPr>
                <a:t>*</a:t>
              </a:r>
              <a:endParaRPr lang="nl-BE" sz="1000" b="1" dirty="0">
                <a:latin typeface="Gill Sans MT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14810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Diode</a:t>
              </a:r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 Load</a:t>
              </a:r>
              <a:endPara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8860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Bias</a:t>
              </a:r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 Load</a:t>
              </a:r>
              <a:endPara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5400000">
              <a:off x="-571536" y="3857628"/>
              <a:ext cx="5572164" cy="1588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1356495" y="3856835"/>
              <a:ext cx="5572164" cy="1588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3356760" y="3856834"/>
              <a:ext cx="5572164" cy="1588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428860" y="3714752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Bias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14282" y="6500834"/>
            <a:ext cx="892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smtClean="0"/>
              <a:t>*(Ren et al., </a:t>
            </a:r>
            <a:r>
              <a:rPr lang="nl-BE" sz="1000" dirty="0" smtClean="0"/>
              <a:t>"A body-voltage-sensing-based short pulse reading circuit for spin-torque transfer RAMs (</a:t>
            </a:r>
            <a:r>
              <a:rPr lang="nl-BE" sz="1000" dirty="0" smtClean="0"/>
              <a:t>STT-RAMs) “,  2012)</a:t>
            </a:r>
            <a:r>
              <a:rPr lang="nl-BE" sz="1000" dirty="0" smtClean="0"/>
              <a:t/>
            </a:r>
            <a:br>
              <a:rPr lang="nl-BE" sz="1000" dirty="0" smtClean="0"/>
            </a:br>
            <a:endParaRPr lang="nl-B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3000364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LOAD TYPES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428596" y="1071546"/>
            <a:ext cx="8572560" cy="5572958"/>
            <a:chOff x="142844" y="1071546"/>
            <a:chExt cx="8572560" cy="557295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28662" y="1357298"/>
              <a:ext cx="7036310" cy="4286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142844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72198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1934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43108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86512" y="3714752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Bulk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5720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Switch Load</a:t>
              </a:r>
              <a:endPara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43702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Bulk</a:t>
              </a:r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 Load</a:t>
              </a:r>
              <a:r>
                <a:rPr lang="nl-BE" sz="1000" b="1" dirty="0" smtClean="0">
                  <a:latin typeface="Gill Sans MT" pitchFamily="34" charset="0"/>
                </a:rPr>
                <a:t>*</a:t>
              </a:r>
              <a:endParaRPr lang="nl-BE" sz="1000" b="1" dirty="0">
                <a:latin typeface="Gill Sans MT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14810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Diode</a:t>
              </a:r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 Load</a:t>
              </a:r>
              <a:endPara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8860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Bias</a:t>
              </a:r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 Load</a:t>
              </a:r>
              <a:endPara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5400000">
              <a:off x="-571536" y="3857628"/>
              <a:ext cx="5572164" cy="1588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1356495" y="3856835"/>
              <a:ext cx="5572164" cy="1588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3356760" y="3856834"/>
              <a:ext cx="5572164" cy="1588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428860" y="3714752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Bias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14282" y="6500834"/>
            <a:ext cx="892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smtClean="0"/>
              <a:t>*(Ren et al., </a:t>
            </a:r>
            <a:r>
              <a:rPr lang="nl-BE" sz="1000" dirty="0" smtClean="0"/>
              <a:t>"A body-voltage-sensing-based short pulse reading circuit for spin-torque transfer RAMs (</a:t>
            </a:r>
            <a:r>
              <a:rPr lang="nl-BE" sz="1000" dirty="0" smtClean="0"/>
              <a:t>STT-RAMs) “,  2012)</a:t>
            </a:r>
            <a:r>
              <a:rPr lang="nl-BE" sz="1000" dirty="0" smtClean="0"/>
              <a:t/>
            </a:r>
            <a:br>
              <a:rPr lang="nl-BE" sz="1000" dirty="0" smtClean="0"/>
            </a:br>
            <a:endParaRPr lang="nl-BE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28596" y="4786322"/>
            <a:ext cx="139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>
                <a:solidFill>
                  <a:srgbClr val="FF0000"/>
                </a:solidFill>
              </a:rPr>
              <a:t>Design parameters: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w_Switch</a:t>
            </a:r>
            <a:endParaRPr lang="nl-BE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3000364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LOAD TYPES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428596" y="1071546"/>
            <a:ext cx="8572560" cy="5572958"/>
            <a:chOff x="142844" y="1071546"/>
            <a:chExt cx="8572560" cy="557295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28662" y="1357298"/>
              <a:ext cx="7036310" cy="4286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142844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72198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1934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43108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86512" y="3714752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Bulk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5720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Switch Load</a:t>
              </a:r>
              <a:endPara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43702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Bulk</a:t>
              </a:r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 Load</a:t>
              </a:r>
              <a:r>
                <a:rPr lang="nl-BE" sz="1000" b="1" dirty="0" smtClean="0">
                  <a:latin typeface="Gill Sans MT" pitchFamily="34" charset="0"/>
                </a:rPr>
                <a:t>*</a:t>
              </a:r>
              <a:endParaRPr lang="nl-BE" sz="1000" b="1" dirty="0">
                <a:latin typeface="Gill Sans MT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14810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Diode</a:t>
              </a:r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 Load</a:t>
              </a:r>
              <a:endPara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8860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Bias</a:t>
              </a:r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 Load</a:t>
              </a:r>
              <a:endPara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5400000">
              <a:off x="-571536" y="3857628"/>
              <a:ext cx="5572164" cy="1588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1356495" y="3856835"/>
              <a:ext cx="5572164" cy="1588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3356760" y="3856834"/>
              <a:ext cx="5572164" cy="1588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428860" y="3714752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Bias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14282" y="6500834"/>
            <a:ext cx="892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smtClean="0"/>
              <a:t>*(Ren et al., </a:t>
            </a:r>
            <a:r>
              <a:rPr lang="nl-BE" sz="1000" dirty="0" smtClean="0"/>
              <a:t>"A body-voltage-sensing-based short pulse reading circuit for spin-torque transfer RAMs (</a:t>
            </a:r>
            <a:r>
              <a:rPr lang="nl-BE" sz="1000" dirty="0" smtClean="0"/>
              <a:t>STT-RAMs) “,  2012)</a:t>
            </a:r>
            <a:r>
              <a:rPr lang="nl-BE" sz="1000" dirty="0" smtClean="0"/>
              <a:t/>
            </a:r>
            <a:br>
              <a:rPr lang="nl-BE" sz="1000" dirty="0" smtClean="0"/>
            </a:br>
            <a:endParaRPr lang="nl-BE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28596" y="4786322"/>
            <a:ext cx="139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>
                <a:solidFill>
                  <a:srgbClr val="FF0000"/>
                </a:solidFill>
              </a:rPr>
              <a:t>Design parameters: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w_Switch</a:t>
            </a:r>
            <a:endParaRPr lang="nl-BE" sz="12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32778" y="4786322"/>
            <a:ext cx="1396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>
                <a:solidFill>
                  <a:srgbClr val="FF0000"/>
                </a:solidFill>
              </a:rPr>
              <a:t>Design parameters: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w_Switch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</a:t>
            </a:r>
            <a:r>
              <a:rPr lang="nl-BE" sz="1200" dirty="0" smtClean="0">
                <a:solidFill>
                  <a:srgbClr val="FF0000"/>
                </a:solidFill>
              </a:rPr>
              <a:t>w_Bias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</a:t>
            </a:r>
            <a:r>
              <a:rPr lang="nl-BE" sz="1200" dirty="0" smtClean="0">
                <a:solidFill>
                  <a:srgbClr val="FF0000"/>
                </a:solidFill>
              </a:rPr>
              <a:t>V_Bias</a:t>
            </a:r>
            <a:endParaRPr lang="nl-BE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3000364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LOAD TYPES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428596" y="1071546"/>
            <a:ext cx="8572560" cy="5572958"/>
            <a:chOff x="142844" y="1071546"/>
            <a:chExt cx="8572560" cy="557295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28662" y="1357298"/>
              <a:ext cx="7036310" cy="4286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142844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72198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1934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43108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86512" y="3714752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Bulk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5720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Switch Load</a:t>
              </a:r>
              <a:endPara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43702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Bulk</a:t>
              </a:r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 Load</a:t>
              </a:r>
              <a:r>
                <a:rPr lang="nl-BE" sz="1000" b="1" dirty="0" smtClean="0">
                  <a:latin typeface="Gill Sans MT" pitchFamily="34" charset="0"/>
                </a:rPr>
                <a:t>*</a:t>
              </a:r>
              <a:endParaRPr lang="nl-BE" sz="1000" b="1" dirty="0">
                <a:latin typeface="Gill Sans MT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14810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Diode</a:t>
              </a:r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 Load</a:t>
              </a:r>
              <a:endPara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8860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Bias</a:t>
              </a:r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 Load</a:t>
              </a:r>
              <a:endPara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5400000">
              <a:off x="-571536" y="3857628"/>
              <a:ext cx="5572164" cy="1588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1356495" y="3856835"/>
              <a:ext cx="5572164" cy="1588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3356760" y="3856834"/>
              <a:ext cx="5572164" cy="1588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428860" y="3714752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Bias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14282" y="6500834"/>
            <a:ext cx="892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smtClean="0"/>
              <a:t>*(Ren et al., </a:t>
            </a:r>
            <a:r>
              <a:rPr lang="nl-BE" sz="1000" dirty="0" smtClean="0"/>
              <a:t>"A body-voltage-sensing-based short pulse reading circuit for spin-torque transfer RAMs (</a:t>
            </a:r>
            <a:r>
              <a:rPr lang="nl-BE" sz="1000" dirty="0" smtClean="0"/>
              <a:t>STT-RAMs) “,  2012)</a:t>
            </a:r>
            <a:r>
              <a:rPr lang="nl-BE" sz="1000" dirty="0" smtClean="0"/>
              <a:t/>
            </a:r>
            <a:br>
              <a:rPr lang="nl-BE" sz="1000" dirty="0" smtClean="0"/>
            </a:br>
            <a:endParaRPr lang="nl-BE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28596" y="4786322"/>
            <a:ext cx="139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>
                <a:solidFill>
                  <a:srgbClr val="FF0000"/>
                </a:solidFill>
              </a:rPr>
              <a:t>Design parameters: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w_Switch</a:t>
            </a:r>
            <a:endParaRPr lang="nl-BE" sz="12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32778" y="4786322"/>
            <a:ext cx="1396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>
                <a:solidFill>
                  <a:srgbClr val="FF0000"/>
                </a:solidFill>
              </a:rPr>
              <a:t>Design parameters: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w_Switch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</a:t>
            </a:r>
            <a:r>
              <a:rPr lang="nl-BE" sz="1200" dirty="0" smtClean="0">
                <a:solidFill>
                  <a:srgbClr val="FF0000"/>
                </a:solidFill>
              </a:rPr>
              <a:t>w_Bias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</a:t>
            </a:r>
            <a:r>
              <a:rPr lang="nl-BE" sz="1200" dirty="0" smtClean="0">
                <a:solidFill>
                  <a:srgbClr val="FF0000"/>
                </a:solidFill>
              </a:rPr>
              <a:t>V_Bias</a:t>
            </a:r>
            <a:endParaRPr lang="nl-BE" sz="12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61604" y="4786322"/>
            <a:ext cx="1396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>
                <a:solidFill>
                  <a:srgbClr val="FF0000"/>
                </a:solidFill>
              </a:rPr>
              <a:t>Design parameters: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w_Switch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</a:t>
            </a:r>
            <a:r>
              <a:rPr lang="nl-BE" sz="1200" dirty="0" smtClean="0">
                <a:solidFill>
                  <a:srgbClr val="FF0000"/>
                </a:solidFill>
              </a:rPr>
              <a:t>w_Diode</a:t>
            </a:r>
            <a:endParaRPr lang="nl-BE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3000364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LOAD TYPES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428596" y="1071546"/>
            <a:ext cx="8572560" cy="5572958"/>
            <a:chOff x="142844" y="1071546"/>
            <a:chExt cx="8572560" cy="557295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28662" y="1357298"/>
              <a:ext cx="7036310" cy="4286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142844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72198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1934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43108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86512" y="3714752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Bulk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5720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Switch Load</a:t>
              </a:r>
              <a:endPara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43702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Bulk</a:t>
              </a:r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 Load</a:t>
              </a:r>
              <a:r>
                <a:rPr lang="nl-BE" sz="1000" b="1" dirty="0" smtClean="0">
                  <a:latin typeface="Gill Sans MT" pitchFamily="34" charset="0"/>
                </a:rPr>
                <a:t>*</a:t>
              </a:r>
              <a:endParaRPr lang="nl-BE" sz="1000" b="1" dirty="0">
                <a:latin typeface="Gill Sans MT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14810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Diode</a:t>
              </a:r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 Load</a:t>
              </a:r>
              <a:endPara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8860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Bias</a:t>
              </a:r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 Load</a:t>
              </a:r>
              <a:endPara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5400000">
              <a:off x="-571536" y="3857628"/>
              <a:ext cx="5572164" cy="1588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1356495" y="3856835"/>
              <a:ext cx="5572164" cy="1588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3356760" y="3856834"/>
              <a:ext cx="5572164" cy="1588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428860" y="3714752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Bias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14282" y="6500834"/>
            <a:ext cx="892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smtClean="0"/>
              <a:t>*(Ren et al., </a:t>
            </a:r>
            <a:r>
              <a:rPr lang="nl-BE" sz="1000" dirty="0" smtClean="0"/>
              <a:t>"A body-voltage-sensing-based short pulse reading circuit for spin-torque transfer RAMs (</a:t>
            </a:r>
            <a:r>
              <a:rPr lang="nl-BE" sz="1000" dirty="0" smtClean="0"/>
              <a:t>STT-RAMs) “,  2012)</a:t>
            </a:r>
            <a:r>
              <a:rPr lang="nl-BE" sz="1000" dirty="0" smtClean="0"/>
              <a:t/>
            </a:r>
            <a:br>
              <a:rPr lang="nl-BE" sz="1000" dirty="0" smtClean="0"/>
            </a:br>
            <a:endParaRPr lang="nl-BE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28596" y="4786322"/>
            <a:ext cx="139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>
                <a:solidFill>
                  <a:srgbClr val="FF0000"/>
                </a:solidFill>
              </a:rPr>
              <a:t>Design parameters: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w_Switch</a:t>
            </a:r>
            <a:endParaRPr lang="nl-BE" sz="12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32778" y="4786322"/>
            <a:ext cx="1396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>
                <a:solidFill>
                  <a:srgbClr val="FF0000"/>
                </a:solidFill>
              </a:rPr>
              <a:t>Design parameters: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w_Switch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</a:t>
            </a:r>
            <a:r>
              <a:rPr lang="nl-BE" sz="1200" dirty="0" smtClean="0">
                <a:solidFill>
                  <a:srgbClr val="FF0000"/>
                </a:solidFill>
              </a:rPr>
              <a:t>w_Bias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</a:t>
            </a:r>
            <a:r>
              <a:rPr lang="nl-BE" sz="1200" dirty="0" smtClean="0">
                <a:solidFill>
                  <a:srgbClr val="FF0000"/>
                </a:solidFill>
              </a:rPr>
              <a:t>V_Bias</a:t>
            </a:r>
            <a:endParaRPr lang="nl-BE" sz="12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61604" y="4786322"/>
            <a:ext cx="1396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>
                <a:solidFill>
                  <a:srgbClr val="FF0000"/>
                </a:solidFill>
              </a:rPr>
              <a:t>Design parameters: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w_Switch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</a:t>
            </a:r>
            <a:r>
              <a:rPr lang="nl-BE" sz="1200" dirty="0" smtClean="0">
                <a:solidFill>
                  <a:srgbClr val="FF0000"/>
                </a:solidFill>
              </a:rPr>
              <a:t>w_Diode</a:t>
            </a:r>
            <a:endParaRPr lang="nl-BE" sz="12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61868" y="4786322"/>
            <a:ext cx="1396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>
                <a:solidFill>
                  <a:srgbClr val="FF0000"/>
                </a:solidFill>
              </a:rPr>
              <a:t>Design parameters: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w_Switch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</a:t>
            </a:r>
            <a:r>
              <a:rPr lang="nl-BE" sz="1200" dirty="0" smtClean="0">
                <a:solidFill>
                  <a:srgbClr val="FF0000"/>
                </a:solidFill>
              </a:rPr>
              <a:t>w_Bulk</a:t>
            </a:r>
            <a:endParaRPr lang="nl-BE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8</a:t>
            </a:fld>
            <a:endParaRPr lang="nl-BE"/>
          </a:p>
        </p:txBody>
      </p:sp>
      <p:pic>
        <p:nvPicPr>
          <p:cNvPr id="3" name="Picture 2" descr="controlsig1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1214422"/>
            <a:ext cx="4643470" cy="528641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00034" y="785794"/>
            <a:ext cx="3929090" cy="5221573"/>
            <a:chOff x="500034" y="785794"/>
            <a:chExt cx="3929090" cy="5221573"/>
          </a:xfrm>
        </p:grpSpPr>
        <p:pic>
          <p:nvPicPr>
            <p:cNvPr id="4" name="Picture 3" descr="sim_setup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0166" y="785794"/>
              <a:ext cx="2500330" cy="5221573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rot="5400000">
              <a:off x="1250133" y="4107661"/>
              <a:ext cx="221457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0034" y="49291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rgbClr val="FF0000"/>
                  </a:solidFill>
                </a:rPr>
                <a:t>Sel_pulldown</a:t>
              </a:r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7224" y="100010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/>
                <a:t>Sel_load</a:t>
              </a:r>
              <a:endParaRPr lang="nl-BE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4414" y="192880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rgbClr val="FF0000"/>
                  </a:solidFill>
                </a:rPr>
                <a:t>Bias</a:t>
              </a:r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5984" y="400050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/>
                <a:t>WL</a:t>
              </a:r>
              <a:endParaRPr lang="nl-BE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49291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rgbClr val="FF0000"/>
                  </a:solidFill>
                </a:rPr>
                <a:t>Sel_SL</a:t>
              </a:r>
              <a:endParaRPr lang="nl-BE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2822563" y="4178305"/>
              <a:ext cx="221457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000100" y="321468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18fF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43240" y="3429000"/>
            <a:ext cx="136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Memory cell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0364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SIMULATION SETUP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71604" y="50004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1V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3493698" y="2648309"/>
            <a:ext cx="86264" cy="828136"/>
          </a:xfrm>
          <a:custGeom>
            <a:avLst/>
            <a:gdLst>
              <a:gd name="connsiteX0" fmla="*/ 0 w 86264"/>
              <a:gd name="connsiteY0" fmla="*/ 828136 h 828136"/>
              <a:gd name="connsiteX1" fmla="*/ 86264 w 86264"/>
              <a:gd name="connsiteY1" fmla="*/ 0 h 82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264" h="828136">
                <a:moveTo>
                  <a:pt x="0" y="828136"/>
                </a:moveTo>
                <a:cubicBezTo>
                  <a:pt x="25879" y="511115"/>
                  <a:pt x="51758" y="194094"/>
                  <a:pt x="86264" y="0"/>
                </a:cubicBezTo>
              </a:path>
            </a:pathLst>
          </a:custGeom>
          <a:ln w="317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Box 21"/>
          <p:cNvSpPr txBox="1"/>
          <p:nvPr/>
        </p:nvSpPr>
        <p:spPr>
          <a:xfrm>
            <a:off x="3000364" y="2000240"/>
            <a:ext cx="1590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HRS = 30-35K</a:t>
            </a:r>
            <a:r>
              <a:rPr lang="el-GR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Gulim"/>
                <a:cs typeface="Calibri" pitchFamily="34" charset="0"/>
              </a:rPr>
              <a:t>Ω</a:t>
            </a:r>
            <a:endParaRPr lang="nl-BE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  <a:ea typeface="Gulim"/>
              <a:cs typeface="Calibri" pitchFamily="34" charset="0"/>
            </a:endParaRPr>
          </a:p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LRS = 5-10K</a:t>
            </a:r>
            <a:r>
              <a:rPr lang="el-GR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Gulim"/>
                <a:cs typeface="Calibri" pitchFamily="34" charset="0"/>
              </a:rPr>
              <a:t>Ω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14678" y="1000108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rPr>
              <a:t>1) decharge</a:t>
            </a:r>
            <a:endParaRPr lang="nl-BE" sz="2400" b="1" dirty="0">
              <a:solidFill>
                <a:schemeClr val="tx2">
                  <a:lumMod val="60000"/>
                  <a:lumOff val="40000"/>
                </a:schemeClr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9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500034" y="785794"/>
            <a:ext cx="3929090" cy="5221573"/>
            <a:chOff x="500034" y="785794"/>
            <a:chExt cx="3929090" cy="5221573"/>
          </a:xfrm>
        </p:grpSpPr>
        <p:pic>
          <p:nvPicPr>
            <p:cNvPr id="12" name="Picture 11" descr="sim_setup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0166" y="785794"/>
              <a:ext cx="2500330" cy="522157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00034" y="49291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/>
                <a:t>Sel_pulldown</a:t>
              </a:r>
              <a:endParaRPr lang="nl-BE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7224" y="100010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/>
                <a:t>Sel_load</a:t>
              </a:r>
              <a:endParaRPr lang="nl-BE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4414" y="192880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rgbClr val="FF0000"/>
                  </a:solidFill>
                </a:rPr>
                <a:t>Bias</a:t>
              </a:r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5984" y="400050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/>
                <a:t>WL</a:t>
              </a:r>
              <a:endParaRPr lang="nl-BE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86050" y="49291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rgbClr val="FF0000"/>
                  </a:solidFill>
                </a:rPr>
                <a:t>Sel_SL</a:t>
              </a:r>
              <a:endParaRPr lang="nl-BE" b="1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5400000">
              <a:off x="2822563" y="4178305"/>
              <a:ext cx="221457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 descr="controlsig1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1214422"/>
            <a:ext cx="4643470" cy="526650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00100" y="321468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18fF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3240" y="3429000"/>
            <a:ext cx="136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Memory cell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00364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SIMULATION SETUP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71604" y="50004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1V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14678" y="1000108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rPr>
              <a:t>2) dead time</a:t>
            </a:r>
            <a:endParaRPr lang="nl-BE" sz="2400" b="1" dirty="0">
              <a:solidFill>
                <a:schemeClr val="tx2">
                  <a:lumMod val="60000"/>
                  <a:lumOff val="40000"/>
                </a:schemeClr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721</Words>
  <Application>Microsoft Office PowerPoint</Application>
  <PresentationFormat>On-screen Show (4:3)</PresentationFormat>
  <Paragraphs>273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Load Analysis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Standaert</dc:creator>
  <cp:lastModifiedBy>Standaert</cp:lastModifiedBy>
  <cp:revision>58</cp:revision>
  <dcterms:created xsi:type="dcterms:W3CDTF">2014-02-22T15:33:07Z</dcterms:created>
  <dcterms:modified xsi:type="dcterms:W3CDTF">2014-02-23T13:54:46Z</dcterms:modified>
</cp:coreProperties>
</file>