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88" r:id="rId2"/>
    <p:sldId id="302" r:id="rId3"/>
    <p:sldId id="324" r:id="rId4"/>
    <p:sldId id="314" r:id="rId5"/>
    <p:sldId id="325" r:id="rId6"/>
    <p:sldId id="331" r:id="rId7"/>
    <p:sldId id="332" r:id="rId8"/>
    <p:sldId id="329" r:id="rId9"/>
    <p:sldId id="333" r:id="rId10"/>
    <p:sldId id="334" r:id="rId11"/>
    <p:sldId id="336" r:id="rId12"/>
    <p:sldId id="326" r:id="rId13"/>
    <p:sldId id="318" r:id="rId14"/>
    <p:sldId id="319" r:id="rId15"/>
    <p:sldId id="315" r:id="rId16"/>
    <p:sldId id="321" r:id="rId17"/>
    <p:sldId id="327" r:id="rId18"/>
    <p:sldId id="328" r:id="rId19"/>
    <p:sldId id="335" r:id="rId20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23E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313" autoAdjust="0"/>
  </p:normalViewPr>
  <p:slideViewPr>
    <p:cSldViewPr snapToGrid="0">
      <p:cViewPr varScale="1">
        <p:scale>
          <a:sx n="101" d="100"/>
          <a:sy n="101" d="100"/>
        </p:scale>
        <p:origin x="-19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748A1B-8F24-48AF-A2F0-C50C7AA44476}" type="datetimeFigureOut">
              <a:rPr lang="nl-BE" smtClean="0"/>
              <a:pPr/>
              <a:t>29/03/2014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239E730-E78A-45F0-ACD9-8377CCB0EFE3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E730-E78A-45F0-ACD9-8377CCB0EFE3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6448-7F1F-4129-8F27-043316AF769C}" type="datetime1">
              <a:rPr lang="nl-BE" smtClean="0"/>
              <a:pPr/>
              <a:t>29/03/2014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3CE2-C6CD-4CAF-932B-B203797A2F5F}" type="datetime1">
              <a:rPr lang="nl-BE" smtClean="0"/>
              <a:pPr/>
              <a:t>29/03/2014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B2BC-8E32-4796-9640-504A3CF5B3F1}" type="datetime1">
              <a:rPr lang="nl-BE" smtClean="0"/>
              <a:pPr/>
              <a:t>29/03/2014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830D-FBE5-4E31-B785-3F09FC93BC96}" type="datetime1">
              <a:rPr lang="nl-BE" smtClean="0"/>
              <a:pPr/>
              <a:t>29/03/2014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5B7C-C495-4829-B248-8AABFD9FF96D}" type="datetime1">
              <a:rPr lang="nl-BE" smtClean="0"/>
              <a:pPr/>
              <a:t>29/03/2014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ABBF-D989-4A19-AED8-8F367459A548}" type="datetime1">
              <a:rPr lang="nl-BE" smtClean="0"/>
              <a:pPr/>
              <a:t>29/03/2014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0CA-8C87-44C4-8860-8F9BD71F56C2}" type="datetime1">
              <a:rPr lang="nl-BE" smtClean="0"/>
              <a:pPr/>
              <a:t>29/03/2014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78E5-707F-4097-86BF-BAE2DA26C391}" type="datetime1">
              <a:rPr lang="nl-BE" smtClean="0"/>
              <a:pPr/>
              <a:t>29/03/2014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BEFE-0CDB-4B86-A794-A5D5ED8C2826}" type="datetime1">
              <a:rPr lang="nl-BE" smtClean="0"/>
              <a:pPr/>
              <a:t>29/03/2014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6B62-0EAF-4236-AA67-7446A4923BE6}" type="datetime1">
              <a:rPr lang="nl-BE" smtClean="0"/>
              <a:pPr/>
              <a:t>29/03/2014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63EB-C29B-40E3-A898-D0C380F262B0}" type="datetime1">
              <a:rPr lang="nl-BE" smtClean="0"/>
              <a:pPr/>
              <a:t>29/03/2014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AF026-AAEB-4DFB-AEBF-39B8971CD752}" type="datetime1">
              <a:rPr lang="nl-BE" smtClean="0"/>
              <a:pPr/>
              <a:t>29/03/2014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gif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gif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gif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488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Gill Sans MT" pitchFamily="34" charset="0"/>
              </a:rPr>
              <a:t>Architecture Design</a:t>
            </a:r>
            <a:endParaRPr lang="nl-BE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</a:t>
            </a:fld>
            <a:endParaRPr lang="nl-BE"/>
          </a:p>
        </p:txBody>
      </p:sp>
      <p:pic>
        <p:nvPicPr>
          <p:cNvPr id="4" name="Picture 3" descr="logo_kuleuv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285728"/>
            <a:ext cx="2991014" cy="1000132"/>
          </a:xfrm>
          <a:prstGeom prst="rect">
            <a:avLst/>
          </a:prstGeom>
        </p:spPr>
      </p:pic>
      <p:pic>
        <p:nvPicPr>
          <p:cNvPr id="5" name="Picture 4" descr="logoEsa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58082" y="285728"/>
            <a:ext cx="1438656" cy="13441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72264" y="5643578"/>
            <a:ext cx="2097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Alexander Standaert</a:t>
            </a:r>
          </a:p>
          <a:p>
            <a:r>
              <a:rPr lang="nl-BE" dirty="0" smtClean="0"/>
              <a:t>Wouter Diels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(7)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7052" y="765404"/>
          <a:ext cx="4572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336"/>
                <a:gridCol w="2554664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Affects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Implies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#WL</a:t>
                      </a:r>
                      <a:r>
                        <a:rPr lang="nl-BE" baseline="0" dirty="0" smtClean="0"/>
                        <a:t> ≈ #BL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(2)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Energy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/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(3)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#WL</a:t>
                      </a:r>
                      <a:r>
                        <a:rPr lang="nl-BE" baseline="0" dirty="0" smtClean="0"/>
                        <a:t> &lt; #BL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(4)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 signals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#WL</a:t>
                      </a:r>
                      <a:r>
                        <a:rPr lang="nl-BE" baseline="0" dirty="0" smtClean="0"/>
                        <a:t> &gt; #BL</a:t>
                      </a:r>
                      <a:endParaRPr lang="nl-B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(5)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T</a:t>
                      </a:r>
                      <a:r>
                        <a:rPr lang="nl-BE" baseline="-25000" dirty="0" err="1" smtClean="0"/>
                        <a:t>delay</a:t>
                      </a:r>
                      <a:r>
                        <a:rPr lang="nl-BE" baseline="0" dirty="0" smtClean="0"/>
                        <a:t> &lt; </a:t>
                      </a:r>
                      <a:r>
                        <a:rPr lang="nl-BE" baseline="0" dirty="0" err="1" smtClean="0"/>
                        <a:t>T</a:t>
                      </a:r>
                      <a:r>
                        <a:rPr lang="nl-BE" baseline="-25000" dirty="0" err="1" smtClean="0"/>
                        <a:t>nor</a:t>
                      </a:r>
                      <a:r>
                        <a:rPr lang="nl-BE" baseline="-25000" dirty="0" smtClean="0"/>
                        <a:t> +</a:t>
                      </a:r>
                      <a:r>
                        <a:rPr lang="nl-BE" baseline="-25000" dirty="0" err="1" smtClean="0"/>
                        <a:t>inv</a:t>
                      </a:r>
                      <a:endParaRPr lang="nl-BE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(6)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 signals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 smtClean="0"/>
                        <a:t>T</a:t>
                      </a:r>
                      <a:r>
                        <a:rPr lang="nl-BE" baseline="-25000" dirty="0" err="1" smtClean="0"/>
                        <a:t>delay</a:t>
                      </a:r>
                      <a:r>
                        <a:rPr lang="nl-BE" baseline="0" dirty="0" smtClean="0"/>
                        <a:t> &gt; </a:t>
                      </a:r>
                      <a:r>
                        <a:rPr lang="nl-BE" baseline="0" dirty="0" err="1" smtClean="0"/>
                        <a:t>T</a:t>
                      </a:r>
                      <a:r>
                        <a:rPr lang="nl-BE" baseline="-25000" dirty="0" err="1" smtClean="0"/>
                        <a:t>nor</a:t>
                      </a:r>
                      <a:r>
                        <a:rPr lang="nl-BE" baseline="-25000" dirty="0" smtClean="0"/>
                        <a:t> +</a:t>
                      </a:r>
                      <a:r>
                        <a:rPr lang="nl-BE" baseline="-25000" dirty="0" err="1" smtClean="0"/>
                        <a:t>inv</a:t>
                      </a:r>
                      <a:endParaRPr lang="nl-BE" baseline="-25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5167975" y="819314"/>
            <a:ext cx="507058" cy="87898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0 w 601447"/>
              <a:gd name="connsiteY0" fmla="*/ 0 h 1006969"/>
              <a:gd name="connsiteX1" fmla="*/ 601446 w 601447"/>
              <a:gd name="connsiteY1" fmla="*/ 1006969 h 1006969"/>
              <a:gd name="connsiteX0" fmla="*/ 0 w 645164"/>
              <a:gd name="connsiteY0" fmla="*/ 78257 h 1085226"/>
              <a:gd name="connsiteX1" fmla="*/ 601446 w 645164"/>
              <a:gd name="connsiteY1" fmla="*/ 1085226 h 1085226"/>
              <a:gd name="connsiteX0" fmla="*/ 0 w 1045504"/>
              <a:gd name="connsiteY0" fmla="*/ 78257 h 446054"/>
              <a:gd name="connsiteX1" fmla="*/ 1045504 w 1045504"/>
              <a:gd name="connsiteY1" fmla="*/ 446054 h 446054"/>
              <a:gd name="connsiteX0" fmla="*/ 0 w 1045504"/>
              <a:gd name="connsiteY0" fmla="*/ 122006 h 489803"/>
              <a:gd name="connsiteX1" fmla="*/ 1045504 w 1045504"/>
              <a:gd name="connsiteY1" fmla="*/ 489803 h 489803"/>
              <a:gd name="connsiteX0" fmla="*/ 0 w 926366"/>
              <a:gd name="connsiteY0" fmla="*/ 78257 h 652239"/>
              <a:gd name="connsiteX1" fmla="*/ 926366 w 926366"/>
              <a:gd name="connsiteY1" fmla="*/ 652238 h 652239"/>
              <a:gd name="connsiteX0" fmla="*/ 0 w 926366"/>
              <a:gd name="connsiteY0" fmla="*/ 78257 h 652238"/>
              <a:gd name="connsiteX1" fmla="*/ 926366 w 926366"/>
              <a:gd name="connsiteY1" fmla="*/ 652238 h 652238"/>
              <a:gd name="connsiteX0" fmla="*/ 0 w 926366"/>
              <a:gd name="connsiteY0" fmla="*/ -1 h 573980"/>
              <a:gd name="connsiteX1" fmla="*/ 926366 w 926366"/>
              <a:gd name="connsiteY1" fmla="*/ 573980 h 573980"/>
              <a:gd name="connsiteX0" fmla="*/ 0 w 493533"/>
              <a:gd name="connsiteY0" fmla="*/ 1204474 h 1219001"/>
              <a:gd name="connsiteX1" fmla="*/ 363170 w 493533"/>
              <a:gd name="connsiteY1" fmla="*/ 304236 h 1219001"/>
              <a:gd name="connsiteX0" fmla="*/ 219403 w 712936"/>
              <a:gd name="connsiteY0" fmla="*/ 1029218 h 1043744"/>
              <a:gd name="connsiteX1" fmla="*/ 582573 w 712936"/>
              <a:gd name="connsiteY1" fmla="*/ 128980 h 1043744"/>
              <a:gd name="connsiteX0" fmla="*/ 2789 w 582573"/>
              <a:gd name="connsiteY0" fmla="*/ 946744 h 961270"/>
              <a:gd name="connsiteX1" fmla="*/ 582573 w 582573"/>
              <a:gd name="connsiteY1" fmla="*/ 128980 h 96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2573" h="961270">
                <a:moveTo>
                  <a:pt x="2789" y="946744"/>
                </a:moveTo>
                <a:cubicBezTo>
                  <a:pt x="496322" y="961270"/>
                  <a:pt x="0" y="0"/>
                  <a:pt x="582573" y="128980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184743" y="716045"/>
            <a:ext cx="3799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Could try to extend ref delay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 compensate energy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wast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bitlines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but ti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 is to short</a:t>
            </a:r>
          </a:p>
          <a:p>
            <a:pPr marL="457200" indent="-4572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→ Don’t connect all the ref cells to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bitline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292" y="3541070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ADDRESSING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0552" y="5225197"/>
            <a:ext cx="7239785" cy="461913"/>
            <a:chOff x="235670" y="1371599"/>
            <a:chExt cx="7239785" cy="461913"/>
          </a:xfrm>
        </p:grpSpPr>
        <p:sp>
          <p:nvSpPr>
            <p:cNvPr id="11" name="Rectangle 10"/>
            <p:cNvSpPr/>
            <p:nvPr/>
          </p:nvSpPr>
          <p:spPr>
            <a:xfrm>
              <a:off x="235670" y="1371599"/>
              <a:ext cx="7164371" cy="4619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1084" y="1417889"/>
              <a:ext cx="7164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address_GB</a:t>
              </a:r>
              <a:r>
                <a:rPr lang="en-US" dirty="0" smtClean="0"/>
                <a:t>        select_LB0       select_LB1       </a:t>
              </a:r>
              <a:r>
                <a:rPr lang="en-US" dirty="0" err="1" smtClean="0"/>
                <a:t>address_BL</a:t>
              </a:r>
              <a:r>
                <a:rPr lang="en-US" dirty="0" smtClean="0"/>
                <a:t>       </a:t>
              </a:r>
              <a:r>
                <a:rPr lang="en-US" dirty="0" err="1" smtClean="0"/>
                <a:t>address_WL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1715678" y="1385741"/>
              <a:ext cx="0" cy="44306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074734" y="1387309"/>
              <a:ext cx="0" cy="44306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433790" y="1379450"/>
              <a:ext cx="0" cy="44306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905970" y="1390445"/>
              <a:ext cx="0" cy="44306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86916" y="4347562"/>
            <a:ext cx="716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Use not fully coded address (number of bits = 24??)</a:t>
            </a:r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74421" y="4580817"/>
            <a:ext cx="450496" cy="854297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1546276 w 1801534"/>
              <a:gd name="connsiteY0" fmla="*/ 4381757 h 4602467"/>
              <a:gd name="connsiteX1" fmla="*/ 506759 w 1801534"/>
              <a:gd name="connsiteY1" fmla="*/ 170217 h 4602467"/>
              <a:gd name="connsiteX0" fmla="*/ 0 w 853712"/>
              <a:gd name="connsiteY0" fmla="*/ 3110930 h 3331640"/>
              <a:gd name="connsiteX1" fmla="*/ 853712 w 853712"/>
              <a:gd name="connsiteY1" fmla="*/ 170217 h 3331640"/>
              <a:gd name="connsiteX0" fmla="*/ 0 w 1233378"/>
              <a:gd name="connsiteY0" fmla="*/ 2940713 h 3161423"/>
              <a:gd name="connsiteX1" fmla="*/ 853712 w 1233378"/>
              <a:gd name="connsiteY1" fmla="*/ 0 h 3161423"/>
              <a:gd name="connsiteX0" fmla="*/ 0 w 1233378"/>
              <a:gd name="connsiteY0" fmla="*/ 2940713 h 3203089"/>
              <a:gd name="connsiteX1" fmla="*/ 853712 w 1233378"/>
              <a:gd name="connsiteY1" fmla="*/ 0 h 3203089"/>
              <a:gd name="connsiteX0" fmla="*/ 0 w 9616116"/>
              <a:gd name="connsiteY0" fmla="*/ 0 h 2732790"/>
              <a:gd name="connsiteX1" fmla="*/ 9236450 w 9616116"/>
              <a:gd name="connsiteY1" fmla="*/ 2257176 h 2732790"/>
              <a:gd name="connsiteX0" fmla="*/ 171539 w 9787655"/>
              <a:gd name="connsiteY0" fmla="*/ 0 h 2732789"/>
              <a:gd name="connsiteX1" fmla="*/ 9407989 w 9787655"/>
              <a:gd name="connsiteY1" fmla="*/ 2257176 h 2732789"/>
              <a:gd name="connsiteX0" fmla="*/ 171539 w 9612558"/>
              <a:gd name="connsiteY0" fmla="*/ 0 h 2816122"/>
              <a:gd name="connsiteX1" fmla="*/ 9232892 w 9612558"/>
              <a:gd name="connsiteY1" fmla="*/ 2340509 h 2816122"/>
              <a:gd name="connsiteX0" fmla="*/ 251585 w 379666"/>
              <a:gd name="connsiteY0" fmla="*/ 0 h 1272788"/>
              <a:gd name="connsiteX1" fmla="*/ 0 w 379666"/>
              <a:gd name="connsiteY1" fmla="*/ 778017 h 1272788"/>
              <a:gd name="connsiteX0" fmla="*/ 364377 w 364377"/>
              <a:gd name="connsiteY0" fmla="*/ 0 h 1272788"/>
              <a:gd name="connsiteX1" fmla="*/ 112792 w 364377"/>
              <a:gd name="connsiteY1" fmla="*/ 778017 h 1272788"/>
              <a:gd name="connsiteX0" fmla="*/ 364377 w 364377"/>
              <a:gd name="connsiteY0" fmla="*/ 0 h 778017"/>
              <a:gd name="connsiteX1" fmla="*/ 112792 w 364377"/>
              <a:gd name="connsiteY1" fmla="*/ 778017 h 778017"/>
              <a:gd name="connsiteX0" fmla="*/ 357579 w 357579"/>
              <a:gd name="connsiteY0" fmla="*/ 0 h 934266"/>
              <a:gd name="connsiteX1" fmla="*/ 149768 w 357579"/>
              <a:gd name="connsiteY1" fmla="*/ 934266 h 934266"/>
              <a:gd name="connsiteX0" fmla="*/ 495699 w 495699"/>
              <a:gd name="connsiteY0" fmla="*/ 0 h 934266"/>
              <a:gd name="connsiteX1" fmla="*/ 287888 w 495699"/>
              <a:gd name="connsiteY1" fmla="*/ 934266 h 934266"/>
              <a:gd name="connsiteX0" fmla="*/ 517586 w 517586"/>
              <a:gd name="connsiteY0" fmla="*/ 0 h 934266"/>
              <a:gd name="connsiteX1" fmla="*/ 309775 w 517586"/>
              <a:gd name="connsiteY1" fmla="*/ 934266 h 93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7586" h="934266">
                <a:moveTo>
                  <a:pt x="517586" y="0"/>
                </a:moveTo>
                <a:cubicBezTo>
                  <a:pt x="160007" y="64461"/>
                  <a:pt x="0" y="795299"/>
                  <a:pt x="309775" y="934266"/>
                </a:cubicBezTo>
              </a:path>
            </a:pathLst>
          </a:custGeom>
          <a:ln w="2857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xtBox 18"/>
          <p:cNvSpPr txBox="1"/>
          <p:nvPr/>
        </p:nvSpPr>
        <p:spPr>
          <a:xfrm>
            <a:off x="586916" y="6023962"/>
            <a:ext cx="716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Consider address bit voltage to come from ideal voltage source</a:t>
            </a:r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ARCHITECTURE</a:t>
            </a:r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 (1)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2075" y="953913"/>
            <a:ext cx="7164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Find all possible solutions for #WL, #BL, #GB in the range 2</a:t>
            </a:r>
            <a:r>
              <a:rPr lang="en-US" sz="2000" baseline="30000" dirty="0" smtClean="0">
                <a:solidFill>
                  <a:srgbClr val="002060"/>
                </a:solidFill>
              </a:rPr>
              <a:t>3-9</a:t>
            </a:r>
          </a:p>
          <a:p>
            <a:pPr>
              <a:buFont typeface="Arial" pitchFamily="34" charset="0"/>
              <a:buChar char="•"/>
            </a:pPr>
            <a:r>
              <a:rPr lang="en-US" sz="2000" baseline="30000" dirty="0" smtClean="0">
                <a:solidFill>
                  <a:srgbClr val="002060"/>
                </a:solidFill>
              </a:rPr>
              <a:t> </a:t>
            </a:r>
            <a:r>
              <a:rPr lang="en-US" sz="2000" baseline="30000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That comply to the following </a:t>
            </a:r>
            <a:r>
              <a:rPr lang="en-US" sz="2000" dirty="0" smtClean="0">
                <a:solidFill>
                  <a:srgbClr val="002060"/>
                </a:solidFill>
              </a:rPr>
              <a:t>constraints: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# cells = 4194304 (4MB)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# BL ≤ #WL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Simulate as follows: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2101357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ARICHTECTURE 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DECODERS 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SENCE 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DECODERS (1)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244" name="Straight Connector 243"/>
          <p:cNvCxnSpPr/>
          <p:nvPr/>
        </p:nvCxnSpPr>
        <p:spPr>
          <a:xfrm>
            <a:off x="9153524" y="3189207"/>
            <a:ext cx="0" cy="404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1441451"/>
            <a:ext cx="3982967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5" name="Group 84"/>
          <p:cNvGrpSpPr/>
          <p:nvPr/>
        </p:nvGrpSpPr>
        <p:grpSpPr>
          <a:xfrm>
            <a:off x="4449000" y="1582861"/>
            <a:ext cx="4333050" cy="2970089"/>
            <a:chOff x="181800" y="1239960"/>
            <a:chExt cx="6558294" cy="3868265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697828" y="2651129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697828" y="286544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697828" y="320834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/>
            <p:nvPr/>
          </p:nvCxnSpPr>
          <p:spPr>
            <a:xfrm rot="10800000" flipV="1">
              <a:off x="2266413" y="1856094"/>
              <a:ext cx="3356464" cy="743901"/>
            </a:xfrm>
            <a:prstGeom prst="bentConnector3">
              <a:avLst>
                <a:gd name="adj1" fmla="val 9350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/>
            <p:nvPr/>
          </p:nvCxnSpPr>
          <p:spPr>
            <a:xfrm rot="10800000">
              <a:off x="2268688" y="3195849"/>
              <a:ext cx="3356464" cy="743901"/>
            </a:xfrm>
            <a:prstGeom prst="bentConnector3">
              <a:avLst>
                <a:gd name="adj1" fmla="val 9350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/>
            <p:nvPr/>
          </p:nvCxnSpPr>
          <p:spPr>
            <a:xfrm rot="10800000">
              <a:off x="2259260" y="2977473"/>
              <a:ext cx="3322675" cy="243399"/>
            </a:xfrm>
            <a:prstGeom prst="bentConnector3">
              <a:avLst>
                <a:gd name="adj1" fmla="val 873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/>
            <p:nvPr/>
          </p:nvCxnSpPr>
          <p:spPr>
            <a:xfrm rot="10800000" flipV="1">
              <a:off x="2261532" y="2556657"/>
              <a:ext cx="3322675" cy="243399"/>
            </a:xfrm>
            <a:prstGeom prst="bentConnector3">
              <a:avLst>
                <a:gd name="adj1" fmla="val 873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Flowchart: Delay 92"/>
            <p:cNvSpPr/>
            <p:nvPr/>
          </p:nvSpPr>
          <p:spPr>
            <a:xfrm>
              <a:off x="3164824" y="1947384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4" name="Flowchart: Delay 93"/>
            <p:cNvSpPr/>
            <p:nvPr/>
          </p:nvSpPr>
          <p:spPr>
            <a:xfrm>
              <a:off x="3167096" y="1239960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5" name="Flowchart: Delay 94"/>
            <p:cNvSpPr/>
            <p:nvPr/>
          </p:nvSpPr>
          <p:spPr>
            <a:xfrm>
              <a:off x="3167096" y="2673000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6" name="Flowchart: Delay 95"/>
            <p:cNvSpPr/>
            <p:nvPr/>
          </p:nvSpPr>
          <p:spPr>
            <a:xfrm>
              <a:off x="3167096" y="3396344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7" name="Straight Connector 96"/>
            <p:cNvCxnSpPr/>
            <p:nvPr/>
          </p:nvCxnSpPr>
          <p:spPr>
            <a:xfrm flipV="1">
              <a:off x="713748" y="4373049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713748" y="458736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713748" y="493026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 flipV="1">
              <a:off x="1332844" y="2853177"/>
              <a:ext cx="29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815540" y="1356841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817812" y="20415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2804164" y="277850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2804164" y="351549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2981588" y="15774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2970212" y="2289449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2983860" y="302644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2972484" y="3738409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 flipV="1">
              <a:off x="2847972" y="1713382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V="1">
              <a:off x="2849303" y="2430303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V="1">
              <a:off x="2885303" y="3118285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V="1">
              <a:off x="2878683" y="38431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Flowchart: Delay 113"/>
            <p:cNvSpPr/>
            <p:nvPr/>
          </p:nvSpPr>
          <p:spPr>
            <a:xfrm>
              <a:off x="4190696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5" name="Flowchart: Delay 114"/>
            <p:cNvSpPr/>
            <p:nvPr/>
          </p:nvSpPr>
          <p:spPr>
            <a:xfrm>
              <a:off x="4192968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6" name="Flowchart: Delay 115"/>
            <p:cNvSpPr/>
            <p:nvPr/>
          </p:nvSpPr>
          <p:spPr>
            <a:xfrm>
              <a:off x="4192968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7" name="Flowchart: Delay 116"/>
            <p:cNvSpPr/>
            <p:nvPr/>
          </p:nvSpPr>
          <p:spPr>
            <a:xfrm>
              <a:off x="4192968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8" name="Straight Connector 117"/>
            <p:cNvCxnSpPr/>
            <p:nvPr/>
          </p:nvCxnSpPr>
          <p:spPr>
            <a:xfrm rot="5400000" flipV="1">
              <a:off x="2268716" y="2945449"/>
              <a:ext cx="31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3841412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3843684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3830036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3830036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007460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996084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4009732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998356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6200000" flipV="1">
              <a:off x="3873844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V="1">
              <a:off x="3875175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V="1">
              <a:off x="3911175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V="1">
              <a:off x="3904555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Flowchart: Delay 131"/>
            <p:cNvSpPr/>
            <p:nvPr/>
          </p:nvSpPr>
          <p:spPr>
            <a:xfrm>
              <a:off x="5187000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3" name="Flowchart: Delay 132"/>
            <p:cNvSpPr/>
            <p:nvPr/>
          </p:nvSpPr>
          <p:spPr>
            <a:xfrm>
              <a:off x="5189272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4" name="Flowchart: Delay 133"/>
            <p:cNvSpPr/>
            <p:nvPr/>
          </p:nvSpPr>
          <p:spPr>
            <a:xfrm>
              <a:off x="5189272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5" name="Flowchart: Delay 134"/>
            <p:cNvSpPr/>
            <p:nvPr/>
          </p:nvSpPr>
          <p:spPr>
            <a:xfrm>
              <a:off x="5189272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6" name="Straight Connector 135"/>
            <p:cNvCxnSpPr/>
            <p:nvPr/>
          </p:nvCxnSpPr>
          <p:spPr>
            <a:xfrm rot="5400000" flipV="1">
              <a:off x="3157020" y="3053449"/>
              <a:ext cx="338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4837716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4839988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4826340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4826340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5003764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4992388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5006036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4994660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V="1">
              <a:off x="4870148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V="1">
              <a:off x="4871479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V="1">
              <a:off x="4907479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V="1">
              <a:off x="4900859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Flowchart: Delay 154"/>
            <p:cNvSpPr/>
            <p:nvPr/>
          </p:nvSpPr>
          <p:spPr>
            <a:xfrm>
              <a:off x="6183304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6" name="Flowchart: Delay 155"/>
            <p:cNvSpPr/>
            <p:nvPr/>
          </p:nvSpPr>
          <p:spPr>
            <a:xfrm>
              <a:off x="6185576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7" name="Flowchart: Delay 156"/>
            <p:cNvSpPr/>
            <p:nvPr/>
          </p:nvSpPr>
          <p:spPr>
            <a:xfrm>
              <a:off x="6185576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3" name="Flowchart: Delay 162"/>
            <p:cNvSpPr/>
            <p:nvPr/>
          </p:nvSpPr>
          <p:spPr>
            <a:xfrm>
              <a:off x="6185576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5" name="Straight Connector 164"/>
            <p:cNvCxnSpPr/>
            <p:nvPr/>
          </p:nvCxnSpPr>
          <p:spPr>
            <a:xfrm rot="5400000" flipV="1">
              <a:off x="4063324" y="3143449"/>
              <a:ext cx="356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V="1">
              <a:off x="5834020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V="1">
              <a:off x="5836292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5822644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5822644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6000068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5988692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6002340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990964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V="1">
              <a:off x="5866452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16200000" flipV="1">
              <a:off x="5867783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16200000" flipV="1">
              <a:off x="5903783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V="1">
              <a:off x="5897163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5613372" y="3936305"/>
              <a:ext cx="39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5547404" y="322205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5542852" y="255557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5545124" y="185497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2267814" y="4735905"/>
              <a:ext cx="2592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277714" y="4923930"/>
              <a:ext cx="356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2265839" y="4532055"/>
              <a:ext cx="158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2275739" y="4340080"/>
              <a:ext cx="54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9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09209" y="2438988"/>
              <a:ext cx="117633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19109" y="4182638"/>
              <a:ext cx="117633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1800" y="2444400"/>
              <a:ext cx="633413" cy="266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217" name="Straight Connector 216"/>
          <p:cNvCxnSpPr/>
          <p:nvPr/>
        </p:nvCxnSpPr>
        <p:spPr>
          <a:xfrm rot="16200000" flipV="1">
            <a:off x="1657050" y="3733500"/>
            <a:ext cx="53640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-456778" y="880914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Type 1</a:t>
            </a:r>
            <a:endParaRPr lang="nl-BE" sz="24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115222" y="880914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Type 2</a:t>
            </a:r>
            <a:endParaRPr lang="nl-BE" sz="24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27169" y="4632314"/>
            <a:ext cx="37148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Delay dependent of previous and current address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Prone to glitches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006562" y="4633882"/>
            <a:ext cx="37148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Delay more or less constant for each address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Delay and Energy are more robust against mismatch</a:t>
            </a:r>
          </a:p>
          <a:p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DECODERS (2)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244" name="Straight Connector 243"/>
          <p:cNvCxnSpPr/>
          <p:nvPr/>
        </p:nvCxnSpPr>
        <p:spPr>
          <a:xfrm>
            <a:off x="9153524" y="3189207"/>
            <a:ext cx="0" cy="404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181800" y="1239960"/>
            <a:ext cx="6558294" cy="3868265"/>
            <a:chOff x="181800" y="1239960"/>
            <a:chExt cx="6558294" cy="3868265"/>
          </a:xfrm>
        </p:grpSpPr>
        <p:cxnSp>
          <p:nvCxnSpPr>
            <p:cNvPr id="122" name="Straight Connector 121"/>
            <p:cNvCxnSpPr/>
            <p:nvPr/>
          </p:nvCxnSpPr>
          <p:spPr>
            <a:xfrm flipV="1">
              <a:off x="697828" y="2651129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697828" y="286544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697828" y="320834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Elbow Connector 187"/>
            <p:cNvCxnSpPr/>
            <p:nvPr/>
          </p:nvCxnSpPr>
          <p:spPr>
            <a:xfrm rot="10800000" flipV="1">
              <a:off x="2266413" y="1856094"/>
              <a:ext cx="3356464" cy="743901"/>
            </a:xfrm>
            <a:prstGeom prst="bentConnector3">
              <a:avLst>
                <a:gd name="adj1" fmla="val 9350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/>
            <p:nvPr/>
          </p:nvCxnSpPr>
          <p:spPr>
            <a:xfrm rot="10800000">
              <a:off x="2268688" y="3195849"/>
              <a:ext cx="3356464" cy="743901"/>
            </a:xfrm>
            <a:prstGeom prst="bentConnector3">
              <a:avLst>
                <a:gd name="adj1" fmla="val 9350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/>
            <p:nvPr/>
          </p:nvCxnSpPr>
          <p:spPr>
            <a:xfrm rot="10800000">
              <a:off x="2259260" y="2977473"/>
              <a:ext cx="3322675" cy="243399"/>
            </a:xfrm>
            <a:prstGeom prst="bentConnector3">
              <a:avLst>
                <a:gd name="adj1" fmla="val 873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/>
            <p:nvPr/>
          </p:nvCxnSpPr>
          <p:spPr>
            <a:xfrm rot="10800000" flipV="1">
              <a:off x="2261532" y="2556657"/>
              <a:ext cx="3322675" cy="243399"/>
            </a:xfrm>
            <a:prstGeom prst="bentConnector3">
              <a:avLst>
                <a:gd name="adj1" fmla="val 873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Flowchart: Delay 101"/>
            <p:cNvSpPr/>
            <p:nvPr/>
          </p:nvSpPr>
          <p:spPr>
            <a:xfrm>
              <a:off x="3164824" y="1947384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3" name="Flowchart: Delay 102"/>
            <p:cNvSpPr/>
            <p:nvPr/>
          </p:nvSpPr>
          <p:spPr>
            <a:xfrm>
              <a:off x="3167096" y="1239960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4" name="Flowchart: Delay 103"/>
            <p:cNvSpPr/>
            <p:nvPr/>
          </p:nvSpPr>
          <p:spPr>
            <a:xfrm>
              <a:off x="3167096" y="2673000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5" name="Flowchart: Delay 104"/>
            <p:cNvSpPr/>
            <p:nvPr/>
          </p:nvSpPr>
          <p:spPr>
            <a:xfrm>
              <a:off x="3167096" y="3396344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V="1">
              <a:off x="713748" y="4373049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713748" y="458736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713748" y="493026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 flipV="1">
              <a:off x="1332844" y="2853177"/>
              <a:ext cx="29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815540" y="1356841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2817812" y="20415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2804164" y="277850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2804164" y="351549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2981588" y="15774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2970212" y="2289449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2983860" y="302644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2972484" y="3738409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V="1">
              <a:off x="2847972" y="1713382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V="1">
              <a:off x="2849303" y="2430303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V="1">
              <a:off x="2885303" y="3118285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 flipV="1">
              <a:off x="2878683" y="38431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Flowchart: Delay 132"/>
            <p:cNvSpPr/>
            <p:nvPr/>
          </p:nvSpPr>
          <p:spPr>
            <a:xfrm>
              <a:off x="4190696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4" name="Flowchart: Delay 133"/>
            <p:cNvSpPr/>
            <p:nvPr/>
          </p:nvSpPr>
          <p:spPr>
            <a:xfrm>
              <a:off x="4192968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5" name="Flowchart: Delay 134"/>
            <p:cNvSpPr/>
            <p:nvPr/>
          </p:nvSpPr>
          <p:spPr>
            <a:xfrm>
              <a:off x="4192968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6" name="Flowchart: Delay 135"/>
            <p:cNvSpPr/>
            <p:nvPr/>
          </p:nvSpPr>
          <p:spPr>
            <a:xfrm>
              <a:off x="4192968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7" name="Straight Connector 136"/>
            <p:cNvCxnSpPr/>
            <p:nvPr/>
          </p:nvCxnSpPr>
          <p:spPr>
            <a:xfrm rot="5400000" flipV="1">
              <a:off x="2268716" y="2945449"/>
              <a:ext cx="31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3841412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3843684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3830036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3830036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4007460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3996084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4009732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3998356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V="1">
              <a:off x="3873844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V="1">
              <a:off x="3875175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V="1">
              <a:off x="3911175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V="1">
              <a:off x="3904555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Flowchart: Delay 155"/>
            <p:cNvSpPr/>
            <p:nvPr/>
          </p:nvSpPr>
          <p:spPr>
            <a:xfrm>
              <a:off x="5187000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7" name="Flowchart: Delay 156"/>
            <p:cNvSpPr/>
            <p:nvPr/>
          </p:nvSpPr>
          <p:spPr>
            <a:xfrm>
              <a:off x="5189272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3" name="Flowchart: Delay 162"/>
            <p:cNvSpPr/>
            <p:nvPr/>
          </p:nvSpPr>
          <p:spPr>
            <a:xfrm>
              <a:off x="5189272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5" name="Flowchart: Delay 164"/>
            <p:cNvSpPr/>
            <p:nvPr/>
          </p:nvSpPr>
          <p:spPr>
            <a:xfrm>
              <a:off x="5189272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6" name="Straight Connector 165"/>
            <p:cNvCxnSpPr/>
            <p:nvPr/>
          </p:nvCxnSpPr>
          <p:spPr>
            <a:xfrm rot="5400000" flipV="1">
              <a:off x="3157020" y="3053449"/>
              <a:ext cx="338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V="1">
              <a:off x="4837716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4839988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4826340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4826340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5003764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4992388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006036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4994660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16200000" flipV="1">
              <a:off x="4870148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16200000" flipV="1">
              <a:off x="4871479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V="1">
              <a:off x="4907479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V="1">
              <a:off x="4900859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Flowchart: Delay 183"/>
            <p:cNvSpPr/>
            <p:nvPr/>
          </p:nvSpPr>
          <p:spPr>
            <a:xfrm>
              <a:off x="6183304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5" name="Flowchart: Delay 184"/>
            <p:cNvSpPr/>
            <p:nvPr/>
          </p:nvSpPr>
          <p:spPr>
            <a:xfrm>
              <a:off x="6185576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6" name="Flowchart: Delay 185"/>
            <p:cNvSpPr/>
            <p:nvPr/>
          </p:nvSpPr>
          <p:spPr>
            <a:xfrm>
              <a:off x="6185576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7" name="Flowchart: Delay 186"/>
            <p:cNvSpPr/>
            <p:nvPr/>
          </p:nvSpPr>
          <p:spPr>
            <a:xfrm>
              <a:off x="6185576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9" name="Straight Connector 188"/>
            <p:cNvCxnSpPr/>
            <p:nvPr/>
          </p:nvCxnSpPr>
          <p:spPr>
            <a:xfrm rot="5400000" flipV="1">
              <a:off x="4063324" y="3143449"/>
              <a:ext cx="356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5834020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5836292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5822644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V="1">
              <a:off x="5822644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6000068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5988692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6002340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V="1">
              <a:off x="5990964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V="1">
              <a:off x="5866452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V="1">
              <a:off x="5867783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V="1">
              <a:off x="5903783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V="1">
              <a:off x="5897163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5613372" y="3936305"/>
              <a:ext cx="39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V="1">
              <a:off x="5547404" y="322205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V="1">
              <a:off x="5542852" y="255557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V="1">
              <a:off x="5545124" y="185497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267814" y="4735905"/>
              <a:ext cx="2592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2277714" y="4923930"/>
              <a:ext cx="356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flipV="1">
              <a:off x="2265839" y="4532055"/>
              <a:ext cx="158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flipV="1">
              <a:off x="2275739" y="4340080"/>
              <a:ext cx="54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9209" y="2438988"/>
              <a:ext cx="117633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19109" y="4182638"/>
              <a:ext cx="117633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1800" y="2444400"/>
              <a:ext cx="633413" cy="266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7" name="Freeform 96"/>
          <p:cNvSpPr/>
          <p:nvPr/>
        </p:nvSpPr>
        <p:spPr>
          <a:xfrm>
            <a:off x="6881567" y="3500485"/>
            <a:ext cx="1033806" cy="1194062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3806" h="1194062">
                <a:moveTo>
                  <a:pt x="0" y="204248"/>
                </a:moveTo>
                <a:cubicBezTo>
                  <a:pt x="681872" y="0"/>
                  <a:pt x="1033806" y="738434"/>
                  <a:pt x="838985" y="1194062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Flowchart: Stored Data 100"/>
          <p:cNvSpPr/>
          <p:nvPr/>
        </p:nvSpPr>
        <p:spPr>
          <a:xfrm flipH="1">
            <a:off x="7202381" y="4761731"/>
            <a:ext cx="700878" cy="648072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Flowchart: Connector 105"/>
          <p:cNvSpPr/>
          <p:nvPr/>
        </p:nvSpPr>
        <p:spPr>
          <a:xfrm flipH="1">
            <a:off x="7901882" y="5049763"/>
            <a:ext cx="92586" cy="14401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8000818" y="5121771"/>
            <a:ext cx="46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362518" y="4905871"/>
            <a:ext cx="93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6730100" y="4760537"/>
            <a:ext cx="360618" cy="288032"/>
            <a:chOff x="8146150" y="4970087"/>
            <a:chExt cx="360618" cy="288032"/>
          </a:xfrm>
        </p:grpSpPr>
        <p:sp>
          <p:nvSpPr>
            <p:cNvPr id="112" name="Isosceles Triangle 111"/>
            <p:cNvSpPr/>
            <p:nvPr/>
          </p:nvSpPr>
          <p:spPr>
            <a:xfrm rot="5400000">
              <a:off x="8146150" y="4970087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3" name="Flowchart: Connector 112"/>
            <p:cNvSpPr/>
            <p:nvPr/>
          </p:nvSpPr>
          <p:spPr>
            <a:xfrm>
              <a:off x="8434760" y="5078388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116" name="Straight Connector 115"/>
          <p:cNvCxnSpPr/>
          <p:nvPr/>
        </p:nvCxnSpPr>
        <p:spPr>
          <a:xfrm>
            <a:off x="6362518" y="5299571"/>
            <a:ext cx="93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6730100" y="5154237"/>
            <a:ext cx="360618" cy="288032"/>
            <a:chOff x="8146150" y="4970087"/>
            <a:chExt cx="360618" cy="288032"/>
          </a:xfrm>
        </p:grpSpPr>
        <p:sp>
          <p:nvSpPr>
            <p:cNvPr id="99" name="Isosceles Triangle 98"/>
            <p:cNvSpPr/>
            <p:nvPr/>
          </p:nvSpPr>
          <p:spPr>
            <a:xfrm rot="5400000">
              <a:off x="8146150" y="4970087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0" name="Flowchart: Connector 99"/>
            <p:cNvSpPr/>
            <p:nvPr/>
          </p:nvSpPr>
          <p:spPr>
            <a:xfrm>
              <a:off x="8434760" y="5078388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7407165" y="3433537"/>
            <a:ext cx="1520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Replace by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118" name="Freeform 117"/>
          <p:cNvSpPr/>
          <p:nvPr/>
        </p:nvSpPr>
        <p:spPr>
          <a:xfrm>
            <a:off x="5929851" y="5520833"/>
            <a:ext cx="932665" cy="538964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205256"/>
              <a:gd name="connsiteY0" fmla="*/ 1129514 h 1129514"/>
              <a:gd name="connsiteX1" fmla="*/ 1010435 w 1205256"/>
              <a:gd name="connsiteY1" fmla="*/ 455628 h 1129514"/>
              <a:gd name="connsiteX0" fmla="*/ 696078 w 1901334"/>
              <a:gd name="connsiteY0" fmla="*/ 1129514 h 1477716"/>
              <a:gd name="connsiteX1" fmla="*/ 1706513 w 1901334"/>
              <a:gd name="connsiteY1" fmla="*/ 455628 h 1477716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2665" h="538964">
                <a:moveTo>
                  <a:pt x="932665" y="0"/>
                </a:moveTo>
                <a:cubicBezTo>
                  <a:pt x="769987" y="291052"/>
                  <a:pt x="677421" y="426236"/>
                  <a:pt x="0" y="538964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1" name="TextBox 140"/>
          <p:cNvSpPr txBox="1"/>
          <p:nvPr/>
        </p:nvSpPr>
        <p:spPr>
          <a:xfrm>
            <a:off x="3971815" y="5226784"/>
            <a:ext cx="26512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Use as buffer and in bigger decoders add stages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comp_e_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862" y="609600"/>
            <a:ext cx="5201674" cy="4457700"/>
          </a:xfrm>
          <a:prstGeom prst="rect">
            <a:avLst/>
          </a:prstGeom>
        </p:spPr>
      </p:pic>
      <p:pic>
        <p:nvPicPr>
          <p:cNvPr id="28" name="Picture 27" descr="comp_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3280" y="3811756"/>
            <a:ext cx="3516197" cy="2637148"/>
          </a:xfrm>
          <a:prstGeom prst="rect">
            <a:avLst/>
          </a:prstGeom>
        </p:spPr>
      </p:pic>
      <p:cxnSp>
        <p:nvCxnSpPr>
          <p:cNvPr id="279" name="Straight Arrow Connector 278"/>
          <p:cNvCxnSpPr/>
          <p:nvPr/>
        </p:nvCxnSpPr>
        <p:spPr>
          <a:xfrm>
            <a:off x="3358461" y="2517867"/>
            <a:ext cx="394171" cy="0"/>
          </a:xfrm>
          <a:prstGeom prst="straightConnector1">
            <a:avLst/>
          </a:prstGeom>
          <a:ln w="22225">
            <a:solidFill>
              <a:srgbClr val="3A23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/>
          <p:nvPr/>
        </p:nvCxnSpPr>
        <p:spPr>
          <a:xfrm>
            <a:off x="4041314" y="1933402"/>
            <a:ext cx="394171" cy="0"/>
          </a:xfrm>
          <a:prstGeom prst="straightConnector1">
            <a:avLst/>
          </a:prstGeom>
          <a:ln w="2222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>
            <a:off x="1483932" y="3756412"/>
            <a:ext cx="394171" cy="0"/>
          </a:xfrm>
          <a:prstGeom prst="straightConnector1">
            <a:avLst/>
          </a:prstGeom>
          <a:ln w="222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/>
          <p:nvPr/>
        </p:nvCxnSpPr>
        <p:spPr>
          <a:xfrm>
            <a:off x="1537584" y="4059707"/>
            <a:ext cx="394171" cy="0"/>
          </a:xfrm>
          <a:prstGeom prst="straightConnector1">
            <a:avLst/>
          </a:prstGeom>
          <a:ln w="22225">
            <a:solidFill>
              <a:srgbClr val="3A23E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DECODERS (3)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926" y="5137608"/>
            <a:ext cx="1896152" cy="13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86260" y="5144224"/>
            <a:ext cx="1951562" cy="1340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ounded Rectangle 17"/>
          <p:cNvSpPr/>
          <p:nvPr/>
        </p:nvSpPr>
        <p:spPr>
          <a:xfrm>
            <a:off x="612742" y="4977353"/>
            <a:ext cx="2111604" cy="166854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ounded Rectangle 18"/>
          <p:cNvSpPr/>
          <p:nvPr/>
        </p:nvSpPr>
        <p:spPr>
          <a:xfrm>
            <a:off x="3074760" y="4978921"/>
            <a:ext cx="2194824" cy="166854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Freeform 19"/>
          <p:cNvSpPr/>
          <p:nvPr/>
        </p:nvSpPr>
        <p:spPr>
          <a:xfrm>
            <a:off x="4039614" y="3854282"/>
            <a:ext cx="401418" cy="1120149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205256"/>
              <a:gd name="connsiteY0" fmla="*/ 1129514 h 1129514"/>
              <a:gd name="connsiteX1" fmla="*/ 1010435 w 1205256"/>
              <a:gd name="connsiteY1" fmla="*/ 455628 h 1129514"/>
              <a:gd name="connsiteX0" fmla="*/ 696078 w 1901334"/>
              <a:gd name="connsiteY0" fmla="*/ 1129514 h 1477716"/>
              <a:gd name="connsiteX1" fmla="*/ 1706513 w 1901334"/>
              <a:gd name="connsiteY1" fmla="*/ 455628 h 1477716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162678 w 2353454"/>
              <a:gd name="connsiteY0" fmla="*/ 0 h 2200124"/>
              <a:gd name="connsiteX1" fmla="*/ 1676033 w 2353454"/>
              <a:gd name="connsiteY1" fmla="*/ 2200124 h 2200124"/>
              <a:gd name="connsiteX0" fmla="*/ 0 w 2190776"/>
              <a:gd name="connsiteY0" fmla="*/ 0 h 2200124"/>
              <a:gd name="connsiteX1" fmla="*/ 1513355 w 2190776"/>
              <a:gd name="connsiteY1" fmla="*/ 2200124 h 2200124"/>
              <a:gd name="connsiteX0" fmla="*/ 0 w 2160296"/>
              <a:gd name="connsiteY0" fmla="*/ 0 h 1057124"/>
              <a:gd name="connsiteX1" fmla="*/ 1482875 w 2160296"/>
              <a:gd name="connsiteY1" fmla="*/ 1057124 h 1057124"/>
              <a:gd name="connsiteX0" fmla="*/ 338305 w 1150987"/>
              <a:gd name="connsiteY0" fmla="*/ 1196824 h 1465016"/>
              <a:gd name="connsiteX1" fmla="*/ 0 w 1150987"/>
              <a:gd name="connsiteY1" fmla="*/ 112728 h 1465016"/>
              <a:gd name="connsiteX0" fmla="*/ 338305 w 1105267"/>
              <a:gd name="connsiteY0" fmla="*/ 1196824 h 1426916"/>
              <a:gd name="connsiteX1" fmla="*/ 310930 w 1105267"/>
              <a:gd name="connsiteY1" fmla="*/ 1147151 h 1426916"/>
              <a:gd name="connsiteX2" fmla="*/ 0 w 1105267"/>
              <a:gd name="connsiteY2" fmla="*/ 112728 h 1426916"/>
              <a:gd name="connsiteX0" fmla="*/ 338305 w 677421"/>
              <a:gd name="connsiteY0" fmla="*/ 1196824 h 1196824"/>
              <a:gd name="connsiteX1" fmla="*/ 310930 w 677421"/>
              <a:gd name="connsiteY1" fmla="*/ 1147151 h 1196824"/>
              <a:gd name="connsiteX2" fmla="*/ 0 w 677421"/>
              <a:gd name="connsiteY2" fmla="*/ 112728 h 1196824"/>
              <a:gd name="connsiteX0" fmla="*/ 338305 w 457567"/>
              <a:gd name="connsiteY0" fmla="*/ 1084096 h 1084096"/>
              <a:gd name="connsiteX1" fmla="*/ 310930 w 457567"/>
              <a:gd name="connsiteY1" fmla="*/ 1034423 h 1084096"/>
              <a:gd name="connsiteX2" fmla="*/ 0 w 457567"/>
              <a:gd name="connsiteY2" fmla="*/ 0 h 1084096"/>
              <a:gd name="connsiteX0" fmla="*/ 474036 w 474036"/>
              <a:gd name="connsiteY0" fmla="*/ 1126958 h 1126958"/>
              <a:gd name="connsiteX1" fmla="*/ 310930 w 474036"/>
              <a:gd name="connsiteY1" fmla="*/ 1034423 h 1126958"/>
              <a:gd name="connsiteX2" fmla="*/ 0 w 474036"/>
              <a:gd name="connsiteY2" fmla="*/ 0 h 1126958"/>
              <a:gd name="connsiteX0" fmla="*/ 310930 w 457567"/>
              <a:gd name="connsiteY0" fmla="*/ 1034423 h 1034423"/>
              <a:gd name="connsiteX1" fmla="*/ 0 w 457567"/>
              <a:gd name="connsiteY1" fmla="*/ 0 h 1034423"/>
              <a:gd name="connsiteX0" fmla="*/ 310930 w 340885"/>
              <a:gd name="connsiteY0" fmla="*/ 1034423 h 1034423"/>
              <a:gd name="connsiteX1" fmla="*/ 0 w 340885"/>
              <a:gd name="connsiteY1" fmla="*/ 0 h 1034423"/>
              <a:gd name="connsiteX0" fmla="*/ 310930 w 357554"/>
              <a:gd name="connsiteY0" fmla="*/ 1034423 h 1053474"/>
              <a:gd name="connsiteX1" fmla="*/ 327599 w 357554"/>
              <a:gd name="connsiteY1" fmla="*/ 1053474 h 1053474"/>
              <a:gd name="connsiteX2" fmla="*/ 0 w 357554"/>
              <a:gd name="connsiteY2" fmla="*/ 0 h 1053474"/>
              <a:gd name="connsiteX0" fmla="*/ 146624 w 357554"/>
              <a:gd name="connsiteY0" fmla="*/ 989179 h 1053474"/>
              <a:gd name="connsiteX1" fmla="*/ 327599 w 357554"/>
              <a:gd name="connsiteY1" fmla="*/ 1053474 h 1053474"/>
              <a:gd name="connsiteX2" fmla="*/ 0 w 357554"/>
              <a:gd name="connsiteY2" fmla="*/ 0 h 1053474"/>
              <a:gd name="connsiteX0" fmla="*/ 327599 w 357554"/>
              <a:gd name="connsiteY0" fmla="*/ 1053474 h 1053474"/>
              <a:gd name="connsiteX1" fmla="*/ 0 w 357554"/>
              <a:gd name="connsiteY1" fmla="*/ 0 h 1053474"/>
              <a:gd name="connsiteX0" fmla="*/ 327599 w 327599"/>
              <a:gd name="connsiteY0" fmla="*/ 1053474 h 1053474"/>
              <a:gd name="connsiteX1" fmla="*/ 0 w 327599"/>
              <a:gd name="connsiteY1" fmla="*/ 0 h 1053474"/>
              <a:gd name="connsiteX0" fmla="*/ 401418 w 401418"/>
              <a:gd name="connsiteY0" fmla="*/ 1120149 h 1120149"/>
              <a:gd name="connsiteX1" fmla="*/ 0 w 401418"/>
              <a:gd name="connsiteY1" fmla="*/ 0 h 1120149"/>
              <a:gd name="connsiteX0" fmla="*/ 401418 w 401418"/>
              <a:gd name="connsiteY0" fmla="*/ 1120149 h 1120149"/>
              <a:gd name="connsiteX1" fmla="*/ 0 w 401418"/>
              <a:gd name="connsiteY1" fmla="*/ 0 h 1120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418" h="1120149">
                <a:moveTo>
                  <a:pt x="401418" y="1120149"/>
                </a:moveTo>
                <a:cubicBezTo>
                  <a:pt x="395655" y="821269"/>
                  <a:pt x="329759" y="256366"/>
                  <a:pt x="0" y="0"/>
                </a:cubicBezTo>
              </a:path>
            </a:pathLst>
          </a:cu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Freeform 20"/>
          <p:cNvSpPr/>
          <p:nvPr/>
        </p:nvSpPr>
        <p:spPr>
          <a:xfrm>
            <a:off x="1687308" y="3806658"/>
            <a:ext cx="509220" cy="1163012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205256"/>
              <a:gd name="connsiteY0" fmla="*/ 1129514 h 1129514"/>
              <a:gd name="connsiteX1" fmla="*/ 1010435 w 1205256"/>
              <a:gd name="connsiteY1" fmla="*/ 455628 h 1129514"/>
              <a:gd name="connsiteX0" fmla="*/ 696078 w 1901334"/>
              <a:gd name="connsiteY0" fmla="*/ 1129514 h 1477716"/>
              <a:gd name="connsiteX1" fmla="*/ 1706513 w 1901334"/>
              <a:gd name="connsiteY1" fmla="*/ 455628 h 1477716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162678 w 2353454"/>
              <a:gd name="connsiteY0" fmla="*/ 0 h 2200124"/>
              <a:gd name="connsiteX1" fmla="*/ 1676033 w 2353454"/>
              <a:gd name="connsiteY1" fmla="*/ 2200124 h 2200124"/>
              <a:gd name="connsiteX0" fmla="*/ 0 w 2190776"/>
              <a:gd name="connsiteY0" fmla="*/ 0 h 2200124"/>
              <a:gd name="connsiteX1" fmla="*/ 1513355 w 2190776"/>
              <a:gd name="connsiteY1" fmla="*/ 2200124 h 2200124"/>
              <a:gd name="connsiteX0" fmla="*/ 0 w 2160296"/>
              <a:gd name="connsiteY0" fmla="*/ 0 h 1057124"/>
              <a:gd name="connsiteX1" fmla="*/ 1482875 w 2160296"/>
              <a:gd name="connsiteY1" fmla="*/ 1057124 h 1057124"/>
              <a:gd name="connsiteX0" fmla="*/ 338305 w 1150987"/>
              <a:gd name="connsiteY0" fmla="*/ 1196824 h 1465016"/>
              <a:gd name="connsiteX1" fmla="*/ 0 w 1150987"/>
              <a:gd name="connsiteY1" fmla="*/ 112728 h 1465016"/>
              <a:gd name="connsiteX0" fmla="*/ 338305 w 1105267"/>
              <a:gd name="connsiteY0" fmla="*/ 1196824 h 1426916"/>
              <a:gd name="connsiteX1" fmla="*/ 310930 w 1105267"/>
              <a:gd name="connsiteY1" fmla="*/ 1147151 h 1426916"/>
              <a:gd name="connsiteX2" fmla="*/ 0 w 1105267"/>
              <a:gd name="connsiteY2" fmla="*/ 112728 h 1426916"/>
              <a:gd name="connsiteX0" fmla="*/ 338305 w 677421"/>
              <a:gd name="connsiteY0" fmla="*/ 1196824 h 1196824"/>
              <a:gd name="connsiteX1" fmla="*/ 310930 w 677421"/>
              <a:gd name="connsiteY1" fmla="*/ 1147151 h 1196824"/>
              <a:gd name="connsiteX2" fmla="*/ 0 w 677421"/>
              <a:gd name="connsiteY2" fmla="*/ 112728 h 1196824"/>
              <a:gd name="connsiteX0" fmla="*/ 338305 w 457567"/>
              <a:gd name="connsiteY0" fmla="*/ 1084096 h 1084096"/>
              <a:gd name="connsiteX1" fmla="*/ 310930 w 457567"/>
              <a:gd name="connsiteY1" fmla="*/ 1034423 h 1084096"/>
              <a:gd name="connsiteX2" fmla="*/ 0 w 457567"/>
              <a:gd name="connsiteY2" fmla="*/ 0 h 1084096"/>
              <a:gd name="connsiteX0" fmla="*/ 474036 w 474036"/>
              <a:gd name="connsiteY0" fmla="*/ 1126958 h 1126958"/>
              <a:gd name="connsiteX1" fmla="*/ 310930 w 474036"/>
              <a:gd name="connsiteY1" fmla="*/ 1034423 h 1126958"/>
              <a:gd name="connsiteX2" fmla="*/ 0 w 474036"/>
              <a:gd name="connsiteY2" fmla="*/ 0 h 1126958"/>
              <a:gd name="connsiteX0" fmla="*/ 310930 w 457567"/>
              <a:gd name="connsiteY0" fmla="*/ 1034423 h 1034423"/>
              <a:gd name="connsiteX1" fmla="*/ 0 w 457567"/>
              <a:gd name="connsiteY1" fmla="*/ 0 h 1034423"/>
              <a:gd name="connsiteX0" fmla="*/ 310930 w 340885"/>
              <a:gd name="connsiteY0" fmla="*/ 1034423 h 1034423"/>
              <a:gd name="connsiteX1" fmla="*/ 0 w 340885"/>
              <a:gd name="connsiteY1" fmla="*/ 0 h 1034423"/>
              <a:gd name="connsiteX0" fmla="*/ 310930 w 357554"/>
              <a:gd name="connsiteY0" fmla="*/ 1034423 h 1053474"/>
              <a:gd name="connsiteX1" fmla="*/ 327599 w 357554"/>
              <a:gd name="connsiteY1" fmla="*/ 1053474 h 1053474"/>
              <a:gd name="connsiteX2" fmla="*/ 0 w 357554"/>
              <a:gd name="connsiteY2" fmla="*/ 0 h 1053474"/>
              <a:gd name="connsiteX0" fmla="*/ 146624 w 357554"/>
              <a:gd name="connsiteY0" fmla="*/ 989179 h 1053474"/>
              <a:gd name="connsiteX1" fmla="*/ 327599 w 357554"/>
              <a:gd name="connsiteY1" fmla="*/ 1053474 h 1053474"/>
              <a:gd name="connsiteX2" fmla="*/ 0 w 357554"/>
              <a:gd name="connsiteY2" fmla="*/ 0 h 1053474"/>
              <a:gd name="connsiteX0" fmla="*/ 327599 w 357554"/>
              <a:gd name="connsiteY0" fmla="*/ 1053474 h 1053474"/>
              <a:gd name="connsiteX1" fmla="*/ 0 w 357554"/>
              <a:gd name="connsiteY1" fmla="*/ 0 h 1053474"/>
              <a:gd name="connsiteX0" fmla="*/ 327599 w 327599"/>
              <a:gd name="connsiteY0" fmla="*/ 1053474 h 1053474"/>
              <a:gd name="connsiteX1" fmla="*/ 0 w 327599"/>
              <a:gd name="connsiteY1" fmla="*/ 0 h 1053474"/>
              <a:gd name="connsiteX0" fmla="*/ 401418 w 401418"/>
              <a:gd name="connsiteY0" fmla="*/ 1120149 h 1120149"/>
              <a:gd name="connsiteX1" fmla="*/ 0 w 401418"/>
              <a:gd name="connsiteY1" fmla="*/ 0 h 1120149"/>
              <a:gd name="connsiteX0" fmla="*/ 401418 w 401418"/>
              <a:gd name="connsiteY0" fmla="*/ 1120149 h 1120149"/>
              <a:gd name="connsiteX1" fmla="*/ 0 w 401418"/>
              <a:gd name="connsiteY1" fmla="*/ 0 h 1120149"/>
              <a:gd name="connsiteX0" fmla="*/ 5763 w 505604"/>
              <a:gd name="connsiteY0" fmla="*/ 629612 h 629612"/>
              <a:gd name="connsiteX1" fmla="*/ 175845 w 505604"/>
              <a:gd name="connsiteY1" fmla="*/ 0 h 629612"/>
              <a:gd name="connsiteX0" fmla="*/ 5763 w 175845"/>
              <a:gd name="connsiteY0" fmla="*/ 629612 h 629612"/>
              <a:gd name="connsiteX1" fmla="*/ 175845 w 175845"/>
              <a:gd name="connsiteY1" fmla="*/ 0 h 629612"/>
              <a:gd name="connsiteX0" fmla="*/ 5763 w 509220"/>
              <a:gd name="connsiteY0" fmla="*/ 1163012 h 1163012"/>
              <a:gd name="connsiteX1" fmla="*/ 509220 w 509220"/>
              <a:gd name="connsiteY1" fmla="*/ 0 h 1163012"/>
              <a:gd name="connsiteX0" fmla="*/ 5763 w 509220"/>
              <a:gd name="connsiteY0" fmla="*/ 1163012 h 1163012"/>
              <a:gd name="connsiteX1" fmla="*/ 509220 w 509220"/>
              <a:gd name="connsiteY1" fmla="*/ 0 h 116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9220" h="1163012">
                <a:moveTo>
                  <a:pt x="5763" y="1163012"/>
                </a:moveTo>
                <a:cubicBezTo>
                  <a:pt x="0" y="864132"/>
                  <a:pt x="205566" y="213504"/>
                  <a:pt x="509220" y="0"/>
                </a:cubicBezTo>
              </a:path>
            </a:pathLst>
          </a:cu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TextBox 25"/>
          <p:cNvSpPr txBox="1"/>
          <p:nvPr/>
        </p:nvSpPr>
        <p:spPr>
          <a:xfrm>
            <a:off x="5503921" y="966478"/>
            <a:ext cx="39317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←Worst case delay and energy at worst case delay 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(≠ worst case energy !!!)</a:t>
            </a: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↓Total area (F</a:t>
            </a:r>
            <a:r>
              <a:rPr lang="en-US" sz="2000" baseline="30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= min technology area)</a:t>
            </a:r>
            <a:endParaRPr lang="en-US" sz="2000" baseline="30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nl-BE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28663" y="3983881"/>
            <a:ext cx="4473059" cy="89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9772" y="940332"/>
            <a:ext cx="5626160" cy="113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buffer_energ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7962" y="701328"/>
            <a:ext cx="4666268" cy="34997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DECODERS (4)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84483" y="120742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nl-BE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685" y="4022393"/>
            <a:ext cx="7783659" cy="283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" name="Freeform 96"/>
          <p:cNvSpPr/>
          <p:nvPr/>
        </p:nvSpPr>
        <p:spPr>
          <a:xfrm>
            <a:off x="3440784" y="713294"/>
            <a:ext cx="1545994" cy="992955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580560"/>
              <a:gd name="connsiteY0" fmla="*/ 204248 h 524759"/>
              <a:gd name="connsiteX1" fmla="*/ 1385739 w 1580560"/>
              <a:gd name="connsiteY1" fmla="*/ 524759 h 524759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498860"/>
              <a:gd name="connsiteY0" fmla="*/ 832700 h 832700"/>
              <a:gd name="connsiteX1" fmla="*/ 1498860 w 1498860"/>
              <a:gd name="connsiteY1" fmla="*/ 238811 h 832700"/>
              <a:gd name="connsiteX0" fmla="*/ 0 w 1545994"/>
              <a:gd name="connsiteY0" fmla="*/ 992955 h 992955"/>
              <a:gd name="connsiteX1" fmla="*/ 1545994 w 1545994"/>
              <a:gd name="connsiteY1" fmla="*/ 238811 h 99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5994" h="992955">
                <a:moveTo>
                  <a:pt x="0" y="992955"/>
                </a:moveTo>
                <a:cubicBezTo>
                  <a:pt x="380214" y="260806"/>
                  <a:pt x="1128072" y="0"/>
                  <a:pt x="1545994" y="238811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TextBox 97"/>
          <p:cNvSpPr txBox="1"/>
          <p:nvPr/>
        </p:nvSpPr>
        <p:spPr>
          <a:xfrm>
            <a:off x="5125879" y="926007"/>
            <a:ext cx="3725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Most energy go’s to buffers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7825820" y="3102987"/>
            <a:ext cx="1106078" cy="2168165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580560"/>
              <a:gd name="connsiteY0" fmla="*/ 204248 h 524759"/>
              <a:gd name="connsiteX1" fmla="*/ 1385739 w 1580560"/>
              <a:gd name="connsiteY1" fmla="*/ 524759 h 524759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498860"/>
              <a:gd name="connsiteY0" fmla="*/ 832700 h 832700"/>
              <a:gd name="connsiteX1" fmla="*/ 1498860 w 1498860"/>
              <a:gd name="connsiteY1" fmla="*/ 238811 h 832700"/>
              <a:gd name="connsiteX0" fmla="*/ 0 w 1545994"/>
              <a:gd name="connsiteY0" fmla="*/ 992955 h 992955"/>
              <a:gd name="connsiteX1" fmla="*/ 1545994 w 1545994"/>
              <a:gd name="connsiteY1" fmla="*/ 238811 h 992955"/>
              <a:gd name="connsiteX0" fmla="*/ 0 w 1150068"/>
              <a:gd name="connsiteY0" fmla="*/ 851553 h 851553"/>
              <a:gd name="connsiteX1" fmla="*/ 1150068 w 1150068"/>
              <a:gd name="connsiteY1" fmla="*/ 238811 h 851553"/>
              <a:gd name="connsiteX0" fmla="*/ 0 w 471338"/>
              <a:gd name="connsiteY0" fmla="*/ 732149 h 1844512"/>
              <a:gd name="connsiteX1" fmla="*/ 471338 w 471338"/>
              <a:gd name="connsiteY1" fmla="*/ 1844512 h 1844512"/>
              <a:gd name="connsiteX0" fmla="*/ 0 w 471338"/>
              <a:gd name="connsiteY0" fmla="*/ 0 h 1112363"/>
              <a:gd name="connsiteX1" fmla="*/ 471338 w 471338"/>
              <a:gd name="connsiteY1" fmla="*/ 1112363 h 1112363"/>
              <a:gd name="connsiteX0" fmla="*/ 0 w 772996"/>
              <a:gd name="connsiteY0" fmla="*/ 0 h 820132"/>
              <a:gd name="connsiteX1" fmla="*/ 772996 w 772996"/>
              <a:gd name="connsiteY1" fmla="*/ 820132 h 820132"/>
              <a:gd name="connsiteX0" fmla="*/ 0 w 1062084"/>
              <a:gd name="connsiteY0" fmla="*/ 0 h 820132"/>
              <a:gd name="connsiteX1" fmla="*/ 772996 w 1062084"/>
              <a:gd name="connsiteY1" fmla="*/ 820132 h 820132"/>
              <a:gd name="connsiteX0" fmla="*/ 0 w 1014950"/>
              <a:gd name="connsiteY0" fmla="*/ 1134357 h 1260047"/>
              <a:gd name="connsiteX1" fmla="*/ 725862 w 1014950"/>
              <a:gd name="connsiteY1" fmla="*/ 417920 h 1260047"/>
              <a:gd name="connsiteX0" fmla="*/ 235672 w 531045"/>
              <a:gd name="connsiteY0" fmla="*/ 2482390 h 2608080"/>
              <a:gd name="connsiteX1" fmla="*/ 0 w 531045"/>
              <a:gd name="connsiteY1" fmla="*/ 417920 h 2608080"/>
              <a:gd name="connsiteX0" fmla="*/ 235672 w 656733"/>
              <a:gd name="connsiteY0" fmla="*/ 2227866 h 2353556"/>
              <a:gd name="connsiteX1" fmla="*/ 0 w 656733"/>
              <a:gd name="connsiteY1" fmla="*/ 163396 h 2353556"/>
              <a:gd name="connsiteX0" fmla="*/ 235672 w 531045"/>
              <a:gd name="connsiteY0" fmla="*/ 2064470 h 2190160"/>
              <a:gd name="connsiteX1" fmla="*/ 0 w 531045"/>
              <a:gd name="connsiteY1" fmla="*/ 0 h 2190160"/>
              <a:gd name="connsiteX0" fmla="*/ 0 w 873548"/>
              <a:gd name="connsiteY0" fmla="*/ 2168165 h 2293855"/>
              <a:gd name="connsiteX1" fmla="*/ 348790 w 873548"/>
              <a:gd name="connsiteY1" fmla="*/ 0 h 2293855"/>
              <a:gd name="connsiteX0" fmla="*/ 0 w 1106078"/>
              <a:gd name="connsiteY0" fmla="*/ 2168165 h 2168165"/>
              <a:gd name="connsiteX1" fmla="*/ 348790 w 1106078"/>
              <a:gd name="connsiteY1" fmla="*/ 0 h 216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6078" h="2168165">
                <a:moveTo>
                  <a:pt x="0" y="2168165"/>
                </a:moveTo>
                <a:cubicBezTo>
                  <a:pt x="1106078" y="2152453"/>
                  <a:pt x="873548" y="515334"/>
                  <a:pt x="348790" y="0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TextBox 99"/>
          <p:cNvSpPr txBox="1"/>
          <p:nvPr/>
        </p:nvSpPr>
        <p:spPr>
          <a:xfrm>
            <a:off x="4260183" y="1983380"/>
            <a:ext cx="56850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Failed attempt to make buffers less energy consuming  → E = C*V</a:t>
            </a:r>
            <a:r>
              <a:rPr lang="en-US" sz="2000" baseline="30000" dirty="0" smtClean="0">
                <a:solidFill>
                  <a:srgbClr val="002060"/>
                </a:solidFill>
              </a:rPr>
              <a:t>2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Total C stays the same in both configurations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2653807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ARICHTECTURE 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DECODERS 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SENCE 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3187207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ARICHTECTURE 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TIMING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SENCE 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19</a:t>
            </a:fld>
            <a:endParaRPr lang="nl-BE"/>
          </a:p>
        </p:txBody>
      </p:sp>
      <p:pic>
        <p:nvPicPr>
          <p:cNvPr id="5" name="Picture 4" descr="length_blvolt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7667"/>
            <a:ext cx="4357201" cy="3105067"/>
          </a:xfrm>
          <a:prstGeom prst="rect">
            <a:avLst/>
          </a:prstGeom>
        </p:spPr>
      </p:pic>
      <p:pic>
        <p:nvPicPr>
          <p:cNvPr id="6" name="Picture 5" descr="length_cellvolt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37467" y="3129906"/>
            <a:ext cx="5269583" cy="3728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1596532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ARICHTECTURE 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DECODERS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SENCE 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/>
          <p:cNvCxnSpPr/>
          <p:nvPr/>
        </p:nvCxnSpPr>
        <p:spPr>
          <a:xfrm>
            <a:off x="8072909" y="2364606"/>
            <a:ext cx="2553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(1)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295309" y="885434"/>
            <a:ext cx="8171169" cy="2289043"/>
            <a:chOff x="1351110" y="4165961"/>
            <a:chExt cx="8171169" cy="2289043"/>
          </a:xfrm>
        </p:grpSpPr>
        <p:grpSp>
          <p:nvGrpSpPr>
            <p:cNvPr id="20" name="Group 19"/>
            <p:cNvGrpSpPr/>
            <p:nvPr/>
          </p:nvGrpSpPr>
          <p:grpSpPr>
            <a:xfrm>
              <a:off x="1699205" y="4343981"/>
              <a:ext cx="7823074" cy="288484"/>
              <a:chOff x="1699205" y="4343981"/>
              <a:chExt cx="7823074" cy="28848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481118" y="4343981"/>
                <a:ext cx="449521" cy="288484"/>
                <a:chOff x="2481118" y="4343981"/>
                <a:chExt cx="449521" cy="288484"/>
              </a:xfrm>
            </p:grpSpPr>
            <p:sp>
              <p:nvSpPr>
                <p:cNvPr id="13" name="Flowchart: Delay 12"/>
                <p:cNvSpPr/>
                <p:nvPr/>
              </p:nvSpPr>
              <p:spPr>
                <a:xfrm>
                  <a:off x="2481118" y="4343981"/>
                  <a:ext cx="380364" cy="28848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4" name="Flowchart: Connector 13"/>
                <p:cNvSpPr/>
                <p:nvPr/>
              </p:nvSpPr>
              <p:spPr>
                <a:xfrm>
                  <a:off x="2861482" y="4472196"/>
                  <a:ext cx="69157" cy="641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2934279" y="4502600"/>
                <a:ext cx="6588000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3046129" y="4408555"/>
                <a:ext cx="247361" cy="183146"/>
                <a:chOff x="2068229" y="5232759"/>
                <a:chExt cx="247361" cy="183146"/>
              </a:xfrm>
            </p:grpSpPr>
            <p:sp>
              <p:nvSpPr>
                <p:cNvPr id="11" name="Isosceles Triangle 10"/>
                <p:cNvSpPr/>
                <p:nvPr/>
              </p:nvSpPr>
              <p:spPr>
                <a:xfrm rot="5400000">
                  <a:off x="2075442" y="5225546"/>
                  <a:ext cx="183146" cy="19757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2" name="Flowchart: Connector 11"/>
                <p:cNvSpPr/>
                <p:nvPr/>
              </p:nvSpPr>
              <p:spPr>
                <a:xfrm>
                  <a:off x="2266197" y="5301623"/>
                  <a:ext cx="49393" cy="45787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1699205" y="4426400"/>
                <a:ext cx="789583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2308805" y="4553400"/>
                <a:ext cx="180000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1699205" y="4701698"/>
              <a:ext cx="3179074" cy="288484"/>
              <a:chOff x="1699205" y="4343981"/>
              <a:chExt cx="3179074" cy="288484"/>
            </a:xfrm>
          </p:grpSpPr>
          <p:grpSp>
            <p:nvGrpSpPr>
              <p:cNvPr id="22" name="Group 14"/>
              <p:cNvGrpSpPr/>
              <p:nvPr/>
            </p:nvGrpSpPr>
            <p:grpSpPr>
              <a:xfrm>
                <a:off x="2481118" y="4343981"/>
                <a:ext cx="449521" cy="288484"/>
                <a:chOff x="2481118" y="4343981"/>
                <a:chExt cx="449521" cy="288484"/>
              </a:xfrm>
            </p:grpSpPr>
            <p:sp>
              <p:nvSpPr>
                <p:cNvPr id="30" name="Flowchart: Delay 29"/>
                <p:cNvSpPr/>
                <p:nvPr/>
              </p:nvSpPr>
              <p:spPr>
                <a:xfrm>
                  <a:off x="2481118" y="4343981"/>
                  <a:ext cx="380364" cy="28848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31" name="Flowchart: Connector 30"/>
                <p:cNvSpPr/>
                <p:nvPr/>
              </p:nvSpPr>
              <p:spPr>
                <a:xfrm>
                  <a:off x="2861482" y="4472196"/>
                  <a:ext cx="69157" cy="641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2934279" y="4502600"/>
                <a:ext cx="1944000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" name="Group 15"/>
              <p:cNvGrpSpPr/>
              <p:nvPr/>
            </p:nvGrpSpPr>
            <p:grpSpPr>
              <a:xfrm>
                <a:off x="3046129" y="4408555"/>
                <a:ext cx="247361" cy="183146"/>
                <a:chOff x="2068229" y="5232759"/>
                <a:chExt cx="247361" cy="183146"/>
              </a:xfrm>
            </p:grpSpPr>
            <p:sp>
              <p:nvSpPr>
                <p:cNvPr id="28" name="Isosceles Triangle 27"/>
                <p:cNvSpPr/>
                <p:nvPr/>
              </p:nvSpPr>
              <p:spPr>
                <a:xfrm rot="5400000">
                  <a:off x="2075442" y="5225546"/>
                  <a:ext cx="183146" cy="19757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29" name="Flowchart: Connector 28"/>
                <p:cNvSpPr/>
                <p:nvPr/>
              </p:nvSpPr>
              <p:spPr>
                <a:xfrm>
                  <a:off x="2266197" y="5301623"/>
                  <a:ext cx="49393" cy="45787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699205" y="4426400"/>
                <a:ext cx="789583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2308805" y="4553400"/>
                <a:ext cx="180000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699205" y="5059415"/>
              <a:ext cx="2024658" cy="288484"/>
              <a:chOff x="1699205" y="4343981"/>
              <a:chExt cx="2024658" cy="288484"/>
            </a:xfrm>
          </p:grpSpPr>
          <p:grpSp>
            <p:nvGrpSpPr>
              <p:cNvPr id="33" name="Group 14"/>
              <p:cNvGrpSpPr/>
              <p:nvPr/>
            </p:nvGrpSpPr>
            <p:grpSpPr>
              <a:xfrm>
                <a:off x="2481118" y="4343981"/>
                <a:ext cx="449521" cy="288484"/>
                <a:chOff x="2481118" y="4343981"/>
                <a:chExt cx="449521" cy="288484"/>
              </a:xfrm>
            </p:grpSpPr>
            <p:sp>
              <p:nvSpPr>
                <p:cNvPr id="40" name="Flowchart: Delay 39"/>
                <p:cNvSpPr/>
                <p:nvPr/>
              </p:nvSpPr>
              <p:spPr>
                <a:xfrm>
                  <a:off x="2481118" y="4343981"/>
                  <a:ext cx="380364" cy="28848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b="1"/>
                </a:p>
              </p:txBody>
            </p:sp>
            <p:sp>
              <p:nvSpPr>
                <p:cNvPr id="41" name="Flowchart: Connector 40"/>
                <p:cNvSpPr/>
                <p:nvPr/>
              </p:nvSpPr>
              <p:spPr>
                <a:xfrm>
                  <a:off x="2861482" y="4472196"/>
                  <a:ext cx="69157" cy="641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b="1"/>
                </a:p>
              </p:txBody>
            </p:sp>
          </p:grp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2934280" y="4502600"/>
                <a:ext cx="789583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" name="Group 15"/>
              <p:cNvGrpSpPr/>
              <p:nvPr/>
            </p:nvGrpSpPr>
            <p:grpSpPr>
              <a:xfrm>
                <a:off x="3046129" y="4408555"/>
                <a:ext cx="247361" cy="183146"/>
                <a:chOff x="2068229" y="5232759"/>
                <a:chExt cx="247361" cy="183146"/>
              </a:xfrm>
            </p:grpSpPr>
            <p:sp>
              <p:nvSpPr>
                <p:cNvPr id="38" name="Isosceles Triangle 37"/>
                <p:cNvSpPr/>
                <p:nvPr/>
              </p:nvSpPr>
              <p:spPr>
                <a:xfrm rot="5400000">
                  <a:off x="2075442" y="5225546"/>
                  <a:ext cx="183146" cy="19757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b="1"/>
                </a:p>
              </p:txBody>
            </p:sp>
            <p:sp>
              <p:nvSpPr>
                <p:cNvPr id="39" name="Flowchart: Connector 38"/>
                <p:cNvSpPr/>
                <p:nvPr/>
              </p:nvSpPr>
              <p:spPr>
                <a:xfrm>
                  <a:off x="2266197" y="5301623"/>
                  <a:ext cx="49393" cy="45787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b="1"/>
                </a:p>
              </p:txBody>
            </p:sp>
          </p:grpSp>
          <p:cxnSp>
            <p:nvCxnSpPr>
              <p:cNvPr id="36" name="Straight Connector 35"/>
              <p:cNvCxnSpPr/>
              <p:nvPr/>
            </p:nvCxnSpPr>
            <p:spPr>
              <a:xfrm flipH="1" flipV="1">
                <a:off x="1699205" y="4426400"/>
                <a:ext cx="789583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308805" y="4553400"/>
                <a:ext cx="180000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1699205" y="5417131"/>
              <a:ext cx="2027074" cy="288484"/>
              <a:chOff x="1699205" y="4343981"/>
              <a:chExt cx="2027074" cy="288484"/>
            </a:xfrm>
          </p:grpSpPr>
          <p:grpSp>
            <p:nvGrpSpPr>
              <p:cNvPr id="43" name="Group 14"/>
              <p:cNvGrpSpPr/>
              <p:nvPr/>
            </p:nvGrpSpPr>
            <p:grpSpPr>
              <a:xfrm>
                <a:off x="2481118" y="4343981"/>
                <a:ext cx="449521" cy="288484"/>
                <a:chOff x="2481118" y="4343981"/>
                <a:chExt cx="449521" cy="288484"/>
              </a:xfrm>
            </p:grpSpPr>
            <p:sp>
              <p:nvSpPr>
                <p:cNvPr id="50" name="Flowchart: Delay 49"/>
                <p:cNvSpPr/>
                <p:nvPr/>
              </p:nvSpPr>
              <p:spPr>
                <a:xfrm>
                  <a:off x="2481118" y="4343981"/>
                  <a:ext cx="380364" cy="28848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51" name="Flowchart: Connector 50"/>
                <p:cNvSpPr/>
                <p:nvPr/>
              </p:nvSpPr>
              <p:spPr>
                <a:xfrm>
                  <a:off x="2861482" y="4472196"/>
                  <a:ext cx="69157" cy="641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2934279" y="4502600"/>
                <a:ext cx="792000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5" name="Group 15"/>
              <p:cNvGrpSpPr/>
              <p:nvPr/>
            </p:nvGrpSpPr>
            <p:grpSpPr>
              <a:xfrm>
                <a:off x="3046129" y="4408555"/>
                <a:ext cx="247361" cy="183146"/>
                <a:chOff x="2068229" y="5232759"/>
                <a:chExt cx="247361" cy="183146"/>
              </a:xfrm>
            </p:grpSpPr>
            <p:sp>
              <p:nvSpPr>
                <p:cNvPr id="48" name="Isosceles Triangle 47"/>
                <p:cNvSpPr/>
                <p:nvPr/>
              </p:nvSpPr>
              <p:spPr>
                <a:xfrm rot="5400000">
                  <a:off x="2075442" y="5225546"/>
                  <a:ext cx="183146" cy="19757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49" name="Flowchart: Connector 48"/>
                <p:cNvSpPr/>
                <p:nvPr/>
              </p:nvSpPr>
              <p:spPr>
                <a:xfrm>
                  <a:off x="2266197" y="5301623"/>
                  <a:ext cx="49393" cy="45787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1699205" y="4426400"/>
                <a:ext cx="789583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2308805" y="4553400"/>
                <a:ext cx="180000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/>
            <p:cNvCxnSpPr/>
            <p:nvPr/>
          </p:nvCxnSpPr>
          <p:spPr>
            <a:xfrm rot="16200000" flipH="1" flipV="1">
              <a:off x="1475546" y="5367175"/>
              <a:ext cx="1656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186260" y="4232636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SelLB_0</a:t>
              </a:r>
              <a:endParaRPr lang="nl-BE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186260" y="4583003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SelREF_0</a:t>
              </a:r>
              <a:endParaRPr lang="nl-BE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86260" y="4942797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SelLB_1</a:t>
              </a:r>
              <a:endParaRPr lang="nl-BE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186260" y="5293152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SelREF_1</a:t>
              </a:r>
              <a:endParaRPr lang="nl-BE" sz="1400" dirty="0"/>
            </a:p>
          </p:txBody>
        </p:sp>
        <p:sp>
          <p:nvSpPr>
            <p:cNvPr id="57" name="Isosceles Triangle 56"/>
            <p:cNvSpPr/>
            <p:nvPr/>
          </p:nvSpPr>
          <p:spPr>
            <a:xfrm rot="5400000">
              <a:off x="4242712" y="4760627"/>
              <a:ext cx="183146" cy="1975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51110" y="4165961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LBen_0</a:t>
              </a:r>
              <a:endParaRPr lang="nl-BE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351110" y="4516328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LBenbar_0</a:t>
              </a:r>
              <a:endParaRPr lang="nl-BE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51110" y="4876122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LBen_1</a:t>
              </a:r>
              <a:endParaRPr lang="nl-BE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51110" y="5226477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LBenbar_1</a:t>
              </a:r>
              <a:endParaRPr lang="nl-BE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32160" y="6147227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GBen</a:t>
              </a:r>
              <a:endParaRPr lang="nl-BE" sz="1400" dirty="0"/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8274258" y="1208606"/>
            <a:ext cx="345750" cy="2204547"/>
            <a:chOff x="6664533" y="1208606"/>
            <a:chExt cx="345750" cy="2204547"/>
          </a:xfrm>
        </p:grpSpPr>
        <p:grpSp>
          <p:nvGrpSpPr>
            <p:cNvPr id="153" name="Group 152"/>
            <p:cNvGrpSpPr/>
            <p:nvPr/>
          </p:nvGrpSpPr>
          <p:grpSpPr>
            <a:xfrm>
              <a:off x="6664533" y="1208606"/>
              <a:ext cx="345750" cy="2204547"/>
              <a:chOff x="5864397" y="1208606"/>
              <a:chExt cx="345750" cy="2204547"/>
            </a:xfrm>
          </p:grpSpPr>
          <p:cxnSp>
            <p:nvCxnSpPr>
              <p:cNvPr id="154" name="Straight Connector 153"/>
              <p:cNvCxnSpPr/>
              <p:nvPr/>
            </p:nvCxnSpPr>
            <p:spPr>
              <a:xfrm rot="16200000" flipH="1" flipV="1">
                <a:off x="5209272" y="2035848"/>
                <a:ext cx="1656000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5" name="Trapezoid 154"/>
              <p:cNvSpPr/>
              <p:nvPr/>
            </p:nvSpPr>
            <p:spPr>
              <a:xfrm rot="16200000">
                <a:off x="4984185" y="2187191"/>
                <a:ext cx="2106174" cy="345750"/>
              </a:xfrm>
              <a:prstGeom prst="trapezoid">
                <a:avLst>
                  <a:gd name="adj" fmla="val 75161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/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 rot="16200000">
              <a:off x="6191312" y="2156991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WL decoder</a:t>
              </a:r>
              <a:endParaRPr lang="nl-BE" sz="14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3828899" y="1633067"/>
            <a:ext cx="616102" cy="583083"/>
            <a:chOff x="4108298" y="1988667"/>
            <a:chExt cx="894431" cy="798598"/>
          </a:xfrm>
        </p:grpSpPr>
        <p:cxnSp>
          <p:nvCxnSpPr>
            <p:cNvPr id="159" name="Straight Connector 158"/>
            <p:cNvCxnSpPr/>
            <p:nvPr/>
          </p:nvCxnSpPr>
          <p:spPr>
            <a:xfrm flipH="1" flipV="1">
              <a:off x="4273864" y="2688799"/>
              <a:ext cx="68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6" name="Group 127"/>
            <p:cNvGrpSpPr/>
            <p:nvPr/>
          </p:nvGrpSpPr>
          <p:grpSpPr>
            <a:xfrm>
              <a:off x="4455480" y="2599149"/>
              <a:ext cx="253240" cy="183146"/>
              <a:chOff x="2357490" y="3830897"/>
              <a:chExt cx="369190" cy="288032"/>
            </a:xfrm>
          </p:grpSpPr>
          <p:sp>
            <p:nvSpPr>
              <p:cNvPr id="157" name="Isosceles Triangle 156"/>
              <p:cNvSpPr/>
              <p:nvPr/>
            </p:nvSpPr>
            <p:spPr>
              <a:xfrm rot="5400000">
                <a:off x="2357490" y="3830897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8" name="Flowchart: Connector 157"/>
              <p:cNvSpPr/>
              <p:nvPr/>
            </p:nvSpPr>
            <p:spPr>
              <a:xfrm>
                <a:off x="2654672" y="3933007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160" name="Group 128"/>
            <p:cNvGrpSpPr/>
            <p:nvPr/>
          </p:nvGrpSpPr>
          <p:grpSpPr>
            <a:xfrm>
              <a:off x="4749489" y="2604119"/>
              <a:ext cx="253240" cy="183146"/>
              <a:chOff x="2357490" y="3830897"/>
              <a:chExt cx="369190" cy="288032"/>
            </a:xfrm>
          </p:grpSpPr>
          <p:sp>
            <p:nvSpPr>
              <p:cNvPr id="161" name="Isosceles Triangle 160"/>
              <p:cNvSpPr/>
              <p:nvPr/>
            </p:nvSpPr>
            <p:spPr>
              <a:xfrm rot="5400000">
                <a:off x="2357490" y="3830897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2" name="Flowchart: Connector 161"/>
              <p:cNvSpPr/>
              <p:nvPr/>
            </p:nvSpPr>
            <p:spPr>
              <a:xfrm>
                <a:off x="2654672" y="3933007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64" name="Flowchart: Connector 163"/>
            <p:cNvSpPr/>
            <p:nvPr/>
          </p:nvSpPr>
          <p:spPr>
            <a:xfrm flipH="1">
              <a:off x="4917239" y="2171812"/>
              <a:ext cx="63508" cy="9157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4279747" y="2080665"/>
              <a:ext cx="37070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4279747" y="2309265"/>
              <a:ext cx="37070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4280696" y="2297427"/>
              <a:ext cx="0" cy="396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Flowchart: Stored Data 162"/>
            <p:cNvSpPr/>
            <p:nvPr/>
          </p:nvSpPr>
          <p:spPr>
            <a:xfrm flipH="1">
              <a:off x="4437427" y="1988667"/>
              <a:ext cx="480758" cy="41207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8" name="Straight Connector 167"/>
            <p:cNvCxnSpPr/>
            <p:nvPr/>
          </p:nvCxnSpPr>
          <p:spPr>
            <a:xfrm>
              <a:off x="4108298" y="2483095"/>
              <a:ext cx="1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3840011" y="2849885"/>
            <a:ext cx="616102" cy="583083"/>
            <a:chOff x="4108298" y="1988667"/>
            <a:chExt cx="894431" cy="798598"/>
          </a:xfrm>
        </p:grpSpPr>
        <p:cxnSp>
          <p:nvCxnSpPr>
            <p:cNvPr id="171" name="Straight Connector 170"/>
            <p:cNvCxnSpPr/>
            <p:nvPr/>
          </p:nvCxnSpPr>
          <p:spPr>
            <a:xfrm flipH="1" flipV="1">
              <a:off x="4273864" y="2688799"/>
              <a:ext cx="68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2" name="Group 127"/>
            <p:cNvGrpSpPr/>
            <p:nvPr/>
          </p:nvGrpSpPr>
          <p:grpSpPr>
            <a:xfrm>
              <a:off x="4455480" y="2599149"/>
              <a:ext cx="253240" cy="183146"/>
              <a:chOff x="2357490" y="3830897"/>
              <a:chExt cx="369190" cy="288032"/>
            </a:xfrm>
          </p:grpSpPr>
          <p:sp>
            <p:nvSpPr>
              <p:cNvPr id="185" name="Isosceles Triangle 184"/>
              <p:cNvSpPr/>
              <p:nvPr/>
            </p:nvSpPr>
            <p:spPr>
              <a:xfrm rot="5400000">
                <a:off x="2357490" y="3830897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9" name="Flowchart: Connector 188"/>
              <p:cNvSpPr/>
              <p:nvPr/>
            </p:nvSpPr>
            <p:spPr>
              <a:xfrm>
                <a:off x="2654672" y="3933007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173" name="Group 128"/>
            <p:cNvGrpSpPr/>
            <p:nvPr/>
          </p:nvGrpSpPr>
          <p:grpSpPr>
            <a:xfrm>
              <a:off x="4749489" y="2604119"/>
              <a:ext cx="253240" cy="183146"/>
              <a:chOff x="2357490" y="3830897"/>
              <a:chExt cx="369190" cy="288032"/>
            </a:xfrm>
          </p:grpSpPr>
          <p:sp>
            <p:nvSpPr>
              <p:cNvPr id="182" name="Isosceles Triangle 181"/>
              <p:cNvSpPr/>
              <p:nvPr/>
            </p:nvSpPr>
            <p:spPr>
              <a:xfrm rot="5400000">
                <a:off x="2357490" y="3830897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4" name="Flowchart: Connector 183"/>
              <p:cNvSpPr/>
              <p:nvPr/>
            </p:nvSpPr>
            <p:spPr>
              <a:xfrm>
                <a:off x="2654672" y="3933007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4" name="Flowchart: Connector 173"/>
            <p:cNvSpPr/>
            <p:nvPr/>
          </p:nvSpPr>
          <p:spPr>
            <a:xfrm flipH="1">
              <a:off x="4917239" y="2171812"/>
              <a:ext cx="63508" cy="9157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4279747" y="2080665"/>
              <a:ext cx="37070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4279747" y="2309265"/>
              <a:ext cx="37070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4280696" y="2297427"/>
              <a:ext cx="0" cy="396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Flowchart: Stored Data 178"/>
            <p:cNvSpPr/>
            <p:nvPr/>
          </p:nvSpPr>
          <p:spPr>
            <a:xfrm flipH="1">
              <a:off x="4437427" y="1988667"/>
              <a:ext cx="480758" cy="41207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1" name="Straight Connector 180"/>
            <p:cNvCxnSpPr/>
            <p:nvPr/>
          </p:nvCxnSpPr>
          <p:spPr>
            <a:xfrm>
              <a:off x="4108298" y="2483095"/>
              <a:ext cx="1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0" name="Straight Connector 189"/>
          <p:cNvCxnSpPr/>
          <p:nvPr/>
        </p:nvCxnSpPr>
        <p:spPr>
          <a:xfrm rot="16200000" flipH="1" flipV="1">
            <a:off x="3001820" y="2393833"/>
            <a:ext cx="1656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Flowchart: Connector 190"/>
          <p:cNvSpPr/>
          <p:nvPr/>
        </p:nvSpPr>
        <p:spPr>
          <a:xfrm>
            <a:off x="4167384" y="2396704"/>
            <a:ext cx="62675" cy="6584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2" name="Flowchart: Connector 191"/>
          <p:cNvSpPr/>
          <p:nvPr/>
        </p:nvSpPr>
        <p:spPr>
          <a:xfrm>
            <a:off x="4167398" y="2503401"/>
            <a:ext cx="62675" cy="6584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3" name="Flowchart: Connector 192"/>
          <p:cNvSpPr/>
          <p:nvPr/>
        </p:nvSpPr>
        <p:spPr>
          <a:xfrm>
            <a:off x="4165326" y="2607907"/>
            <a:ext cx="62675" cy="6584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4" name="TextBox 193"/>
          <p:cNvSpPr txBox="1"/>
          <p:nvPr/>
        </p:nvSpPr>
        <p:spPr>
          <a:xfrm>
            <a:off x="4211038" y="2395273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Number of </a:t>
            </a:r>
            <a:r>
              <a:rPr lang="en-US" sz="1200" dirty="0" err="1" smtClean="0"/>
              <a:t>Bitlines</a:t>
            </a:r>
            <a:endParaRPr lang="nl-BE" sz="1200" dirty="0"/>
          </a:p>
        </p:txBody>
      </p:sp>
      <p:cxnSp>
        <p:nvCxnSpPr>
          <p:cNvPr id="205" name="Straight Connector 204"/>
          <p:cNvCxnSpPr/>
          <p:nvPr/>
        </p:nvCxnSpPr>
        <p:spPr>
          <a:xfrm flipV="1">
            <a:off x="685800" y="50101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685800" y="44005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685800" y="47053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685800" y="53149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685800" y="62293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685800" y="56197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685800" y="59245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685800" y="41338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685800" y="50482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685800" y="44386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685800" y="47434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685800" y="53530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685800" y="56578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685800" y="59626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8"/>
          <p:cNvGrpSpPr/>
          <p:nvPr/>
        </p:nvGrpSpPr>
        <p:grpSpPr>
          <a:xfrm flipV="1">
            <a:off x="1978660" y="5651500"/>
            <a:ext cx="2598103" cy="270669"/>
            <a:chOff x="622300" y="1308100"/>
            <a:chExt cx="2598103" cy="270669"/>
          </a:xfrm>
        </p:grpSpPr>
        <p:cxnSp>
          <p:nvCxnSpPr>
            <p:cNvPr id="217" name="Straight Connector 216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2197100" y="1574800"/>
              <a:ext cx="1023303" cy="1588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oup 222"/>
          <p:cNvGrpSpPr/>
          <p:nvPr/>
        </p:nvGrpSpPr>
        <p:grpSpPr>
          <a:xfrm flipV="1">
            <a:off x="2344420" y="5956300"/>
            <a:ext cx="2341880" cy="270669"/>
            <a:chOff x="622300" y="1308100"/>
            <a:chExt cx="2341880" cy="270669"/>
          </a:xfrm>
        </p:grpSpPr>
        <p:cxnSp>
          <p:nvCxnSpPr>
            <p:cNvPr id="221" name="Straight Connector 220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197100" y="1571625"/>
              <a:ext cx="767080" cy="3175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6"/>
          <p:cNvGrpSpPr/>
          <p:nvPr/>
        </p:nvGrpSpPr>
        <p:grpSpPr>
          <a:xfrm flipH="1">
            <a:off x="393700" y="4128770"/>
            <a:ext cx="3022600" cy="270669"/>
            <a:chOff x="622300" y="1308100"/>
            <a:chExt cx="3022600" cy="270669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30"/>
          <p:cNvGrpSpPr/>
          <p:nvPr/>
        </p:nvGrpSpPr>
        <p:grpSpPr>
          <a:xfrm flipH="1">
            <a:off x="1004570" y="4743450"/>
            <a:ext cx="2646680" cy="271939"/>
            <a:chOff x="998220" y="1306830"/>
            <a:chExt cx="2646680" cy="271939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998220" y="1306830"/>
              <a:ext cx="1071880" cy="762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4"/>
          <p:cNvGrpSpPr/>
          <p:nvPr/>
        </p:nvGrpSpPr>
        <p:grpSpPr>
          <a:xfrm flipH="1">
            <a:off x="925138" y="5346700"/>
            <a:ext cx="3022600" cy="270669"/>
            <a:chOff x="622300" y="1308100"/>
            <a:chExt cx="3022600" cy="270669"/>
          </a:xfrm>
        </p:grpSpPr>
        <p:cxnSp>
          <p:nvCxnSpPr>
            <p:cNvPr id="233" name="Straight Connector 232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627386" y="4118034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GBen</a:t>
            </a:r>
            <a:endParaRPr lang="nl-BE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627386" y="4422834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LBen_0	</a:t>
            </a:r>
            <a:endParaRPr lang="nl-BE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627386" y="473525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SelLB_0</a:t>
            </a:r>
            <a:endParaRPr lang="nl-BE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627386" y="5032434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Lbenbar_1</a:t>
            </a:r>
            <a:endParaRPr lang="nl-BE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627386" y="5337234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SelREF_1</a:t>
            </a:r>
            <a:endParaRPr lang="nl-BE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627386" y="5642034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BL_0</a:t>
            </a:r>
            <a:endParaRPr lang="nl-BE" sz="1400" dirty="0"/>
          </a:p>
        </p:txBody>
      </p:sp>
      <p:sp>
        <p:nvSpPr>
          <p:cNvPr id="242" name="Freeform 241"/>
          <p:cNvSpPr/>
          <p:nvPr/>
        </p:nvSpPr>
        <p:spPr>
          <a:xfrm>
            <a:off x="1933183" y="4253749"/>
            <a:ext cx="569618" cy="641791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9618" h="641791">
                <a:moveTo>
                  <a:pt x="0" y="0"/>
                </a:moveTo>
                <a:cubicBezTo>
                  <a:pt x="166689" y="61585"/>
                  <a:pt x="350936" y="597701"/>
                  <a:pt x="569618" y="641791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4" name="Freeform 243"/>
          <p:cNvSpPr/>
          <p:nvPr/>
        </p:nvSpPr>
        <p:spPr>
          <a:xfrm>
            <a:off x="2108601" y="4583949"/>
            <a:ext cx="399757" cy="30921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352131"/>
              <a:gd name="connsiteY0" fmla="*/ 0 h 325879"/>
              <a:gd name="connsiteX1" fmla="*/ 352131 w 352131"/>
              <a:gd name="connsiteY1" fmla="*/ 325879 h 325879"/>
              <a:gd name="connsiteX0" fmla="*/ 0 w 528344"/>
              <a:gd name="connsiteY0" fmla="*/ 0 h 349692"/>
              <a:gd name="connsiteX1" fmla="*/ 528344 w 528344"/>
              <a:gd name="connsiteY1" fmla="*/ 349692 h 349692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399757"/>
              <a:gd name="connsiteY0" fmla="*/ 0 h 309210"/>
              <a:gd name="connsiteX1" fmla="*/ 399757 w 399757"/>
              <a:gd name="connsiteY1" fmla="*/ 309210 h 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9757" h="309210">
                <a:moveTo>
                  <a:pt x="0" y="0"/>
                </a:moveTo>
                <a:cubicBezTo>
                  <a:pt x="180976" y="47298"/>
                  <a:pt x="212032" y="250833"/>
                  <a:pt x="399757" y="309210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1743075" y="4046220"/>
            <a:ext cx="1905" cy="2592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reeform 247"/>
          <p:cNvSpPr/>
          <p:nvPr/>
        </p:nvSpPr>
        <p:spPr>
          <a:xfrm>
            <a:off x="1496853" y="3936206"/>
            <a:ext cx="229183" cy="11303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31" h="360804">
                <a:moveTo>
                  <a:pt x="0" y="0"/>
                </a:moveTo>
                <a:cubicBezTo>
                  <a:pt x="95251" y="123498"/>
                  <a:pt x="138574" y="12688"/>
                  <a:pt x="250531" y="360804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9" name="TextBox 248"/>
          <p:cNvSpPr txBox="1"/>
          <p:nvPr/>
        </p:nvSpPr>
        <p:spPr>
          <a:xfrm>
            <a:off x="682949" y="3737828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Start address</a:t>
            </a:r>
            <a:endParaRPr lang="nl-BE" sz="1100" dirty="0">
              <a:solidFill>
                <a:srgbClr val="C00000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627386" y="594683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WL_0</a:t>
            </a:r>
            <a:endParaRPr lang="nl-BE" sz="1400" dirty="0"/>
          </a:p>
        </p:txBody>
      </p:sp>
      <p:grpSp>
        <p:nvGrpSpPr>
          <p:cNvPr id="265" name="Group 226"/>
          <p:cNvGrpSpPr/>
          <p:nvPr/>
        </p:nvGrpSpPr>
        <p:grpSpPr>
          <a:xfrm flipH="1">
            <a:off x="603221" y="4433586"/>
            <a:ext cx="3022600" cy="270669"/>
            <a:chOff x="622300" y="1308100"/>
            <a:chExt cx="3022600" cy="270669"/>
          </a:xfrm>
        </p:grpSpPr>
        <p:cxnSp>
          <p:nvCxnSpPr>
            <p:cNvPr id="266" name="Straight Connector 265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26"/>
          <p:cNvGrpSpPr/>
          <p:nvPr/>
        </p:nvGrpSpPr>
        <p:grpSpPr>
          <a:xfrm flipH="1">
            <a:off x="612732" y="5040870"/>
            <a:ext cx="3022600" cy="270669"/>
            <a:chOff x="622300" y="1308100"/>
            <a:chExt cx="3022600" cy="270669"/>
          </a:xfrm>
        </p:grpSpPr>
        <p:cxnSp>
          <p:nvCxnSpPr>
            <p:cNvPr id="270" name="Straight Connector 269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Freeform 272"/>
          <p:cNvSpPr/>
          <p:nvPr/>
        </p:nvSpPr>
        <p:spPr>
          <a:xfrm>
            <a:off x="2122891" y="5184025"/>
            <a:ext cx="335462" cy="283016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352131"/>
              <a:gd name="connsiteY0" fmla="*/ 0 h 325879"/>
              <a:gd name="connsiteX1" fmla="*/ 352131 w 352131"/>
              <a:gd name="connsiteY1" fmla="*/ 325879 h 325879"/>
              <a:gd name="connsiteX0" fmla="*/ 0 w 528344"/>
              <a:gd name="connsiteY0" fmla="*/ 0 h 349692"/>
              <a:gd name="connsiteX1" fmla="*/ 528344 w 528344"/>
              <a:gd name="connsiteY1" fmla="*/ 349692 h 349692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23581"/>
              <a:gd name="connsiteY0" fmla="*/ 0 h 349691"/>
              <a:gd name="connsiteX1" fmla="*/ 523581 w 523581"/>
              <a:gd name="connsiteY1" fmla="*/ 349691 h 349691"/>
              <a:gd name="connsiteX0" fmla="*/ 0 w 335462"/>
              <a:gd name="connsiteY0" fmla="*/ 0 h 283016"/>
              <a:gd name="connsiteX1" fmla="*/ 335462 w 335462"/>
              <a:gd name="connsiteY1" fmla="*/ 283016 h 283016"/>
              <a:gd name="connsiteX0" fmla="*/ 0 w 335462"/>
              <a:gd name="connsiteY0" fmla="*/ 0 h 283016"/>
              <a:gd name="connsiteX1" fmla="*/ 335462 w 335462"/>
              <a:gd name="connsiteY1" fmla="*/ 283016 h 28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462" h="283016">
                <a:moveTo>
                  <a:pt x="0" y="0"/>
                </a:moveTo>
                <a:cubicBezTo>
                  <a:pt x="180976" y="47298"/>
                  <a:pt x="252512" y="241308"/>
                  <a:pt x="335462" y="283016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4" name="Freeform 273"/>
          <p:cNvSpPr/>
          <p:nvPr/>
        </p:nvSpPr>
        <p:spPr>
          <a:xfrm>
            <a:off x="1928419" y="4251367"/>
            <a:ext cx="531519" cy="1220436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712493"/>
              <a:gd name="connsiteY0" fmla="*/ 0 h 784666"/>
              <a:gd name="connsiteX1" fmla="*/ 712493 w 712493"/>
              <a:gd name="connsiteY1" fmla="*/ 784666 h 784666"/>
              <a:gd name="connsiteX0" fmla="*/ 23811 w 736304"/>
              <a:gd name="connsiteY0" fmla="*/ 0 h 784666"/>
              <a:gd name="connsiteX1" fmla="*/ 736304 w 736304"/>
              <a:gd name="connsiteY1" fmla="*/ 784666 h 784666"/>
              <a:gd name="connsiteX0" fmla="*/ 23811 w 536279"/>
              <a:gd name="connsiteY0" fmla="*/ 0 h 1218054"/>
              <a:gd name="connsiteX1" fmla="*/ 536279 w 536279"/>
              <a:gd name="connsiteY1" fmla="*/ 1218054 h 1218054"/>
              <a:gd name="connsiteX0" fmla="*/ 23811 w 569616"/>
              <a:gd name="connsiteY0" fmla="*/ 0 h 1237104"/>
              <a:gd name="connsiteX1" fmla="*/ 569616 w 569616"/>
              <a:gd name="connsiteY1" fmla="*/ 1237104 h 1237104"/>
              <a:gd name="connsiteX0" fmla="*/ 106265 w 652070"/>
              <a:gd name="connsiteY0" fmla="*/ 0 h 1237104"/>
              <a:gd name="connsiteX1" fmla="*/ 652070 w 652070"/>
              <a:gd name="connsiteY1" fmla="*/ 1237104 h 1237104"/>
              <a:gd name="connsiteX0" fmla="*/ 106265 w 652070"/>
              <a:gd name="connsiteY0" fmla="*/ 0 h 1237104"/>
              <a:gd name="connsiteX1" fmla="*/ 652070 w 652070"/>
              <a:gd name="connsiteY1" fmla="*/ 1237104 h 1237104"/>
              <a:gd name="connsiteX0" fmla="*/ 306290 w 852095"/>
              <a:gd name="connsiteY0" fmla="*/ 0 h 1237104"/>
              <a:gd name="connsiteX1" fmla="*/ 852095 w 852095"/>
              <a:gd name="connsiteY1" fmla="*/ 1237104 h 1237104"/>
              <a:gd name="connsiteX0" fmla="*/ 330102 w 852095"/>
              <a:gd name="connsiteY0" fmla="*/ 0 h 1222817"/>
              <a:gd name="connsiteX1" fmla="*/ 852095 w 852095"/>
              <a:gd name="connsiteY1" fmla="*/ 1222817 h 1222817"/>
              <a:gd name="connsiteX0" fmla="*/ 330102 w 852095"/>
              <a:gd name="connsiteY0" fmla="*/ 0 h 1222817"/>
              <a:gd name="connsiteX1" fmla="*/ 852095 w 852095"/>
              <a:gd name="connsiteY1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61058 w 852095"/>
              <a:gd name="connsiteY0" fmla="*/ 0 h 1237105"/>
              <a:gd name="connsiteX1" fmla="*/ 401934 w 852095"/>
              <a:gd name="connsiteY1" fmla="*/ 542090 h 1237105"/>
              <a:gd name="connsiteX2" fmla="*/ 852095 w 852095"/>
              <a:gd name="connsiteY2" fmla="*/ 1237105 h 1237105"/>
              <a:gd name="connsiteX0" fmla="*/ 65887 w 556924"/>
              <a:gd name="connsiteY0" fmla="*/ 0 h 1237105"/>
              <a:gd name="connsiteX1" fmla="*/ 106763 w 556924"/>
              <a:gd name="connsiteY1" fmla="*/ 542090 h 1237105"/>
              <a:gd name="connsiteX2" fmla="*/ 556924 w 556924"/>
              <a:gd name="connsiteY2" fmla="*/ 1237105 h 1237105"/>
              <a:gd name="connsiteX0" fmla="*/ 65887 w 556924"/>
              <a:gd name="connsiteY0" fmla="*/ 0 h 1237105"/>
              <a:gd name="connsiteX1" fmla="*/ 106763 w 556924"/>
              <a:gd name="connsiteY1" fmla="*/ 542090 h 1237105"/>
              <a:gd name="connsiteX2" fmla="*/ 556924 w 556924"/>
              <a:gd name="connsiteY2" fmla="*/ 1237105 h 1237105"/>
              <a:gd name="connsiteX0" fmla="*/ 65887 w 559306"/>
              <a:gd name="connsiteY0" fmla="*/ 0 h 1241868"/>
              <a:gd name="connsiteX1" fmla="*/ 106763 w 559306"/>
              <a:gd name="connsiteY1" fmla="*/ 542090 h 1241868"/>
              <a:gd name="connsiteX2" fmla="*/ 559306 w 559306"/>
              <a:gd name="connsiteY2" fmla="*/ 1241868 h 1241868"/>
              <a:gd name="connsiteX0" fmla="*/ 65887 w 559306"/>
              <a:gd name="connsiteY0" fmla="*/ 0 h 1241868"/>
              <a:gd name="connsiteX1" fmla="*/ 106763 w 559306"/>
              <a:gd name="connsiteY1" fmla="*/ 542090 h 1241868"/>
              <a:gd name="connsiteX2" fmla="*/ 559306 w 559306"/>
              <a:gd name="connsiteY2" fmla="*/ 1241868 h 1241868"/>
              <a:gd name="connsiteX0" fmla="*/ 49218 w 559306"/>
              <a:gd name="connsiteY0" fmla="*/ 0 h 1244249"/>
              <a:gd name="connsiteX1" fmla="*/ 106763 w 559306"/>
              <a:gd name="connsiteY1" fmla="*/ 544471 h 1244249"/>
              <a:gd name="connsiteX2" fmla="*/ 559306 w 559306"/>
              <a:gd name="connsiteY2" fmla="*/ 1244249 h 1244249"/>
              <a:gd name="connsiteX0" fmla="*/ 44456 w 554544"/>
              <a:gd name="connsiteY0" fmla="*/ 0 h 1244249"/>
              <a:gd name="connsiteX1" fmla="*/ 102001 w 554544"/>
              <a:gd name="connsiteY1" fmla="*/ 544471 h 1244249"/>
              <a:gd name="connsiteX2" fmla="*/ 554544 w 554544"/>
              <a:gd name="connsiteY2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31519"/>
              <a:gd name="connsiteY0" fmla="*/ 0 h 1220436"/>
              <a:gd name="connsiteX1" fmla="*/ 531519 w 531519"/>
              <a:gd name="connsiteY1" fmla="*/ 1220436 h 12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1519" h="1220436">
                <a:moveTo>
                  <a:pt x="0" y="0"/>
                </a:moveTo>
                <a:cubicBezTo>
                  <a:pt x="96210" y="50419"/>
                  <a:pt x="318628" y="1120011"/>
                  <a:pt x="531519" y="1220436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75" name="Straight Connector 274"/>
          <p:cNvCxnSpPr/>
          <p:nvPr/>
        </p:nvCxnSpPr>
        <p:spPr>
          <a:xfrm flipH="1">
            <a:off x="2625725" y="4046220"/>
            <a:ext cx="1905" cy="2664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Freeform 275"/>
          <p:cNvSpPr/>
          <p:nvPr/>
        </p:nvSpPr>
        <p:spPr>
          <a:xfrm>
            <a:off x="2634087" y="3847306"/>
            <a:ext cx="54802" cy="15748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125203 w 220454"/>
              <a:gd name="connsiteY0" fmla="*/ 0 h 502683"/>
              <a:gd name="connsiteX1" fmla="*/ 111957 w 220454"/>
              <a:gd name="connsiteY1" fmla="*/ 502683 h 502683"/>
              <a:gd name="connsiteX0" fmla="*/ 125203 w 171864"/>
              <a:gd name="connsiteY0" fmla="*/ 0 h 502683"/>
              <a:gd name="connsiteX1" fmla="*/ 111957 w 171864"/>
              <a:gd name="connsiteY1" fmla="*/ 502683 h 502683"/>
              <a:gd name="connsiteX0" fmla="*/ 13246 w 59907"/>
              <a:gd name="connsiteY0" fmla="*/ 0 h 502683"/>
              <a:gd name="connsiteX1" fmla="*/ 0 w 59907"/>
              <a:gd name="connsiteY1" fmla="*/ 502683 h 50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07" h="502683">
                <a:moveTo>
                  <a:pt x="13246" y="0"/>
                </a:moveTo>
                <a:cubicBezTo>
                  <a:pt x="59907" y="184302"/>
                  <a:pt x="54639" y="134298"/>
                  <a:pt x="0" y="502683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7" name="TextBox 276"/>
          <p:cNvSpPr txBox="1"/>
          <p:nvPr/>
        </p:nvSpPr>
        <p:spPr>
          <a:xfrm>
            <a:off x="1991049" y="3629878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Start decoding</a:t>
            </a:r>
            <a:endParaRPr lang="nl-BE" sz="1100" dirty="0">
              <a:solidFill>
                <a:srgbClr val="C00000"/>
              </a:solidFill>
            </a:endParaRPr>
          </a:p>
        </p:txBody>
      </p:sp>
      <p:cxnSp>
        <p:nvCxnSpPr>
          <p:cNvPr id="278" name="Straight Connector 277"/>
          <p:cNvCxnSpPr/>
          <p:nvPr/>
        </p:nvCxnSpPr>
        <p:spPr>
          <a:xfrm flipV="1">
            <a:off x="685800" y="65341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685800" y="62674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22"/>
          <p:cNvGrpSpPr/>
          <p:nvPr/>
        </p:nvGrpSpPr>
        <p:grpSpPr>
          <a:xfrm flipV="1">
            <a:off x="1744345" y="6261100"/>
            <a:ext cx="2341880" cy="270669"/>
            <a:chOff x="622300" y="1308100"/>
            <a:chExt cx="2341880" cy="270669"/>
          </a:xfrm>
        </p:grpSpPr>
        <p:cxnSp>
          <p:nvCxnSpPr>
            <p:cNvPr id="281" name="Straight Connector 280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2197100" y="1571625"/>
              <a:ext cx="767080" cy="3175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4" name="TextBox 283"/>
          <p:cNvSpPr txBox="1"/>
          <p:nvPr/>
        </p:nvSpPr>
        <p:spPr>
          <a:xfrm>
            <a:off x="627386" y="6251634"/>
            <a:ext cx="91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RefEnable</a:t>
            </a:r>
            <a:endParaRPr lang="nl-BE" sz="1400" dirty="0"/>
          </a:p>
        </p:txBody>
      </p:sp>
      <p:sp>
        <p:nvSpPr>
          <p:cNvPr id="285" name="TextBox 284"/>
          <p:cNvSpPr txBox="1"/>
          <p:nvPr/>
        </p:nvSpPr>
        <p:spPr>
          <a:xfrm>
            <a:off x="3302034" y="1273901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RefEnable</a:t>
            </a:r>
            <a:endParaRPr lang="nl-BE" sz="1400" dirty="0"/>
          </a:p>
        </p:txBody>
      </p:sp>
      <p:sp>
        <p:nvSpPr>
          <p:cNvPr id="287" name="Freeform 286"/>
          <p:cNvSpPr/>
          <p:nvPr/>
        </p:nvSpPr>
        <p:spPr>
          <a:xfrm>
            <a:off x="2447532" y="5480092"/>
            <a:ext cx="802982" cy="101999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712493"/>
              <a:gd name="connsiteY0" fmla="*/ 0 h 784666"/>
              <a:gd name="connsiteX1" fmla="*/ 712493 w 712493"/>
              <a:gd name="connsiteY1" fmla="*/ 784666 h 784666"/>
              <a:gd name="connsiteX0" fmla="*/ 23811 w 736304"/>
              <a:gd name="connsiteY0" fmla="*/ 0 h 784666"/>
              <a:gd name="connsiteX1" fmla="*/ 736304 w 736304"/>
              <a:gd name="connsiteY1" fmla="*/ 784666 h 784666"/>
              <a:gd name="connsiteX0" fmla="*/ 23811 w 536279"/>
              <a:gd name="connsiteY0" fmla="*/ 0 h 1218054"/>
              <a:gd name="connsiteX1" fmla="*/ 536279 w 536279"/>
              <a:gd name="connsiteY1" fmla="*/ 1218054 h 1218054"/>
              <a:gd name="connsiteX0" fmla="*/ 23811 w 569616"/>
              <a:gd name="connsiteY0" fmla="*/ 0 h 1237104"/>
              <a:gd name="connsiteX1" fmla="*/ 569616 w 569616"/>
              <a:gd name="connsiteY1" fmla="*/ 1237104 h 1237104"/>
              <a:gd name="connsiteX0" fmla="*/ 106265 w 652070"/>
              <a:gd name="connsiteY0" fmla="*/ 0 h 1237104"/>
              <a:gd name="connsiteX1" fmla="*/ 652070 w 652070"/>
              <a:gd name="connsiteY1" fmla="*/ 1237104 h 1237104"/>
              <a:gd name="connsiteX0" fmla="*/ 106265 w 652070"/>
              <a:gd name="connsiteY0" fmla="*/ 0 h 1237104"/>
              <a:gd name="connsiteX1" fmla="*/ 652070 w 652070"/>
              <a:gd name="connsiteY1" fmla="*/ 1237104 h 1237104"/>
              <a:gd name="connsiteX0" fmla="*/ 306290 w 852095"/>
              <a:gd name="connsiteY0" fmla="*/ 0 h 1237104"/>
              <a:gd name="connsiteX1" fmla="*/ 852095 w 852095"/>
              <a:gd name="connsiteY1" fmla="*/ 1237104 h 1237104"/>
              <a:gd name="connsiteX0" fmla="*/ 330102 w 852095"/>
              <a:gd name="connsiteY0" fmla="*/ 0 h 1222817"/>
              <a:gd name="connsiteX1" fmla="*/ 852095 w 852095"/>
              <a:gd name="connsiteY1" fmla="*/ 1222817 h 1222817"/>
              <a:gd name="connsiteX0" fmla="*/ 330102 w 852095"/>
              <a:gd name="connsiteY0" fmla="*/ 0 h 1222817"/>
              <a:gd name="connsiteX1" fmla="*/ 852095 w 852095"/>
              <a:gd name="connsiteY1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61058 w 852095"/>
              <a:gd name="connsiteY0" fmla="*/ 0 h 1237105"/>
              <a:gd name="connsiteX1" fmla="*/ 401934 w 852095"/>
              <a:gd name="connsiteY1" fmla="*/ 542090 h 1237105"/>
              <a:gd name="connsiteX2" fmla="*/ 852095 w 852095"/>
              <a:gd name="connsiteY2" fmla="*/ 1237105 h 1237105"/>
              <a:gd name="connsiteX0" fmla="*/ 65887 w 556924"/>
              <a:gd name="connsiteY0" fmla="*/ 0 h 1237105"/>
              <a:gd name="connsiteX1" fmla="*/ 106763 w 556924"/>
              <a:gd name="connsiteY1" fmla="*/ 542090 h 1237105"/>
              <a:gd name="connsiteX2" fmla="*/ 556924 w 556924"/>
              <a:gd name="connsiteY2" fmla="*/ 1237105 h 1237105"/>
              <a:gd name="connsiteX0" fmla="*/ 65887 w 556924"/>
              <a:gd name="connsiteY0" fmla="*/ 0 h 1237105"/>
              <a:gd name="connsiteX1" fmla="*/ 106763 w 556924"/>
              <a:gd name="connsiteY1" fmla="*/ 542090 h 1237105"/>
              <a:gd name="connsiteX2" fmla="*/ 556924 w 556924"/>
              <a:gd name="connsiteY2" fmla="*/ 1237105 h 1237105"/>
              <a:gd name="connsiteX0" fmla="*/ 65887 w 559306"/>
              <a:gd name="connsiteY0" fmla="*/ 0 h 1241868"/>
              <a:gd name="connsiteX1" fmla="*/ 106763 w 559306"/>
              <a:gd name="connsiteY1" fmla="*/ 542090 h 1241868"/>
              <a:gd name="connsiteX2" fmla="*/ 559306 w 559306"/>
              <a:gd name="connsiteY2" fmla="*/ 1241868 h 1241868"/>
              <a:gd name="connsiteX0" fmla="*/ 65887 w 559306"/>
              <a:gd name="connsiteY0" fmla="*/ 0 h 1241868"/>
              <a:gd name="connsiteX1" fmla="*/ 106763 w 559306"/>
              <a:gd name="connsiteY1" fmla="*/ 542090 h 1241868"/>
              <a:gd name="connsiteX2" fmla="*/ 559306 w 559306"/>
              <a:gd name="connsiteY2" fmla="*/ 1241868 h 1241868"/>
              <a:gd name="connsiteX0" fmla="*/ 49218 w 559306"/>
              <a:gd name="connsiteY0" fmla="*/ 0 h 1244249"/>
              <a:gd name="connsiteX1" fmla="*/ 106763 w 559306"/>
              <a:gd name="connsiteY1" fmla="*/ 544471 h 1244249"/>
              <a:gd name="connsiteX2" fmla="*/ 559306 w 559306"/>
              <a:gd name="connsiteY2" fmla="*/ 1244249 h 1244249"/>
              <a:gd name="connsiteX0" fmla="*/ 44456 w 554544"/>
              <a:gd name="connsiteY0" fmla="*/ 0 h 1244249"/>
              <a:gd name="connsiteX1" fmla="*/ 102001 w 554544"/>
              <a:gd name="connsiteY1" fmla="*/ 544471 h 1244249"/>
              <a:gd name="connsiteX2" fmla="*/ 554544 w 554544"/>
              <a:gd name="connsiteY2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31519"/>
              <a:gd name="connsiteY0" fmla="*/ 0 h 1220436"/>
              <a:gd name="connsiteX1" fmla="*/ 531519 w 531519"/>
              <a:gd name="connsiteY1" fmla="*/ 1220436 h 1220436"/>
              <a:gd name="connsiteX0" fmla="*/ 0 w 817269"/>
              <a:gd name="connsiteY0" fmla="*/ 0 h 948973"/>
              <a:gd name="connsiteX1" fmla="*/ 817269 w 817269"/>
              <a:gd name="connsiteY1" fmla="*/ 948973 h 948973"/>
              <a:gd name="connsiteX0" fmla="*/ 0 w 817269"/>
              <a:gd name="connsiteY0" fmla="*/ 0 h 1019998"/>
              <a:gd name="connsiteX1" fmla="*/ 817269 w 817269"/>
              <a:gd name="connsiteY1" fmla="*/ 948973 h 1019998"/>
              <a:gd name="connsiteX0" fmla="*/ 0 w 783932"/>
              <a:gd name="connsiteY0" fmla="*/ 0 h 1000948"/>
              <a:gd name="connsiteX1" fmla="*/ 783932 w 783932"/>
              <a:gd name="connsiteY1" fmla="*/ 929923 h 1000948"/>
              <a:gd name="connsiteX0" fmla="*/ 0 w 802982"/>
              <a:gd name="connsiteY0" fmla="*/ 0 h 1019998"/>
              <a:gd name="connsiteX1" fmla="*/ 802982 w 802982"/>
              <a:gd name="connsiteY1" fmla="*/ 948973 h 1019998"/>
              <a:gd name="connsiteX0" fmla="*/ 0 w 802982"/>
              <a:gd name="connsiteY0" fmla="*/ 0 h 1019998"/>
              <a:gd name="connsiteX1" fmla="*/ 802982 w 802982"/>
              <a:gd name="connsiteY1" fmla="*/ 948973 h 101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2982" h="1019998">
                <a:moveTo>
                  <a:pt x="0" y="0"/>
                </a:moveTo>
                <a:cubicBezTo>
                  <a:pt x="234322" y="55181"/>
                  <a:pt x="642478" y="1019998"/>
                  <a:pt x="802982" y="948973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8" name="Freeform 287"/>
          <p:cNvSpPr/>
          <p:nvPr/>
        </p:nvSpPr>
        <p:spPr>
          <a:xfrm>
            <a:off x="2514207" y="4884778"/>
            <a:ext cx="964907" cy="986661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712493"/>
              <a:gd name="connsiteY0" fmla="*/ 0 h 784666"/>
              <a:gd name="connsiteX1" fmla="*/ 712493 w 712493"/>
              <a:gd name="connsiteY1" fmla="*/ 784666 h 784666"/>
              <a:gd name="connsiteX0" fmla="*/ 23811 w 736304"/>
              <a:gd name="connsiteY0" fmla="*/ 0 h 784666"/>
              <a:gd name="connsiteX1" fmla="*/ 736304 w 736304"/>
              <a:gd name="connsiteY1" fmla="*/ 784666 h 784666"/>
              <a:gd name="connsiteX0" fmla="*/ 23811 w 536279"/>
              <a:gd name="connsiteY0" fmla="*/ 0 h 1218054"/>
              <a:gd name="connsiteX1" fmla="*/ 536279 w 536279"/>
              <a:gd name="connsiteY1" fmla="*/ 1218054 h 1218054"/>
              <a:gd name="connsiteX0" fmla="*/ 23811 w 569616"/>
              <a:gd name="connsiteY0" fmla="*/ 0 h 1237104"/>
              <a:gd name="connsiteX1" fmla="*/ 569616 w 569616"/>
              <a:gd name="connsiteY1" fmla="*/ 1237104 h 1237104"/>
              <a:gd name="connsiteX0" fmla="*/ 106265 w 652070"/>
              <a:gd name="connsiteY0" fmla="*/ 0 h 1237104"/>
              <a:gd name="connsiteX1" fmla="*/ 652070 w 652070"/>
              <a:gd name="connsiteY1" fmla="*/ 1237104 h 1237104"/>
              <a:gd name="connsiteX0" fmla="*/ 106265 w 652070"/>
              <a:gd name="connsiteY0" fmla="*/ 0 h 1237104"/>
              <a:gd name="connsiteX1" fmla="*/ 652070 w 652070"/>
              <a:gd name="connsiteY1" fmla="*/ 1237104 h 1237104"/>
              <a:gd name="connsiteX0" fmla="*/ 306290 w 852095"/>
              <a:gd name="connsiteY0" fmla="*/ 0 h 1237104"/>
              <a:gd name="connsiteX1" fmla="*/ 852095 w 852095"/>
              <a:gd name="connsiteY1" fmla="*/ 1237104 h 1237104"/>
              <a:gd name="connsiteX0" fmla="*/ 330102 w 852095"/>
              <a:gd name="connsiteY0" fmla="*/ 0 h 1222817"/>
              <a:gd name="connsiteX1" fmla="*/ 852095 w 852095"/>
              <a:gd name="connsiteY1" fmla="*/ 1222817 h 1222817"/>
              <a:gd name="connsiteX0" fmla="*/ 330102 w 852095"/>
              <a:gd name="connsiteY0" fmla="*/ 0 h 1222817"/>
              <a:gd name="connsiteX1" fmla="*/ 852095 w 852095"/>
              <a:gd name="connsiteY1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61058 w 852095"/>
              <a:gd name="connsiteY0" fmla="*/ 0 h 1237105"/>
              <a:gd name="connsiteX1" fmla="*/ 401934 w 852095"/>
              <a:gd name="connsiteY1" fmla="*/ 542090 h 1237105"/>
              <a:gd name="connsiteX2" fmla="*/ 852095 w 852095"/>
              <a:gd name="connsiteY2" fmla="*/ 1237105 h 1237105"/>
              <a:gd name="connsiteX0" fmla="*/ 65887 w 556924"/>
              <a:gd name="connsiteY0" fmla="*/ 0 h 1237105"/>
              <a:gd name="connsiteX1" fmla="*/ 106763 w 556924"/>
              <a:gd name="connsiteY1" fmla="*/ 542090 h 1237105"/>
              <a:gd name="connsiteX2" fmla="*/ 556924 w 556924"/>
              <a:gd name="connsiteY2" fmla="*/ 1237105 h 1237105"/>
              <a:gd name="connsiteX0" fmla="*/ 65887 w 556924"/>
              <a:gd name="connsiteY0" fmla="*/ 0 h 1237105"/>
              <a:gd name="connsiteX1" fmla="*/ 106763 w 556924"/>
              <a:gd name="connsiteY1" fmla="*/ 542090 h 1237105"/>
              <a:gd name="connsiteX2" fmla="*/ 556924 w 556924"/>
              <a:gd name="connsiteY2" fmla="*/ 1237105 h 1237105"/>
              <a:gd name="connsiteX0" fmla="*/ 65887 w 559306"/>
              <a:gd name="connsiteY0" fmla="*/ 0 h 1241868"/>
              <a:gd name="connsiteX1" fmla="*/ 106763 w 559306"/>
              <a:gd name="connsiteY1" fmla="*/ 542090 h 1241868"/>
              <a:gd name="connsiteX2" fmla="*/ 559306 w 559306"/>
              <a:gd name="connsiteY2" fmla="*/ 1241868 h 1241868"/>
              <a:gd name="connsiteX0" fmla="*/ 65887 w 559306"/>
              <a:gd name="connsiteY0" fmla="*/ 0 h 1241868"/>
              <a:gd name="connsiteX1" fmla="*/ 106763 w 559306"/>
              <a:gd name="connsiteY1" fmla="*/ 542090 h 1241868"/>
              <a:gd name="connsiteX2" fmla="*/ 559306 w 559306"/>
              <a:gd name="connsiteY2" fmla="*/ 1241868 h 1241868"/>
              <a:gd name="connsiteX0" fmla="*/ 49218 w 559306"/>
              <a:gd name="connsiteY0" fmla="*/ 0 h 1244249"/>
              <a:gd name="connsiteX1" fmla="*/ 106763 w 559306"/>
              <a:gd name="connsiteY1" fmla="*/ 544471 h 1244249"/>
              <a:gd name="connsiteX2" fmla="*/ 559306 w 559306"/>
              <a:gd name="connsiteY2" fmla="*/ 1244249 h 1244249"/>
              <a:gd name="connsiteX0" fmla="*/ 44456 w 554544"/>
              <a:gd name="connsiteY0" fmla="*/ 0 h 1244249"/>
              <a:gd name="connsiteX1" fmla="*/ 102001 w 554544"/>
              <a:gd name="connsiteY1" fmla="*/ 544471 h 1244249"/>
              <a:gd name="connsiteX2" fmla="*/ 554544 w 554544"/>
              <a:gd name="connsiteY2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31519"/>
              <a:gd name="connsiteY0" fmla="*/ 0 h 1220436"/>
              <a:gd name="connsiteX1" fmla="*/ 531519 w 531519"/>
              <a:gd name="connsiteY1" fmla="*/ 1220436 h 1220436"/>
              <a:gd name="connsiteX0" fmla="*/ 0 w 817269"/>
              <a:gd name="connsiteY0" fmla="*/ 0 h 948973"/>
              <a:gd name="connsiteX1" fmla="*/ 817269 w 817269"/>
              <a:gd name="connsiteY1" fmla="*/ 948973 h 948973"/>
              <a:gd name="connsiteX0" fmla="*/ 0 w 817269"/>
              <a:gd name="connsiteY0" fmla="*/ 0 h 1019998"/>
              <a:gd name="connsiteX1" fmla="*/ 817269 w 817269"/>
              <a:gd name="connsiteY1" fmla="*/ 948973 h 1019998"/>
              <a:gd name="connsiteX0" fmla="*/ 0 w 783932"/>
              <a:gd name="connsiteY0" fmla="*/ 0 h 1000948"/>
              <a:gd name="connsiteX1" fmla="*/ 783932 w 783932"/>
              <a:gd name="connsiteY1" fmla="*/ 929923 h 1000948"/>
              <a:gd name="connsiteX0" fmla="*/ 0 w 802982"/>
              <a:gd name="connsiteY0" fmla="*/ 0 h 1019998"/>
              <a:gd name="connsiteX1" fmla="*/ 802982 w 802982"/>
              <a:gd name="connsiteY1" fmla="*/ 948973 h 1019998"/>
              <a:gd name="connsiteX0" fmla="*/ 0 w 964907"/>
              <a:gd name="connsiteY0" fmla="*/ 0 h 986661"/>
              <a:gd name="connsiteX1" fmla="*/ 964907 w 964907"/>
              <a:gd name="connsiteY1" fmla="*/ 915636 h 986661"/>
              <a:gd name="connsiteX0" fmla="*/ 0 w 964907"/>
              <a:gd name="connsiteY0" fmla="*/ 0 h 986661"/>
              <a:gd name="connsiteX1" fmla="*/ 964907 w 964907"/>
              <a:gd name="connsiteY1" fmla="*/ 915636 h 98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4907" h="986661">
                <a:moveTo>
                  <a:pt x="0" y="0"/>
                </a:moveTo>
                <a:cubicBezTo>
                  <a:pt x="281948" y="40894"/>
                  <a:pt x="804403" y="986661"/>
                  <a:pt x="964907" y="915636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9" name="Freeform 288"/>
          <p:cNvSpPr/>
          <p:nvPr/>
        </p:nvSpPr>
        <p:spPr>
          <a:xfrm>
            <a:off x="2516590" y="4884777"/>
            <a:ext cx="1341144" cy="1293842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712493"/>
              <a:gd name="connsiteY0" fmla="*/ 0 h 784666"/>
              <a:gd name="connsiteX1" fmla="*/ 712493 w 712493"/>
              <a:gd name="connsiteY1" fmla="*/ 784666 h 784666"/>
              <a:gd name="connsiteX0" fmla="*/ 23811 w 736304"/>
              <a:gd name="connsiteY0" fmla="*/ 0 h 784666"/>
              <a:gd name="connsiteX1" fmla="*/ 736304 w 736304"/>
              <a:gd name="connsiteY1" fmla="*/ 784666 h 784666"/>
              <a:gd name="connsiteX0" fmla="*/ 23811 w 536279"/>
              <a:gd name="connsiteY0" fmla="*/ 0 h 1218054"/>
              <a:gd name="connsiteX1" fmla="*/ 536279 w 536279"/>
              <a:gd name="connsiteY1" fmla="*/ 1218054 h 1218054"/>
              <a:gd name="connsiteX0" fmla="*/ 23811 w 569616"/>
              <a:gd name="connsiteY0" fmla="*/ 0 h 1237104"/>
              <a:gd name="connsiteX1" fmla="*/ 569616 w 569616"/>
              <a:gd name="connsiteY1" fmla="*/ 1237104 h 1237104"/>
              <a:gd name="connsiteX0" fmla="*/ 106265 w 652070"/>
              <a:gd name="connsiteY0" fmla="*/ 0 h 1237104"/>
              <a:gd name="connsiteX1" fmla="*/ 652070 w 652070"/>
              <a:gd name="connsiteY1" fmla="*/ 1237104 h 1237104"/>
              <a:gd name="connsiteX0" fmla="*/ 106265 w 652070"/>
              <a:gd name="connsiteY0" fmla="*/ 0 h 1237104"/>
              <a:gd name="connsiteX1" fmla="*/ 652070 w 652070"/>
              <a:gd name="connsiteY1" fmla="*/ 1237104 h 1237104"/>
              <a:gd name="connsiteX0" fmla="*/ 306290 w 852095"/>
              <a:gd name="connsiteY0" fmla="*/ 0 h 1237104"/>
              <a:gd name="connsiteX1" fmla="*/ 852095 w 852095"/>
              <a:gd name="connsiteY1" fmla="*/ 1237104 h 1237104"/>
              <a:gd name="connsiteX0" fmla="*/ 330102 w 852095"/>
              <a:gd name="connsiteY0" fmla="*/ 0 h 1222817"/>
              <a:gd name="connsiteX1" fmla="*/ 852095 w 852095"/>
              <a:gd name="connsiteY1" fmla="*/ 1222817 h 1222817"/>
              <a:gd name="connsiteX0" fmla="*/ 330102 w 852095"/>
              <a:gd name="connsiteY0" fmla="*/ 0 h 1222817"/>
              <a:gd name="connsiteX1" fmla="*/ 852095 w 852095"/>
              <a:gd name="connsiteY1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61058 w 852095"/>
              <a:gd name="connsiteY0" fmla="*/ 0 h 1237105"/>
              <a:gd name="connsiteX1" fmla="*/ 401934 w 852095"/>
              <a:gd name="connsiteY1" fmla="*/ 542090 h 1237105"/>
              <a:gd name="connsiteX2" fmla="*/ 852095 w 852095"/>
              <a:gd name="connsiteY2" fmla="*/ 1237105 h 1237105"/>
              <a:gd name="connsiteX0" fmla="*/ 65887 w 556924"/>
              <a:gd name="connsiteY0" fmla="*/ 0 h 1237105"/>
              <a:gd name="connsiteX1" fmla="*/ 106763 w 556924"/>
              <a:gd name="connsiteY1" fmla="*/ 542090 h 1237105"/>
              <a:gd name="connsiteX2" fmla="*/ 556924 w 556924"/>
              <a:gd name="connsiteY2" fmla="*/ 1237105 h 1237105"/>
              <a:gd name="connsiteX0" fmla="*/ 65887 w 556924"/>
              <a:gd name="connsiteY0" fmla="*/ 0 h 1237105"/>
              <a:gd name="connsiteX1" fmla="*/ 106763 w 556924"/>
              <a:gd name="connsiteY1" fmla="*/ 542090 h 1237105"/>
              <a:gd name="connsiteX2" fmla="*/ 556924 w 556924"/>
              <a:gd name="connsiteY2" fmla="*/ 1237105 h 1237105"/>
              <a:gd name="connsiteX0" fmla="*/ 65887 w 559306"/>
              <a:gd name="connsiteY0" fmla="*/ 0 h 1241868"/>
              <a:gd name="connsiteX1" fmla="*/ 106763 w 559306"/>
              <a:gd name="connsiteY1" fmla="*/ 542090 h 1241868"/>
              <a:gd name="connsiteX2" fmla="*/ 559306 w 559306"/>
              <a:gd name="connsiteY2" fmla="*/ 1241868 h 1241868"/>
              <a:gd name="connsiteX0" fmla="*/ 65887 w 559306"/>
              <a:gd name="connsiteY0" fmla="*/ 0 h 1241868"/>
              <a:gd name="connsiteX1" fmla="*/ 106763 w 559306"/>
              <a:gd name="connsiteY1" fmla="*/ 542090 h 1241868"/>
              <a:gd name="connsiteX2" fmla="*/ 559306 w 559306"/>
              <a:gd name="connsiteY2" fmla="*/ 1241868 h 1241868"/>
              <a:gd name="connsiteX0" fmla="*/ 49218 w 559306"/>
              <a:gd name="connsiteY0" fmla="*/ 0 h 1244249"/>
              <a:gd name="connsiteX1" fmla="*/ 106763 w 559306"/>
              <a:gd name="connsiteY1" fmla="*/ 544471 h 1244249"/>
              <a:gd name="connsiteX2" fmla="*/ 559306 w 559306"/>
              <a:gd name="connsiteY2" fmla="*/ 1244249 h 1244249"/>
              <a:gd name="connsiteX0" fmla="*/ 44456 w 554544"/>
              <a:gd name="connsiteY0" fmla="*/ 0 h 1244249"/>
              <a:gd name="connsiteX1" fmla="*/ 102001 w 554544"/>
              <a:gd name="connsiteY1" fmla="*/ 544471 h 1244249"/>
              <a:gd name="connsiteX2" fmla="*/ 554544 w 554544"/>
              <a:gd name="connsiteY2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31519"/>
              <a:gd name="connsiteY0" fmla="*/ 0 h 1220436"/>
              <a:gd name="connsiteX1" fmla="*/ 531519 w 531519"/>
              <a:gd name="connsiteY1" fmla="*/ 1220436 h 1220436"/>
              <a:gd name="connsiteX0" fmla="*/ 0 w 817269"/>
              <a:gd name="connsiteY0" fmla="*/ 0 h 948973"/>
              <a:gd name="connsiteX1" fmla="*/ 817269 w 817269"/>
              <a:gd name="connsiteY1" fmla="*/ 948973 h 948973"/>
              <a:gd name="connsiteX0" fmla="*/ 0 w 817269"/>
              <a:gd name="connsiteY0" fmla="*/ 0 h 1019998"/>
              <a:gd name="connsiteX1" fmla="*/ 817269 w 817269"/>
              <a:gd name="connsiteY1" fmla="*/ 948973 h 1019998"/>
              <a:gd name="connsiteX0" fmla="*/ 0 w 783932"/>
              <a:gd name="connsiteY0" fmla="*/ 0 h 1000948"/>
              <a:gd name="connsiteX1" fmla="*/ 783932 w 783932"/>
              <a:gd name="connsiteY1" fmla="*/ 929923 h 1000948"/>
              <a:gd name="connsiteX0" fmla="*/ 0 w 802982"/>
              <a:gd name="connsiteY0" fmla="*/ 0 h 1019998"/>
              <a:gd name="connsiteX1" fmla="*/ 802982 w 802982"/>
              <a:gd name="connsiteY1" fmla="*/ 948973 h 1019998"/>
              <a:gd name="connsiteX0" fmla="*/ 0 w 964907"/>
              <a:gd name="connsiteY0" fmla="*/ 0 h 986661"/>
              <a:gd name="connsiteX1" fmla="*/ 964907 w 964907"/>
              <a:gd name="connsiteY1" fmla="*/ 915636 h 986661"/>
              <a:gd name="connsiteX0" fmla="*/ 0 w 964907"/>
              <a:gd name="connsiteY0" fmla="*/ 0 h 986661"/>
              <a:gd name="connsiteX1" fmla="*/ 964907 w 964907"/>
              <a:gd name="connsiteY1" fmla="*/ 915636 h 986661"/>
              <a:gd name="connsiteX0" fmla="*/ 0 w 1122069"/>
              <a:gd name="connsiteY0" fmla="*/ 0 h 1129536"/>
              <a:gd name="connsiteX1" fmla="*/ 1122069 w 1122069"/>
              <a:gd name="connsiteY1" fmla="*/ 1058511 h 1129536"/>
              <a:gd name="connsiteX0" fmla="*/ 0 w 1114925"/>
              <a:gd name="connsiteY0" fmla="*/ 0 h 1139061"/>
              <a:gd name="connsiteX1" fmla="*/ 1114925 w 1114925"/>
              <a:gd name="connsiteY1" fmla="*/ 1068036 h 1139061"/>
              <a:gd name="connsiteX0" fmla="*/ 0 w 1341144"/>
              <a:gd name="connsiteY0" fmla="*/ 0 h 1298605"/>
              <a:gd name="connsiteX1" fmla="*/ 1341144 w 1341144"/>
              <a:gd name="connsiteY1" fmla="*/ 1227580 h 1298605"/>
              <a:gd name="connsiteX0" fmla="*/ 0 w 1341144"/>
              <a:gd name="connsiteY0" fmla="*/ 0 h 1293842"/>
              <a:gd name="connsiteX1" fmla="*/ 1341144 w 1341144"/>
              <a:gd name="connsiteY1" fmla="*/ 1227580 h 129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1144" h="1293842">
                <a:moveTo>
                  <a:pt x="0" y="0"/>
                </a:moveTo>
                <a:cubicBezTo>
                  <a:pt x="281948" y="40894"/>
                  <a:pt x="702009" y="1293842"/>
                  <a:pt x="1341144" y="1227580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0" name="TextBox 289"/>
          <p:cNvSpPr txBox="1"/>
          <p:nvPr/>
        </p:nvSpPr>
        <p:spPr>
          <a:xfrm>
            <a:off x="5238750" y="3752850"/>
            <a:ext cx="37147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</a:t>
            </a:r>
            <a:r>
              <a:rPr lang="en-US" sz="2000" b="1" u="sng" dirty="0" err="1" smtClean="0">
                <a:solidFill>
                  <a:srgbClr val="002060"/>
                </a:solidFill>
              </a:rPr>
              <a:t>Optimisation</a:t>
            </a:r>
            <a:endParaRPr lang="en-US" sz="2000" b="1" u="sng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T1 ≈ T2 : cell should be selected when the load is turned on, if not → dead time. (BL and WL decoder same size)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T1 ≈ T3 : if T1 &gt; T3 ref is selected before </a:t>
            </a:r>
            <a:r>
              <a:rPr lang="en-US" dirty="0" err="1" smtClean="0">
                <a:solidFill>
                  <a:srgbClr val="002060"/>
                </a:solidFill>
              </a:rPr>
              <a:t>mem</a:t>
            </a:r>
            <a:r>
              <a:rPr lang="en-US" dirty="0" smtClean="0">
                <a:solidFill>
                  <a:srgbClr val="002060"/>
                </a:solidFill>
              </a:rPr>
              <a:t> → energy waste ( Design non optimal ref buffer)  </a:t>
            </a:r>
          </a:p>
          <a:p>
            <a:endParaRPr lang="nl-BE" dirty="0"/>
          </a:p>
        </p:txBody>
      </p:sp>
      <p:sp>
        <p:nvSpPr>
          <p:cNvPr id="292" name="TextBox 291"/>
          <p:cNvSpPr txBox="1"/>
          <p:nvPr/>
        </p:nvSpPr>
        <p:spPr>
          <a:xfrm>
            <a:off x="3495674" y="5676899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1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848099" y="59340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2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3238499" y="6267449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3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grpSp>
        <p:nvGrpSpPr>
          <p:cNvPr id="301" name="Group 300"/>
          <p:cNvGrpSpPr/>
          <p:nvPr/>
        </p:nvGrpSpPr>
        <p:grpSpPr>
          <a:xfrm>
            <a:off x="5578509" y="1208606"/>
            <a:ext cx="1473443" cy="2204547"/>
            <a:chOff x="5769009" y="1208606"/>
            <a:chExt cx="1473443" cy="220454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6710834" y="2364606"/>
              <a:ext cx="25534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96" name="Group 295"/>
            <p:cNvGrpSpPr/>
            <p:nvPr/>
          </p:nvGrpSpPr>
          <p:grpSpPr>
            <a:xfrm>
              <a:off x="6896702" y="1208606"/>
              <a:ext cx="345750" cy="2204547"/>
              <a:chOff x="5858477" y="1208606"/>
              <a:chExt cx="345750" cy="2204547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5858477" y="1208606"/>
                <a:ext cx="345750" cy="2204547"/>
                <a:chOff x="5864397" y="1208606"/>
                <a:chExt cx="345750" cy="2204547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rot="16200000" flipH="1" flipV="1">
                  <a:off x="5209272" y="2035848"/>
                  <a:ext cx="1656000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Trapezoid 149"/>
                <p:cNvSpPr/>
                <p:nvPr/>
              </p:nvSpPr>
              <p:spPr>
                <a:xfrm rot="16200000">
                  <a:off x="4984185" y="2187191"/>
                  <a:ext cx="2106174" cy="345750"/>
                </a:xfrm>
                <a:prstGeom prst="trapezoid">
                  <a:avLst>
                    <a:gd name="adj" fmla="val 75161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dirty="0"/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 rot="16200000">
                <a:off x="5508165" y="2156991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BL decoder</a:t>
                </a:r>
                <a:endParaRPr lang="nl-BE" sz="1400" dirty="0"/>
              </a:p>
            </p:txBody>
          </p:sp>
        </p:grpSp>
        <p:sp>
          <p:nvSpPr>
            <p:cNvPr id="299" name="TextBox 298"/>
            <p:cNvSpPr txBox="1"/>
            <p:nvPr/>
          </p:nvSpPr>
          <p:spPr>
            <a:xfrm>
              <a:off x="5769009" y="2197826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BLencoded</a:t>
              </a:r>
              <a:endParaRPr lang="nl-BE" sz="1400" dirty="0"/>
            </a:p>
          </p:txBody>
        </p:sp>
      </p:grpSp>
      <p:sp>
        <p:nvSpPr>
          <p:cNvPr id="300" name="TextBox 299"/>
          <p:cNvSpPr txBox="1"/>
          <p:nvPr/>
        </p:nvSpPr>
        <p:spPr>
          <a:xfrm>
            <a:off x="7102509" y="2197826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WLencoded</a:t>
            </a:r>
            <a:endParaRPr lang="nl-B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Picture 463" descr="buffered li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15754" y="533400"/>
            <a:ext cx="5200100" cy="48291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1619239" y="128567"/>
            <a:ext cx="6296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REFERENCE ARRAY: Buffers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461" name="Group 460"/>
          <p:cNvGrpSpPr/>
          <p:nvPr/>
        </p:nvGrpSpPr>
        <p:grpSpPr>
          <a:xfrm>
            <a:off x="1428750" y="2733675"/>
            <a:ext cx="7477125" cy="4124325"/>
            <a:chOff x="277738" y="1704975"/>
            <a:chExt cx="8590653" cy="4510392"/>
          </a:xfrm>
        </p:grpSpPr>
        <p:grpSp>
          <p:nvGrpSpPr>
            <p:cNvPr id="181" name="Group 180"/>
            <p:cNvGrpSpPr/>
            <p:nvPr/>
          </p:nvGrpSpPr>
          <p:grpSpPr>
            <a:xfrm>
              <a:off x="3848246" y="1780406"/>
              <a:ext cx="5020145" cy="4186586"/>
              <a:chOff x="666896" y="1808981"/>
              <a:chExt cx="5020145" cy="4186586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666896" y="3505828"/>
                <a:ext cx="1124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RefEnable</a:t>
                </a:r>
                <a:endParaRPr lang="nl-BE" dirty="0"/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2531490" y="1808981"/>
                <a:ext cx="2097881" cy="1157423"/>
                <a:chOff x="1409700" y="1808981"/>
                <a:chExt cx="2097881" cy="1157423"/>
              </a:xfrm>
            </p:grpSpPr>
            <p:cxnSp>
              <p:nvCxnSpPr>
                <p:cNvPr id="27" name="Straight Connector 26"/>
                <p:cNvCxnSpPr>
                  <a:stCxn id="117" idx="2"/>
                </p:cNvCxnSpPr>
                <p:nvPr/>
              </p:nvCxnSpPr>
              <p:spPr>
                <a:xfrm>
                  <a:off x="3085918" y="2169021"/>
                  <a:ext cx="421663" cy="2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1851302" y="1973027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Group 72"/>
                <p:cNvGrpSpPr/>
                <p:nvPr/>
              </p:nvGrpSpPr>
              <p:grpSpPr>
                <a:xfrm>
                  <a:off x="2293831" y="1808981"/>
                  <a:ext cx="792087" cy="648072"/>
                  <a:chOff x="2843808" y="3789040"/>
                  <a:chExt cx="792087" cy="648072"/>
                </a:xfrm>
              </p:grpSpPr>
              <p:sp>
                <p:nvSpPr>
                  <p:cNvPr id="116" name="Flowchart: Stored Data 115"/>
                  <p:cNvSpPr/>
                  <p:nvPr/>
                </p:nvSpPr>
                <p:spPr>
                  <a:xfrm flipH="1">
                    <a:off x="2843808" y="3789040"/>
                    <a:ext cx="700878" cy="648072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17" name="Flowchart: Connector 116"/>
                  <p:cNvSpPr/>
                  <p:nvPr/>
                </p:nvSpPr>
                <p:spPr>
                  <a:xfrm flipH="1">
                    <a:off x="3543309" y="407707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2094079" y="2309813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V="1">
                  <a:off x="2100263" y="2297907"/>
                  <a:ext cx="5722" cy="53339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1409700" y="2581275"/>
                  <a:ext cx="70581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flipH="1">
                  <a:off x="2109788" y="2805113"/>
                  <a:ext cx="1376364" cy="119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Group 128"/>
                <p:cNvGrpSpPr/>
                <p:nvPr/>
              </p:nvGrpSpPr>
              <p:grpSpPr>
                <a:xfrm>
                  <a:off x="2805165" y="2668847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30" name="Isosceles Triangle 129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31" name="Flowchart: Connector 130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grpSp>
              <p:nvGrpSpPr>
                <p:cNvPr id="9" name="Group 127"/>
                <p:cNvGrpSpPr/>
                <p:nvPr/>
              </p:nvGrpSpPr>
              <p:grpSpPr>
                <a:xfrm>
                  <a:off x="2319390" y="2678372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93" name="Isosceles Triangle 92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94" name="Flowchart: Connector 93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2533062" y="3054910"/>
                <a:ext cx="2097881" cy="1157423"/>
                <a:chOff x="1409700" y="1808981"/>
                <a:chExt cx="2097881" cy="1157423"/>
              </a:xfrm>
            </p:grpSpPr>
            <p:cxnSp>
              <p:nvCxnSpPr>
                <p:cNvPr id="135" name="Straight Connector 134"/>
                <p:cNvCxnSpPr>
                  <a:stCxn id="149" idx="2"/>
                </p:cNvCxnSpPr>
                <p:nvPr/>
              </p:nvCxnSpPr>
              <p:spPr>
                <a:xfrm>
                  <a:off x="3085918" y="2169021"/>
                  <a:ext cx="421663" cy="2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851302" y="1973027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7" name="Group 72"/>
                <p:cNvGrpSpPr/>
                <p:nvPr/>
              </p:nvGrpSpPr>
              <p:grpSpPr>
                <a:xfrm>
                  <a:off x="2293831" y="1808981"/>
                  <a:ext cx="792087" cy="648072"/>
                  <a:chOff x="2843808" y="3789040"/>
                  <a:chExt cx="792087" cy="648072"/>
                </a:xfrm>
              </p:grpSpPr>
              <p:sp>
                <p:nvSpPr>
                  <p:cNvPr id="148" name="Flowchart: Stored Data 147"/>
                  <p:cNvSpPr/>
                  <p:nvPr/>
                </p:nvSpPr>
                <p:spPr>
                  <a:xfrm flipH="1">
                    <a:off x="2843808" y="3789040"/>
                    <a:ext cx="700878" cy="648072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49" name="Flowchart: Connector 148"/>
                  <p:cNvSpPr/>
                  <p:nvPr/>
                </p:nvSpPr>
                <p:spPr>
                  <a:xfrm flipH="1">
                    <a:off x="3543309" y="407707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38" name="Straight Connector 137"/>
                <p:cNvCxnSpPr/>
                <p:nvPr/>
              </p:nvCxnSpPr>
              <p:spPr>
                <a:xfrm flipH="1">
                  <a:off x="2094079" y="2309813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2100263" y="2297907"/>
                  <a:ext cx="5722" cy="53339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flipH="1">
                  <a:off x="1409700" y="2581275"/>
                  <a:ext cx="70581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flipH="1">
                  <a:off x="2109788" y="2805113"/>
                  <a:ext cx="1376364" cy="119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42" name="Group 128"/>
                <p:cNvGrpSpPr/>
                <p:nvPr/>
              </p:nvGrpSpPr>
              <p:grpSpPr>
                <a:xfrm>
                  <a:off x="2805165" y="2668847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46" name="Isosceles Triangle 145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47" name="Flowchart: Connector 146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grpSp>
              <p:nvGrpSpPr>
                <p:cNvPr id="143" name="Group 127"/>
                <p:cNvGrpSpPr/>
                <p:nvPr/>
              </p:nvGrpSpPr>
              <p:grpSpPr>
                <a:xfrm>
                  <a:off x="2319390" y="2678372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44" name="Isosceles Triangle 143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45" name="Flowchart: Connector 144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</p:grpSp>
          <p:grpSp>
            <p:nvGrpSpPr>
              <p:cNvPr id="150" name="Group 149"/>
              <p:cNvGrpSpPr/>
              <p:nvPr/>
            </p:nvGrpSpPr>
            <p:grpSpPr>
              <a:xfrm>
                <a:off x="2534631" y="4838144"/>
                <a:ext cx="2097881" cy="1157423"/>
                <a:chOff x="1409700" y="1808981"/>
                <a:chExt cx="2097881" cy="1157423"/>
              </a:xfrm>
            </p:grpSpPr>
            <p:cxnSp>
              <p:nvCxnSpPr>
                <p:cNvPr id="151" name="Straight Connector 150"/>
                <p:cNvCxnSpPr>
                  <a:stCxn id="165" idx="2"/>
                </p:cNvCxnSpPr>
                <p:nvPr/>
              </p:nvCxnSpPr>
              <p:spPr>
                <a:xfrm>
                  <a:off x="3085918" y="2169021"/>
                  <a:ext cx="421663" cy="2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1851302" y="1973027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53" name="Group 72"/>
                <p:cNvGrpSpPr/>
                <p:nvPr/>
              </p:nvGrpSpPr>
              <p:grpSpPr>
                <a:xfrm>
                  <a:off x="2293831" y="1808981"/>
                  <a:ext cx="792087" cy="648072"/>
                  <a:chOff x="2843808" y="3789040"/>
                  <a:chExt cx="792087" cy="648072"/>
                </a:xfrm>
              </p:grpSpPr>
              <p:sp>
                <p:nvSpPr>
                  <p:cNvPr id="164" name="Flowchart: Stored Data 163"/>
                  <p:cNvSpPr/>
                  <p:nvPr/>
                </p:nvSpPr>
                <p:spPr>
                  <a:xfrm flipH="1">
                    <a:off x="2843808" y="3789040"/>
                    <a:ext cx="700878" cy="648072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65" name="Flowchart: Connector 164"/>
                  <p:cNvSpPr/>
                  <p:nvPr/>
                </p:nvSpPr>
                <p:spPr>
                  <a:xfrm flipH="1">
                    <a:off x="3543309" y="407707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54" name="Straight Connector 153"/>
                <p:cNvCxnSpPr/>
                <p:nvPr/>
              </p:nvCxnSpPr>
              <p:spPr>
                <a:xfrm flipH="1">
                  <a:off x="2094079" y="2309813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flipV="1">
                  <a:off x="2100263" y="2297907"/>
                  <a:ext cx="5722" cy="53339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flipH="1">
                  <a:off x="1409700" y="2581275"/>
                  <a:ext cx="70581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flipH="1">
                  <a:off x="2109788" y="2805113"/>
                  <a:ext cx="1376364" cy="119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28"/>
                <p:cNvGrpSpPr/>
                <p:nvPr/>
              </p:nvGrpSpPr>
              <p:grpSpPr>
                <a:xfrm>
                  <a:off x="2805165" y="2668847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62" name="Isosceles Triangle 161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63" name="Flowchart: Connector 162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grpSp>
              <p:nvGrpSpPr>
                <p:cNvPr id="159" name="Group 127"/>
                <p:cNvGrpSpPr/>
                <p:nvPr/>
              </p:nvGrpSpPr>
              <p:grpSpPr>
                <a:xfrm>
                  <a:off x="2319390" y="2678372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60" name="Isosceles Triangle 159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61" name="Flowchart: Connector 160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</p:grpSp>
          <p:grpSp>
            <p:nvGrpSpPr>
              <p:cNvPr id="169" name="Group 168"/>
              <p:cNvGrpSpPr/>
              <p:nvPr/>
            </p:nvGrpSpPr>
            <p:grpSpPr>
              <a:xfrm>
                <a:off x="1169856" y="3925476"/>
                <a:ext cx="1376364" cy="297557"/>
                <a:chOff x="3387119" y="5850410"/>
                <a:chExt cx="1376364" cy="297557"/>
              </a:xfrm>
            </p:grpSpPr>
            <p:cxnSp>
              <p:nvCxnSpPr>
                <p:cNvPr id="166" name="Straight Connector 165"/>
                <p:cNvCxnSpPr/>
                <p:nvPr/>
              </p:nvCxnSpPr>
              <p:spPr>
                <a:xfrm flipH="1">
                  <a:off x="3387119" y="5986676"/>
                  <a:ext cx="1376364" cy="119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Isosceles Triangle 166"/>
                <p:cNvSpPr/>
                <p:nvPr/>
              </p:nvSpPr>
              <p:spPr>
                <a:xfrm rot="5400000">
                  <a:off x="4082496" y="5850410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68" name="Isosceles Triangle 167"/>
                <p:cNvSpPr/>
                <p:nvPr/>
              </p:nvSpPr>
              <p:spPr>
                <a:xfrm rot="5400000">
                  <a:off x="3596721" y="5859935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170" name="Straight Connector 169"/>
              <p:cNvCxnSpPr/>
              <p:nvPr/>
            </p:nvCxnSpPr>
            <p:spPr>
              <a:xfrm flipH="1">
                <a:off x="2543175" y="2581275"/>
                <a:ext cx="2381" cy="303609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9" name="Group 178"/>
              <p:cNvGrpSpPr/>
              <p:nvPr/>
            </p:nvGrpSpPr>
            <p:grpSpPr>
              <a:xfrm>
                <a:off x="3698656" y="4365020"/>
                <a:ext cx="74389" cy="302981"/>
                <a:chOff x="4384456" y="5952520"/>
                <a:chExt cx="74389" cy="302981"/>
              </a:xfrm>
            </p:grpSpPr>
            <p:sp>
              <p:nvSpPr>
                <p:cNvPr id="176" name="Flowchart: Connector 175"/>
                <p:cNvSpPr/>
                <p:nvPr/>
              </p:nvSpPr>
              <p:spPr>
                <a:xfrm>
                  <a:off x="4386821" y="5952520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77" name="Flowchart: Connector 176"/>
                <p:cNvSpPr/>
                <p:nvPr/>
              </p:nvSpPr>
              <p:spPr>
                <a:xfrm>
                  <a:off x="4386837" y="6069205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78" name="Flowchart: Connector 177"/>
                <p:cNvSpPr/>
                <p:nvPr/>
              </p:nvSpPr>
              <p:spPr>
                <a:xfrm>
                  <a:off x="4384456" y="6183493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3743880" y="4294011"/>
                <a:ext cx="19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Number of </a:t>
                </a:r>
                <a:r>
                  <a:rPr lang="en-US" dirty="0" err="1" smtClean="0"/>
                  <a:t>Bitlines</a:t>
                </a:r>
                <a:endParaRPr lang="nl-BE" dirty="0"/>
              </a:p>
            </p:txBody>
          </p:sp>
        </p:grpSp>
        <p:sp>
          <p:nvSpPr>
            <p:cNvPr id="182" name="Freeform 181"/>
            <p:cNvSpPr/>
            <p:nvPr/>
          </p:nvSpPr>
          <p:spPr>
            <a:xfrm>
              <a:off x="4431306" y="4222229"/>
              <a:ext cx="707972" cy="923850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603316"/>
                <a:gd name="connsiteY0" fmla="*/ 0 h 336223"/>
                <a:gd name="connsiteX1" fmla="*/ 603316 w 603316"/>
                <a:gd name="connsiteY1" fmla="*/ 263950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304801"/>
                <a:gd name="connsiteY0" fmla="*/ 0 h 336223"/>
                <a:gd name="connsiteX1" fmla="*/ 245098 w 304801"/>
                <a:gd name="connsiteY1" fmla="*/ 329938 h 336223"/>
                <a:gd name="connsiteX0" fmla="*/ 0 w 245098"/>
                <a:gd name="connsiteY0" fmla="*/ 0 h 329938"/>
                <a:gd name="connsiteX1" fmla="*/ 245098 w 245098"/>
                <a:gd name="connsiteY1" fmla="*/ 329938 h 329938"/>
                <a:gd name="connsiteX0" fmla="*/ 0 w 250126"/>
                <a:gd name="connsiteY0" fmla="*/ 0 h 329938"/>
                <a:gd name="connsiteX1" fmla="*/ 245098 w 250126"/>
                <a:gd name="connsiteY1" fmla="*/ 329938 h 329938"/>
                <a:gd name="connsiteX0" fmla="*/ 0 w 234886"/>
                <a:gd name="connsiteY0" fmla="*/ 0 h 390898"/>
                <a:gd name="connsiteX1" fmla="*/ 229858 w 234886"/>
                <a:gd name="connsiteY1" fmla="*/ 390898 h 390898"/>
                <a:gd name="connsiteX0" fmla="*/ 105422 w 127419"/>
                <a:gd name="connsiteY0" fmla="*/ 0 h 1655818"/>
                <a:gd name="connsiteX1" fmla="*/ 0 w 127419"/>
                <a:gd name="connsiteY1" fmla="*/ 1655818 h 1655818"/>
                <a:gd name="connsiteX0" fmla="*/ 59702 w 81699"/>
                <a:gd name="connsiteY0" fmla="*/ 0 h 779518"/>
                <a:gd name="connsiteX1" fmla="*/ 0 w 81699"/>
                <a:gd name="connsiteY1" fmla="*/ 779518 h 779518"/>
                <a:gd name="connsiteX0" fmla="*/ 0 w 36766"/>
                <a:gd name="connsiteY0" fmla="*/ 0 h 1267198"/>
                <a:gd name="connsiteX1" fmla="*/ 31738 w 36766"/>
                <a:gd name="connsiteY1" fmla="*/ 1267198 h 1267198"/>
                <a:gd name="connsiteX0" fmla="*/ 0 w 410617"/>
                <a:gd name="connsiteY0" fmla="*/ 0 h 1267198"/>
                <a:gd name="connsiteX1" fmla="*/ 31738 w 410617"/>
                <a:gd name="connsiteY1" fmla="*/ 1267198 h 1267198"/>
                <a:gd name="connsiteX0" fmla="*/ 0 w 410617"/>
                <a:gd name="connsiteY0" fmla="*/ 0 h 1290058"/>
                <a:gd name="connsiteX1" fmla="*/ 107938 w 410617"/>
                <a:gd name="connsiteY1" fmla="*/ 1290058 h 1290058"/>
                <a:gd name="connsiteX0" fmla="*/ 146114 w 556731"/>
                <a:gd name="connsiteY0" fmla="*/ 0 h 1290058"/>
                <a:gd name="connsiteX1" fmla="*/ 254052 w 556731"/>
                <a:gd name="connsiteY1" fmla="*/ 1290058 h 1290058"/>
                <a:gd name="connsiteX0" fmla="*/ 31814 w 442431"/>
                <a:gd name="connsiteY0" fmla="*/ 0 h 1236718"/>
                <a:gd name="connsiteX1" fmla="*/ 254052 w 442431"/>
                <a:gd name="connsiteY1" fmla="*/ 1236718 h 1236718"/>
                <a:gd name="connsiteX0" fmla="*/ 31814 w 254052"/>
                <a:gd name="connsiteY0" fmla="*/ 0 h 1236718"/>
                <a:gd name="connsiteX1" fmla="*/ 254052 w 254052"/>
                <a:gd name="connsiteY1" fmla="*/ 1236718 h 1236718"/>
                <a:gd name="connsiteX0" fmla="*/ 155639 w 291936"/>
                <a:gd name="connsiteY0" fmla="*/ 0 h 1217668"/>
                <a:gd name="connsiteX1" fmla="*/ 254052 w 291936"/>
                <a:gd name="connsiteY1" fmla="*/ 1217668 h 1217668"/>
                <a:gd name="connsiteX0" fmla="*/ 146114 w 282411"/>
                <a:gd name="connsiteY0" fmla="*/ 0 h 2074918"/>
                <a:gd name="connsiteX1" fmla="*/ 254052 w 282411"/>
                <a:gd name="connsiteY1" fmla="*/ 2074918 h 2074918"/>
                <a:gd name="connsiteX0" fmla="*/ 279464 w 415761"/>
                <a:gd name="connsiteY0" fmla="*/ 0 h 608068"/>
                <a:gd name="connsiteX1" fmla="*/ 254052 w 415761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857034"/>
                <a:gd name="connsiteY0" fmla="*/ 0 h 684268"/>
                <a:gd name="connsiteX1" fmla="*/ 0 w 857034"/>
                <a:gd name="connsiteY1" fmla="*/ 684268 h 684268"/>
                <a:gd name="connsiteX0" fmla="*/ 437624 w 707974"/>
                <a:gd name="connsiteY0" fmla="*/ 0 h 923850"/>
                <a:gd name="connsiteX1" fmla="*/ 0 w 707974"/>
                <a:gd name="connsiteY1" fmla="*/ 923850 h 923850"/>
                <a:gd name="connsiteX0" fmla="*/ 437624 w 707973"/>
                <a:gd name="connsiteY0" fmla="*/ 0 h 923850"/>
                <a:gd name="connsiteX1" fmla="*/ 0 w 707973"/>
                <a:gd name="connsiteY1" fmla="*/ 923850 h 9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7973" h="923850">
                  <a:moveTo>
                    <a:pt x="437624" y="0"/>
                  </a:moveTo>
                  <a:cubicBezTo>
                    <a:pt x="692882" y="220710"/>
                    <a:pt x="707973" y="889049"/>
                    <a:pt x="0" y="923850"/>
                  </a:cubicBezTo>
                </a:path>
              </a:pathLst>
            </a:cu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77738" y="4891928"/>
              <a:ext cx="72728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2060"/>
                  </a:solidFill>
                </a:rPr>
                <a:t>Buffer designed with logical effort</a:t>
              </a:r>
            </a:p>
            <a:p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</a:rPr>
                <a:t>(stage effort = 4)</a:t>
              </a:r>
            </a:p>
            <a:p>
              <a:endParaRPr lang="en-US" sz="2000" dirty="0" smtClean="0">
                <a:solidFill>
                  <a:srgbClr val="002060"/>
                </a:solidFill>
              </a:endParaRPr>
            </a:p>
            <a:p>
              <a:endParaRPr lang="nl-BE" sz="2000" dirty="0">
                <a:solidFill>
                  <a:srgbClr val="002060"/>
                </a:solidFill>
              </a:endParaRPr>
            </a:p>
          </p:txBody>
        </p:sp>
        <p:sp>
          <p:nvSpPr>
            <p:cNvPr id="458" name="Rounded Rectangle 457"/>
            <p:cNvSpPr/>
            <p:nvPr/>
          </p:nvSpPr>
          <p:spPr>
            <a:xfrm>
              <a:off x="6191250" y="1704975"/>
              <a:ext cx="1800225" cy="12573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  <a:ln>
              <a:solidFill>
                <a:schemeClr val="accent1">
                  <a:shade val="50000"/>
                  <a:alpha val="7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457" name="Rounded Rectangle 456"/>
          <p:cNvSpPr/>
          <p:nvPr/>
        </p:nvSpPr>
        <p:spPr>
          <a:xfrm>
            <a:off x="5785959" y="1471644"/>
            <a:ext cx="920051" cy="677090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solidFill>
              <a:schemeClr val="accent1">
                <a:shade val="50000"/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9" name="Rounded Rectangle 458"/>
          <p:cNvSpPr/>
          <p:nvPr/>
        </p:nvSpPr>
        <p:spPr>
          <a:xfrm>
            <a:off x="5172075" y="755487"/>
            <a:ext cx="3733799" cy="1797213"/>
          </a:xfrm>
          <a:prstGeom prst="roundRect">
            <a:avLst>
              <a:gd name="adj" fmla="val 6434"/>
            </a:avLst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2" name="Freeform 461"/>
          <p:cNvSpPr/>
          <p:nvPr/>
        </p:nvSpPr>
        <p:spPr>
          <a:xfrm>
            <a:off x="611882" y="4137162"/>
            <a:ext cx="841019" cy="1736503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536116 w 707974"/>
              <a:gd name="connsiteY0" fmla="*/ 485944 h 831652"/>
              <a:gd name="connsiteX1" fmla="*/ 0 w 707974"/>
              <a:gd name="connsiteY1" fmla="*/ 34801 h 831652"/>
              <a:gd name="connsiteX0" fmla="*/ 576450 w 748307"/>
              <a:gd name="connsiteY0" fmla="*/ 485944 h 485944"/>
              <a:gd name="connsiteX1" fmla="*/ 40334 w 748307"/>
              <a:gd name="connsiteY1" fmla="*/ 34801 h 485944"/>
              <a:gd name="connsiteX0" fmla="*/ 576450 w 759251"/>
              <a:gd name="connsiteY0" fmla="*/ 1933852 h 1933852"/>
              <a:gd name="connsiteX1" fmla="*/ 51278 w 759251"/>
              <a:gd name="connsiteY1" fmla="*/ 34801 h 1933852"/>
              <a:gd name="connsiteX0" fmla="*/ 791173 w 791173"/>
              <a:gd name="connsiteY0" fmla="*/ 1899051 h 1899051"/>
              <a:gd name="connsiteX1" fmla="*/ 266001 w 791173"/>
              <a:gd name="connsiteY1" fmla="*/ 0 h 1899051"/>
              <a:gd name="connsiteX0" fmla="*/ 966269 w 966269"/>
              <a:gd name="connsiteY0" fmla="*/ 1899051 h 1899051"/>
              <a:gd name="connsiteX1" fmla="*/ 441097 w 966269"/>
              <a:gd name="connsiteY1" fmla="*/ 0 h 189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6269" h="1899051">
                <a:moveTo>
                  <a:pt x="966269" y="1899051"/>
                </a:moveTo>
                <a:cubicBezTo>
                  <a:pt x="389819" y="1828096"/>
                  <a:pt x="0" y="683945"/>
                  <a:pt x="441097" y="0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71" name="Group 170"/>
          <p:cNvGrpSpPr/>
          <p:nvPr/>
        </p:nvGrpSpPr>
        <p:grpSpPr>
          <a:xfrm>
            <a:off x="5381625" y="790575"/>
            <a:ext cx="3762375" cy="1657350"/>
            <a:chOff x="1162340" y="1069529"/>
            <a:chExt cx="7672098" cy="4216846"/>
          </a:xfrm>
        </p:grpSpPr>
        <p:grpSp>
          <p:nvGrpSpPr>
            <p:cNvPr id="172" name="Group 132"/>
            <p:cNvGrpSpPr/>
            <p:nvPr/>
          </p:nvGrpSpPr>
          <p:grpSpPr>
            <a:xfrm>
              <a:off x="1162340" y="1069529"/>
              <a:ext cx="7672098" cy="4216846"/>
              <a:chOff x="1162340" y="1069529"/>
              <a:chExt cx="7672098" cy="4216846"/>
            </a:xfrm>
          </p:grpSpPr>
          <p:grpSp>
            <p:nvGrpSpPr>
              <p:cNvPr id="174" name="Group 25"/>
              <p:cNvGrpSpPr/>
              <p:nvPr/>
            </p:nvGrpSpPr>
            <p:grpSpPr>
              <a:xfrm>
                <a:off x="1393574" y="1415389"/>
                <a:ext cx="6365499" cy="3870986"/>
                <a:chOff x="1221164" y="2367889"/>
                <a:chExt cx="6365499" cy="3870986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2933989" y="4381366"/>
                  <a:ext cx="104966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4768762" y="4300012"/>
                  <a:ext cx="0" cy="36004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Arrow Connector 200"/>
                <p:cNvCxnSpPr/>
                <p:nvPr/>
              </p:nvCxnSpPr>
              <p:spPr>
                <a:xfrm>
                  <a:off x="4760253" y="4660052"/>
                  <a:ext cx="15671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4765587" y="4300012"/>
                  <a:ext cx="149313" cy="52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4696754" y="4300012"/>
                  <a:ext cx="0" cy="3600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4590838" y="4484286"/>
                  <a:ext cx="10591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 flipV="1">
                  <a:off x="4920713" y="4155996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206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rot="5400000">
                  <a:off x="4691737" y="3754850"/>
                  <a:ext cx="4664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4919291" y="4660052"/>
                  <a:ext cx="2753" cy="43582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4645546" y="509059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4645546" y="559464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4645546" y="5090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4573538" y="509059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4285506" y="534912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4928394" y="5588000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5912371" y="5100118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>
                  <a:off x="5912371" y="5604174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5912371" y="5100118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5840363" y="5100118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5552331" y="5358654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6195219" y="5597525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Oval 219"/>
                <p:cNvSpPr/>
                <p:nvPr/>
              </p:nvSpPr>
              <p:spPr>
                <a:xfrm>
                  <a:off x="4791075" y="479107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5902846" y="282364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/>
                <p:cNvCxnSpPr/>
                <p:nvPr/>
              </p:nvCxnSpPr>
              <p:spPr>
                <a:xfrm flipH="1">
                  <a:off x="5898781" y="2819400"/>
                  <a:ext cx="290090" cy="3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5902846" y="3312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5830838" y="282364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5542806" y="308217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 flipH="1">
                  <a:off x="6185694" y="3295323"/>
                  <a:ext cx="1128" cy="27655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6176185" y="2578101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6176009" y="3573781"/>
                  <a:ext cx="3869" cy="151538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stCxn id="206" idx="1"/>
                </p:cNvCxnSpPr>
                <p:nvPr/>
              </p:nvCxnSpPr>
              <p:spPr>
                <a:xfrm>
                  <a:off x="4924956" y="3695700"/>
                  <a:ext cx="2615034" cy="762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Oval 229"/>
                <p:cNvSpPr/>
                <p:nvPr/>
              </p:nvSpPr>
              <p:spPr>
                <a:xfrm>
                  <a:off x="6063615" y="357949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4647619" y="5860211"/>
                  <a:ext cx="18002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5151675" y="5932219"/>
                  <a:ext cx="64807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5327441" y="6004227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5428148" y="6076235"/>
                  <a:ext cx="8039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 flipV="1">
                  <a:off x="5724525" y="2566988"/>
                  <a:ext cx="881063" cy="47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7537450" y="3695700"/>
                  <a:ext cx="0" cy="9906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 flipH="1">
                  <a:off x="7537450" y="5186363"/>
                  <a:ext cx="1588" cy="6524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7253491" y="467530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Arrow Connector 238"/>
                <p:cNvCxnSpPr/>
                <p:nvPr/>
              </p:nvCxnSpPr>
              <p:spPr>
                <a:xfrm>
                  <a:off x="7253491" y="517935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7253491" y="467530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181483" y="467530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6893451" y="493383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3" name="Oval 242"/>
                <p:cNvSpPr/>
                <p:nvPr/>
              </p:nvSpPr>
              <p:spPr>
                <a:xfrm>
                  <a:off x="7491413" y="5829300"/>
                  <a:ext cx="95250" cy="952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244" name="Trapezoid 243"/>
                <p:cNvSpPr/>
                <p:nvPr/>
              </p:nvSpPr>
              <p:spPr>
                <a:xfrm rot="16200000">
                  <a:off x="-182992" y="3966865"/>
                  <a:ext cx="3312368" cy="504056"/>
                </a:xfrm>
                <a:prstGeom prst="trapezoid">
                  <a:avLst>
                    <a:gd name="adj" fmla="val 75161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dirty="0"/>
                </a:p>
              </p:txBody>
            </p:sp>
            <p:cxnSp>
              <p:nvCxnSpPr>
                <p:cNvPr id="245" name="Straight Connector 244"/>
                <p:cNvCxnSpPr>
                  <a:stCxn id="244" idx="2"/>
                </p:cNvCxnSpPr>
                <p:nvPr/>
              </p:nvCxnSpPr>
              <p:spPr>
                <a:xfrm>
                  <a:off x="1725220" y="4218892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46" name="Group 251"/>
                <p:cNvGrpSpPr/>
                <p:nvPr/>
              </p:nvGrpSpPr>
              <p:grpSpPr>
                <a:xfrm>
                  <a:off x="3535090" y="4236662"/>
                  <a:ext cx="360618" cy="288032"/>
                  <a:chOff x="1907704" y="4725144"/>
                  <a:chExt cx="360618" cy="288032"/>
                </a:xfrm>
              </p:grpSpPr>
              <p:sp>
                <p:nvSpPr>
                  <p:cNvPr id="258" name="Isosceles Triangle 257"/>
                  <p:cNvSpPr/>
                  <p:nvPr/>
                </p:nvSpPr>
                <p:spPr>
                  <a:xfrm rot="5400000">
                    <a:off x="1907704" y="4725144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59" name="Flowchart: Connector 258"/>
                  <p:cNvSpPr/>
                  <p:nvPr/>
                </p:nvSpPr>
                <p:spPr>
                  <a:xfrm>
                    <a:off x="2196314" y="4833445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47" name="Elbow Connector 246"/>
                <p:cNvCxnSpPr/>
                <p:nvPr/>
              </p:nvCxnSpPr>
              <p:spPr>
                <a:xfrm rot="16200000" flipH="1">
                  <a:off x="3800476" y="4552949"/>
                  <a:ext cx="933449" cy="590550"/>
                </a:xfrm>
                <a:prstGeom prst="bentConnector3">
                  <a:avLst>
                    <a:gd name="adj1" fmla="val 1030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Elbow Connector 247"/>
                <p:cNvCxnSpPr/>
                <p:nvPr/>
              </p:nvCxnSpPr>
              <p:spPr>
                <a:xfrm flipV="1">
                  <a:off x="3948512" y="4933951"/>
                  <a:ext cx="2962275" cy="1304924"/>
                </a:xfrm>
                <a:prstGeom prst="bentConnector3">
                  <a:avLst>
                    <a:gd name="adj1" fmla="val 1001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V="1">
                  <a:off x="3962400" y="5343526"/>
                  <a:ext cx="6350" cy="89534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Elbow Connector 249"/>
                <p:cNvCxnSpPr/>
                <p:nvPr/>
              </p:nvCxnSpPr>
              <p:spPr>
                <a:xfrm rot="10800000">
                  <a:off x="3343544" y="3074562"/>
                  <a:ext cx="2217246" cy="2280498"/>
                </a:xfrm>
                <a:prstGeom prst="bentConnector3">
                  <a:avLst>
                    <a:gd name="adj1" fmla="val 315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3348261" y="3060636"/>
                  <a:ext cx="0" cy="130219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>
                  <a:stCxn id="244" idx="3"/>
                </p:cNvCxnSpPr>
                <p:nvPr/>
              </p:nvCxnSpPr>
              <p:spPr>
                <a:xfrm flipV="1">
                  <a:off x="1473194" y="2367889"/>
                  <a:ext cx="0" cy="38424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53" name="Group 72"/>
                <p:cNvGrpSpPr/>
                <p:nvPr/>
              </p:nvGrpSpPr>
              <p:grpSpPr>
                <a:xfrm>
                  <a:off x="2177275" y="4026272"/>
                  <a:ext cx="792086" cy="648070"/>
                  <a:chOff x="3795012" y="3796531"/>
                  <a:chExt cx="792086" cy="648070"/>
                </a:xfrm>
              </p:grpSpPr>
              <p:sp>
                <p:nvSpPr>
                  <p:cNvPr id="256" name="Flowchart: Stored Data 255"/>
                  <p:cNvSpPr/>
                  <p:nvPr/>
                </p:nvSpPr>
                <p:spPr>
                  <a:xfrm flipH="1">
                    <a:off x="3795012" y="3796531"/>
                    <a:ext cx="700879" cy="648070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57" name="Flowchart: Connector 256"/>
                  <p:cNvSpPr/>
                  <p:nvPr/>
                </p:nvSpPr>
                <p:spPr>
                  <a:xfrm flipH="1">
                    <a:off x="4494512" y="408456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54" name="Straight Connector 253"/>
                <p:cNvCxnSpPr/>
                <p:nvPr/>
              </p:nvCxnSpPr>
              <p:spPr>
                <a:xfrm flipH="1">
                  <a:off x="1970377" y="4531866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 flipV="1">
                  <a:off x="1966834" y="4507362"/>
                  <a:ext cx="10485" cy="6953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27"/>
              <p:cNvGrpSpPr/>
              <p:nvPr/>
            </p:nvGrpSpPr>
            <p:grpSpPr>
              <a:xfrm>
                <a:off x="2357490" y="3830897"/>
                <a:ext cx="369190" cy="288032"/>
                <a:chOff x="2357490" y="3830897"/>
                <a:chExt cx="369190" cy="288032"/>
              </a:xfrm>
            </p:grpSpPr>
            <p:sp>
              <p:nvSpPr>
                <p:cNvPr id="197" name="Isosceles Triangle 196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98" name="Flowchart: Connector 197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184" name="Straight Connector 183"/>
              <p:cNvCxnSpPr/>
              <p:nvPr/>
            </p:nvCxnSpPr>
            <p:spPr>
              <a:xfrm flipH="1" flipV="1">
                <a:off x="2141314" y="3983123"/>
                <a:ext cx="212323" cy="30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H="1">
                <a:off x="2731295" y="3969544"/>
                <a:ext cx="2019299" cy="714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V="1">
                <a:off x="4749800" y="3517901"/>
                <a:ext cx="4135" cy="4698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7" name="Group 128"/>
              <p:cNvGrpSpPr/>
              <p:nvPr/>
            </p:nvGrpSpPr>
            <p:grpSpPr>
              <a:xfrm>
                <a:off x="2786115" y="3849947"/>
                <a:ext cx="369190" cy="288032"/>
                <a:chOff x="2357490" y="3830897"/>
                <a:chExt cx="369190" cy="288032"/>
              </a:xfrm>
            </p:grpSpPr>
            <p:sp>
              <p:nvSpPr>
                <p:cNvPr id="195" name="Isosceles Triangle 194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96" name="Flowchart: Connector 195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pic>
            <p:nvPicPr>
              <p:cNvPr id="188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162340" y="1069529"/>
                <a:ext cx="11588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89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836701" y="4193455"/>
                <a:ext cx="12430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0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046788" y="1223963"/>
                <a:ext cx="706437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1" name="Picture 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156075" y="3071813"/>
                <a:ext cx="774700" cy="523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2" name="Picture 7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837238" y="2376488"/>
                <a:ext cx="51752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3" name="Picture 8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124450" y="3748088"/>
                <a:ext cx="4937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4" name="Picture 9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7396163" y="3748088"/>
                <a:ext cx="14382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73" name="Picture 10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336964" y="1490319"/>
              <a:ext cx="526627" cy="2714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Picture 393" descr="timing_mismatch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38416" y="488890"/>
            <a:ext cx="4429409" cy="339244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(2)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380" name="Group 379"/>
          <p:cNvGrpSpPr/>
          <p:nvPr/>
        </p:nvGrpSpPr>
        <p:grpSpPr>
          <a:xfrm>
            <a:off x="179109" y="654274"/>
            <a:ext cx="4900808" cy="3063560"/>
            <a:chOff x="790755" y="869813"/>
            <a:chExt cx="4900808" cy="3063560"/>
          </a:xfrm>
        </p:grpSpPr>
        <p:cxnSp>
          <p:nvCxnSpPr>
            <p:cNvPr id="344" name="Straight Connector 343"/>
            <p:cNvCxnSpPr/>
            <p:nvPr/>
          </p:nvCxnSpPr>
          <p:spPr>
            <a:xfrm flipV="1">
              <a:off x="1093961" y="1268118"/>
              <a:ext cx="1" cy="396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2105400" y="2271804"/>
              <a:ext cx="72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3363935" y="2220075"/>
              <a:ext cx="0" cy="22893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>
              <a:off x="3358099" y="2449007"/>
              <a:ext cx="1074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3361758" y="2220075"/>
              <a:ext cx="102419" cy="3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3314543" y="2220075"/>
              <a:ext cx="0" cy="2289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3241891" y="2337246"/>
              <a:ext cx="726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3468164" y="2128502"/>
              <a:ext cx="0" cy="1008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9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322782" y="1864715"/>
              <a:ext cx="296586" cy="238801"/>
            </a:xfrm>
            <a:prstGeom prst="rect">
              <a:avLst/>
            </a:prstGeom>
            <a:noFill/>
          </p:spPr>
        </p:pic>
        <p:cxnSp>
          <p:nvCxnSpPr>
            <p:cNvPr id="299" name="Straight Connector 298"/>
            <p:cNvCxnSpPr/>
            <p:nvPr/>
          </p:nvCxnSpPr>
          <p:spPr>
            <a:xfrm>
              <a:off x="3467189" y="2449007"/>
              <a:ext cx="1888" cy="2771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3279417" y="2722767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>
              <a:off x="3279417" y="3043272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3279417" y="2722767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3230024" y="2722767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3032453" y="2887158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3473433" y="3039044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4148377" y="27288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4148377" y="3049328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148377" y="272882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4098984" y="27288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3901413" y="28932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4342393" y="3045101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Oval 311"/>
            <p:cNvSpPr/>
            <p:nvPr/>
          </p:nvSpPr>
          <p:spPr>
            <a:xfrm>
              <a:off x="3379241" y="2532318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3" name="Straight Connector 312"/>
            <p:cNvCxnSpPr/>
            <p:nvPr/>
          </p:nvCxnSpPr>
          <p:spPr>
            <a:xfrm>
              <a:off x="4141844" y="12813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 flipH="1">
              <a:off x="4139055" y="1278626"/>
              <a:ext cx="198983" cy="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4141844" y="159222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4092451" y="12813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3894879" y="14457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flipH="1">
              <a:off x="4335859" y="1581242"/>
              <a:ext cx="774" cy="1758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4329336" y="1125196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4329216" y="1758300"/>
              <a:ext cx="2654" cy="963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298" idx="1"/>
            </p:cNvCxnSpPr>
            <p:nvPr/>
          </p:nvCxnSpPr>
          <p:spPr>
            <a:xfrm>
              <a:off x="3471074" y="1835823"/>
              <a:ext cx="1793744" cy="48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4252121" y="1761933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3" name="Straight Connector 322"/>
            <p:cNvCxnSpPr/>
            <p:nvPr/>
          </p:nvCxnSpPr>
          <p:spPr>
            <a:xfrm>
              <a:off x="3280839" y="3212130"/>
              <a:ext cx="12348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3626589" y="3257916"/>
              <a:ext cx="44453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3747153" y="330370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3816232" y="3349489"/>
              <a:ext cx="551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V="1">
              <a:off x="4019527" y="1118129"/>
              <a:ext cx="604352" cy="3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5263076" y="1835823"/>
              <a:ext cx="0" cy="6298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H="1">
              <a:off x="5263076" y="2783663"/>
              <a:ext cx="1089" cy="4148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5068299" y="2458705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>
              <a:off x="5068299" y="2779209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5068299" y="245870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5018906" y="2458705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4821334" y="262309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5" name="Oval 334"/>
            <p:cNvSpPr/>
            <p:nvPr/>
          </p:nvSpPr>
          <p:spPr>
            <a:xfrm>
              <a:off x="5231498" y="3192475"/>
              <a:ext cx="65335" cy="605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6" name="Trapezoid 335"/>
            <p:cNvSpPr/>
            <p:nvPr/>
          </p:nvSpPr>
          <p:spPr>
            <a:xfrm rot="16200000">
              <a:off x="387946" y="2034816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337" name="Straight Connector 336"/>
            <p:cNvCxnSpPr>
              <a:stCxn id="336" idx="2"/>
            </p:cNvCxnSpPr>
            <p:nvPr/>
          </p:nvCxnSpPr>
          <p:spPr>
            <a:xfrm flipV="1">
              <a:off x="1276262" y="2197100"/>
              <a:ext cx="39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38" name="Group 251"/>
            <p:cNvGrpSpPr/>
            <p:nvPr/>
          </p:nvGrpSpPr>
          <p:grpSpPr>
            <a:xfrm>
              <a:off x="2517716" y="2179794"/>
              <a:ext cx="247361" cy="183146"/>
              <a:chOff x="1907704" y="4725144"/>
              <a:chExt cx="360618" cy="288032"/>
            </a:xfrm>
          </p:grpSpPr>
          <p:sp>
            <p:nvSpPr>
              <p:cNvPr id="350" name="Isosceles Triangle 349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1" name="Flowchart: Connector 350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39" name="Elbow Connector 338"/>
            <p:cNvCxnSpPr/>
            <p:nvPr/>
          </p:nvCxnSpPr>
          <p:spPr>
            <a:xfrm rot="16200000" flipH="1">
              <a:off x="2723129" y="2366117"/>
              <a:ext cx="593535" cy="405079"/>
            </a:xfrm>
            <a:prstGeom prst="bentConnector3">
              <a:avLst>
                <a:gd name="adj1" fmla="val 1030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/>
            <p:nvPr/>
          </p:nvCxnSpPr>
          <p:spPr>
            <a:xfrm flipV="1">
              <a:off x="2801297" y="2623166"/>
              <a:ext cx="2031929" cy="829738"/>
            </a:xfrm>
            <a:prstGeom prst="bentConnector3">
              <a:avLst>
                <a:gd name="adj1" fmla="val 1001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flipV="1">
              <a:off x="2810823" y="2883595"/>
              <a:ext cx="4356" cy="5693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Elbow Connector 341"/>
            <p:cNvCxnSpPr/>
            <p:nvPr/>
          </p:nvCxnSpPr>
          <p:spPr>
            <a:xfrm rot="10800000">
              <a:off x="2386328" y="1440871"/>
              <a:ext cx="1520887" cy="1450058"/>
            </a:xfrm>
            <a:prstGeom prst="bentConnector3">
              <a:avLst>
                <a:gd name="adj1" fmla="val 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2389564" y="1432016"/>
              <a:ext cx="0" cy="82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45" name="Group 72"/>
            <p:cNvGrpSpPr/>
            <p:nvPr/>
          </p:nvGrpSpPr>
          <p:grpSpPr>
            <a:xfrm>
              <a:off x="1586343" y="2046017"/>
              <a:ext cx="543320" cy="412076"/>
              <a:chOff x="3795012" y="3796531"/>
              <a:chExt cx="792086" cy="648070"/>
            </a:xfrm>
          </p:grpSpPr>
          <p:sp>
            <p:nvSpPr>
              <p:cNvPr id="348" name="Flowchart: Stored Data 347"/>
              <p:cNvSpPr/>
              <p:nvPr/>
            </p:nvSpPr>
            <p:spPr>
              <a:xfrm flipH="1">
                <a:off x="3795012" y="3796531"/>
                <a:ext cx="700879" cy="648070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9" name="Flowchart: Connector 348"/>
              <p:cNvSpPr/>
              <p:nvPr/>
            </p:nvSpPr>
            <p:spPr>
              <a:xfrm flipH="1">
                <a:off x="4494512" y="4084562"/>
                <a:ext cx="9258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46" name="Straight Connector 345"/>
            <p:cNvCxnSpPr/>
            <p:nvPr/>
          </p:nvCxnSpPr>
          <p:spPr>
            <a:xfrm flipH="1">
              <a:off x="1444425" y="2367500"/>
              <a:ext cx="2090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1848102" y="2615595"/>
              <a:ext cx="1385108" cy="4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3232666" y="2328417"/>
              <a:ext cx="2836" cy="2987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9" name="Isosceles Triangle 358"/>
            <p:cNvSpPr/>
            <p:nvPr/>
          </p:nvSpPr>
          <p:spPr>
            <a:xfrm rot="5400000">
              <a:off x="2426317" y="2513483"/>
              <a:ext cx="183146" cy="19757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36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0755" y="1035566"/>
              <a:ext cx="79491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22316" y="869813"/>
              <a:ext cx="484570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4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25409" y="2044771"/>
              <a:ext cx="531394" cy="333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5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78578" y="1602648"/>
              <a:ext cx="354989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6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89652" y="2474782"/>
              <a:ext cx="338655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7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705000" y="2208082"/>
              <a:ext cx="98656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2" name="Trapezoid 371"/>
            <p:cNvSpPr/>
            <p:nvPr/>
          </p:nvSpPr>
          <p:spPr>
            <a:xfrm rot="16200000">
              <a:off x="955125" y="3045057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374" name="TextBox 373"/>
            <p:cNvSpPr txBox="1"/>
            <p:nvPr/>
          </p:nvSpPr>
          <p:spPr>
            <a:xfrm rot="16200000">
              <a:off x="1042607" y="2948844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WL decoder</a:t>
              </a:r>
              <a:endParaRPr lang="nl-BE" sz="1400" dirty="0"/>
            </a:p>
          </p:txBody>
        </p:sp>
        <p:sp>
          <p:nvSpPr>
            <p:cNvPr id="375" name="TextBox 374"/>
            <p:cNvSpPr txBox="1"/>
            <p:nvPr/>
          </p:nvSpPr>
          <p:spPr>
            <a:xfrm rot="16200000">
              <a:off x="459717" y="1913466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BL decoder</a:t>
              </a:r>
              <a:endParaRPr lang="nl-BE" sz="1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702855" y="1156539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</a:t>
              </a:r>
              <a:endParaRPr lang="nl-BE" sz="1400" dirty="0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2826974" y="3392263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SelLbar</a:t>
              </a:r>
              <a:endParaRPr lang="nl-BE" sz="1400" dirty="0"/>
            </a:p>
          </p:txBody>
        </p:sp>
      </p:grpSp>
      <p:grpSp>
        <p:nvGrpSpPr>
          <p:cNvPr id="386" name="Group 385"/>
          <p:cNvGrpSpPr/>
          <p:nvPr/>
        </p:nvGrpSpPr>
        <p:grpSpPr>
          <a:xfrm>
            <a:off x="268992" y="3844783"/>
            <a:ext cx="4648100" cy="2159936"/>
            <a:chOff x="1392942" y="3368533"/>
            <a:chExt cx="4648100" cy="2159936"/>
          </a:xfrm>
        </p:grpSpPr>
        <p:grpSp>
          <p:nvGrpSpPr>
            <p:cNvPr id="376" name="Group 375"/>
            <p:cNvGrpSpPr/>
            <p:nvPr/>
          </p:nvGrpSpPr>
          <p:grpSpPr>
            <a:xfrm>
              <a:off x="1392942" y="3463942"/>
              <a:ext cx="4648100" cy="2064527"/>
              <a:chOff x="393700" y="3673693"/>
              <a:chExt cx="4648100" cy="2064527"/>
            </a:xfrm>
          </p:grpSpPr>
          <p:cxnSp>
            <p:nvCxnSpPr>
              <p:cNvPr id="205" name="Straight Connector 204"/>
              <p:cNvCxnSpPr/>
              <p:nvPr/>
            </p:nvCxnSpPr>
            <p:spPr>
              <a:xfrm flipV="1">
                <a:off x="685800" y="50101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685800" y="44005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V="1">
                <a:off x="685800" y="47053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flipV="1">
                <a:off x="685800" y="53149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85800" y="56197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flipV="1">
                <a:off x="685800" y="41338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685800" y="50482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685800" y="44386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flipV="1">
                <a:off x="685800" y="47434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flipV="1">
                <a:off x="685800" y="53530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V="1">
                <a:off x="685800" y="56578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9" name="Group 226"/>
              <p:cNvGrpSpPr/>
              <p:nvPr/>
            </p:nvGrpSpPr>
            <p:grpSpPr>
              <a:xfrm flipH="1">
                <a:off x="393700" y="4128770"/>
                <a:ext cx="3022600" cy="270669"/>
                <a:chOff x="622300" y="1308100"/>
                <a:chExt cx="3022600" cy="270669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V="1">
                  <a:off x="622300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oup 230"/>
              <p:cNvGrpSpPr/>
              <p:nvPr/>
            </p:nvGrpSpPr>
            <p:grpSpPr>
              <a:xfrm flipH="1">
                <a:off x="1004570" y="4743450"/>
                <a:ext cx="2646680" cy="271939"/>
                <a:chOff x="998220" y="1306830"/>
                <a:chExt cx="2646680" cy="271939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998220" y="1306830"/>
                  <a:ext cx="1071880" cy="762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Group 234"/>
              <p:cNvGrpSpPr/>
              <p:nvPr/>
            </p:nvGrpSpPr>
            <p:grpSpPr>
              <a:xfrm flipH="1">
                <a:off x="1109288" y="5346700"/>
                <a:ext cx="3022600" cy="270669"/>
                <a:chOff x="438150" y="1308100"/>
                <a:chExt cx="3022600" cy="270669"/>
              </a:xfrm>
            </p:grpSpPr>
            <p:cxnSp>
              <p:nvCxnSpPr>
                <p:cNvPr id="233" name="Straight Connector 232"/>
                <p:cNvCxnSpPr/>
                <p:nvPr/>
              </p:nvCxnSpPr>
              <p:spPr>
                <a:xfrm flipV="1">
                  <a:off x="438150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 flipV="1">
                  <a:off x="201295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187325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6" name="TextBox 235"/>
              <p:cNvSpPr txBox="1"/>
              <p:nvPr/>
            </p:nvSpPr>
            <p:spPr>
              <a:xfrm>
                <a:off x="627386" y="4118034"/>
                <a:ext cx="9975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BL decoder</a:t>
                </a:r>
                <a:endParaRPr lang="nl-BE" sz="1400" dirty="0"/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627386" y="4422834"/>
                <a:ext cx="11079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SelL</a:t>
                </a:r>
                <a:r>
                  <a:rPr lang="en-US" sz="1400" dirty="0" smtClean="0"/>
                  <a:t>	</a:t>
                </a:r>
                <a:endParaRPr lang="nl-BE" sz="1400" dirty="0"/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627386" y="4735254"/>
                <a:ext cx="7168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SelLbar</a:t>
                </a:r>
                <a:endParaRPr lang="nl-BE" sz="1400" dirty="0"/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627386" y="5032434"/>
                <a:ext cx="10600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WL decoder</a:t>
                </a:r>
                <a:endParaRPr lang="nl-BE" sz="1400" dirty="0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627386" y="5337234"/>
                <a:ext cx="420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WL</a:t>
                </a:r>
                <a:endParaRPr lang="nl-BE" sz="1400" dirty="0"/>
              </a:p>
            </p:txBody>
          </p:sp>
          <p:sp>
            <p:nvSpPr>
              <p:cNvPr id="242" name="Freeform 241"/>
              <p:cNvSpPr/>
              <p:nvPr/>
            </p:nvSpPr>
            <p:spPr>
              <a:xfrm>
                <a:off x="1887243" y="4245175"/>
                <a:ext cx="218682" cy="336039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588669"/>
                  <a:gd name="connsiteY0" fmla="*/ 0 h 632266"/>
                  <a:gd name="connsiteX1" fmla="*/ 588669 w 588669"/>
                  <a:gd name="connsiteY1" fmla="*/ 632266 h 632266"/>
                  <a:gd name="connsiteX0" fmla="*/ 0 w 602956"/>
                  <a:gd name="connsiteY0" fmla="*/ 0 h 565591"/>
                  <a:gd name="connsiteX1" fmla="*/ 602956 w 602956"/>
                  <a:gd name="connsiteY1" fmla="*/ 565591 h 565591"/>
                  <a:gd name="connsiteX0" fmla="*/ 0 w 579143"/>
                  <a:gd name="connsiteY0" fmla="*/ 0 h 608454"/>
                  <a:gd name="connsiteX1" fmla="*/ 579143 w 579143"/>
                  <a:gd name="connsiteY1" fmla="*/ 608454 h 608454"/>
                  <a:gd name="connsiteX0" fmla="*/ 0 w 569618"/>
                  <a:gd name="connsiteY0" fmla="*/ 0 h 641791"/>
                  <a:gd name="connsiteX1" fmla="*/ 569618 w 569618"/>
                  <a:gd name="connsiteY1" fmla="*/ 641791 h 641791"/>
                  <a:gd name="connsiteX0" fmla="*/ 0 w 569618"/>
                  <a:gd name="connsiteY0" fmla="*/ 0 h 641791"/>
                  <a:gd name="connsiteX1" fmla="*/ 569618 w 569618"/>
                  <a:gd name="connsiteY1" fmla="*/ 641791 h 641791"/>
                  <a:gd name="connsiteX0" fmla="*/ 45939 w 218682"/>
                  <a:gd name="connsiteY0" fmla="*/ 0 h 327466"/>
                  <a:gd name="connsiteX1" fmla="*/ 218682 w 218682"/>
                  <a:gd name="connsiteY1" fmla="*/ 327466 h 327466"/>
                  <a:gd name="connsiteX0" fmla="*/ 45939 w 218682"/>
                  <a:gd name="connsiteY0" fmla="*/ 8573 h 336039"/>
                  <a:gd name="connsiteX1" fmla="*/ 21815 w 218682"/>
                  <a:gd name="connsiteY1" fmla="*/ 0 h 336039"/>
                  <a:gd name="connsiteX2" fmla="*/ 218682 w 218682"/>
                  <a:gd name="connsiteY2" fmla="*/ 336039 h 336039"/>
                  <a:gd name="connsiteX0" fmla="*/ 45939 w 218682"/>
                  <a:gd name="connsiteY0" fmla="*/ 8573 h 336039"/>
                  <a:gd name="connsiteX1" fmla="*/ 21815 w 218682"/>
                  <a:gd name="connsiteY1" fmla="*/ 0 h 336039"/>
                  <a:gd name="connsiteX2" fmla="*/ 218682 w 218682"/>
                  <a:gd name="connsiteY2" fmla="*/ 336039 h 336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682" h="336039">
                    <a:moveTo>
                      <a:pt x="45939" y="8573"/>
                    </a:moveTo>
                    <a:lnTo>
                      <a:pt x="21815" y="0"/>
                    </a:lnTo>
                    <a:cubicBezTo>
                      <a:pt x="117378" y="51108"/>
                      <a:pt x="0" y="291949"/>
                      <a:pt x="218682" y="336039"/>
                    </a:cubicBezTo>
                  </a:path>
                </a:pathLst>
              </a:custGeom>
              <a:ln w="9525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44" name="Freeform 243"/>
              <p:cNvSpPr/>
              <p:nvPr/>
            </p:nvSpPr>
            <p:spPr>
              <a:xfrm>
                <a:off x="2108601" y="4583949"/>
                <a:ext cx="399757" cy="309210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352131"/>
                  <a:gd name="connsiteY0" fmla="*/ 0 h 325879"/>
                  <a:gd name="connsiteX1" fmla="*/ 352131 w 352131"/>
                  <a:gd name="connsiteY1" fmla="*/ 325879 h 325879"/>
                  <a:gd name="connsiteX0" fmla="*/ 0 w 528344"/>
                  <a:gd name="connsiteY0" fmla="*/ 0 h 349692"/>
                  <a:gd name="connsiteX1" fmla="*/ 528344 w 528344"/>
                  <a:gd name="connsiteY1" fmla="*/ 349692 h 349692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399757"/>
                  <a:gd name="connsiteY0" fmla="*/ 0 h 309210"/>
                  <a:gd name="connsiteX1" fmla="*/ 399757 w 399757"/>
                  <a:gd name="connsiteY1" fmla="*/ 309210 h 309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9757" h="309210">
                    <a:moveTo>
                      <a:pt x="0" y="0"/>
                    </a:moveTo>
                    <a:cubicBezTo>
                      <a:pt x="180976" y="47298"/>
                      <a:pt x="212032" y="250833"/>
                      <a:pt x="399757" y="309210"/>
                    </a:cubicBezTo>
                  </a:path>
                </a:pathLst>
              </a:custGeom>
              <a:ln w="9525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6" name="Straight Connector 245"/>
              <p:cNvCxnSpPr/>
              <p:nvPr/>
            </p:nvCxnSpPr>
            <p:spPr>
              <a:xfrm flipH="1">
                <a:off x="1743075" y="4046220"/>
                <a:ext cx="1905" cy="1692000"/>
              </a:xfrm>
              <a:prstGeom prst="line">
                <a:avLst/>
              </a:prstGeom>
              <a:ln w="22225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8" name="Freeform 247"/>
              <p:cNvSpPr/>
              <p:nvPr/>
            </p:nvSpPr>
            <p:spPr>
              <a:xfrm>
                <a:off x="1496853" y="3936206"/>
                <a:ext cx="229183" cy="113038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0531" h="360804">
                    <a:moveTo>
                      <a:pt x="0" y="0"/>
                    </a:moveTo>
                    <a:cubicBezTo>
                      <a:pt x="95251" y="123498"/>
                      <a:pt x="138574" y="12688"/>
                      <a:pt x="250531" y="360804"/>
                    </a:cubicBezTo>
                  </a:path>
                </a:pathLst>
              </a:custGeom>
              <a:ln w="9525">
                <a:solidFill>
                  <a:srgbClr val="C0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682949" y="3737828"/>
                <a:ext cx="10454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C00000"/>
                    </a:solidFill>
                  </a:rPr>
                  <a:t>Start  decoding</a:t>
                </a:r>
                <a:endParaRPr lang="nl-BE" sz="110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62" name="Group 226"/>
              <p:cNvGrpSpPr/>
              <p:nvPr/>
            </p:nvGrpSpPr>
            <p:grpSpPr>
              <a:xfrm flipH="1">
                <a:off x="603221" y="4433586"/>
                <a:ext cx="3022600" cy="270669"/>
                <a:chOff x="622300" y="1308100"/>
                <a:chExt cx="3022600" cy="270669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 flipV="1">
                  <a:off x="622300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226"/>
              <p:cNvGrpSpPr/>
              <p:nvPr/>
            </p:nvGrpSpPr>
            <p:grpSpPr>
              <a:xfrm flipH="1">
                <a:off x="787357" y="5040870"/>
                <a:ext cx="3022600" cy="270669"/>
                <a:chOff x="447675" y="1308100"/>
                <a:chExt cx="3022600" cy="270669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 flipV="1">
                  <a:off x="447675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 flipV="1">
                  <a:off x="2022475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1882775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5" name="Straight Connector 274"/>
              <p:cNvCxnSpPr/>
              <p:nvPr/>
            </p:nvCxnSpPr>
            <p:spPr>
              <a:xfrm flipH="1">
                <a:off x="2181860" y="4046220"/>
                <a:ext cx="1905" cy="1692000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Freeform 275"/>
              <p:cNvSpPr/>
              <p:nvPr/>
            </p:nvSpPr>
            <p:spPr>
              <a:xfrm>
                <a:off x="2223560" y="3875881"/>
                <a:ext cx="78614" cy="145580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125203 w 220454"/>
                  <a:gd name="connsiteY0" fmla="*/ 0 h 502683"/>
                  <a:gd name="connsiteX1" fmla="*/ 111957 w 220454"/>
                  <a:gd name="connsiteY1" fmla="*/ 502683 h 502683"/>
                  <a:gd name="connsiteX0" fmla="*/ 125203 w 171864"/>
                  <a:gd name="connsiteY0" fmla="*/ 0 h 502683"/>
                  <a:gd name="connsiteX1" fmla="*/ 111957 w 171864"/>
                  <a:gd name="connsiteY1" fmla="*/ 502683 h 502683"/>
                  <a:gd name="connsiteX0" fmla="*/ 13246 w 59907"/>
                  <a:gd name="connsiteY0" fmla="*/ 0 h 502683"/>
                  <a:gd name="connsiteX1" fmla="*/ 0 w 59907"/>
                  <a:gd name="connsiteY1" fmla="*/ 502683 h 502683"/>
                  <a:gd name="connsiteX0" fmla="*/ 291774 w 338435"/>
                  <a:gd name="connsiteY0" fmla="*/ 124126 h 368385"/>
                  <a:gd name="connsiteX1" fmla="*/ 0 w 338435"/>
                  <a:gd name="connsiteY1" fmla="*/ 368385 h 368385"/>
                  <a:gd name="connsiteX0" fmla="*/ 291774 w 338435"/>
                  <a:gd name="connsiteY0" fmla="*/ 0 h 244259"/>
                  <a:gd name="connsiteX1" fmla="*/ 0 w 338435"/>
                  <a:gd name="connsiteY1" fmla="*/ 244259 h 244259"/>
                  <a:gd name="connsiteX0" fmla="*/ 270949 w 317610"/>
                  <a:gd name="connsiteY0" fmla="*/ 0 h 373470"/>
                  <a:gd name="connsiteX1" fmla="*/ 0 w 317610"/>
                  <a:gd name="connsiteY1" fmla="*/ 373470 h 373470"/>
                  <a:gd name="connsiteX0" fmla="*/ 83528 w 153555"/>
                  <a:gd name="connsiteY0" fmla="*/ 0 h 548283"/>
                  <a:gd name="connsiteX1" fmla="*/ 0 w 153555"/>
                  <a:gd name="connsiteY1" fmla="*/ 548283 h 548283"/>
                  <a:gd name="connsiteX0" fmla="*/ 39276 w 153555"/>
                  <a:gd name="connsiteY0" fmla="*/ 0 h 464675"/>
                  <a:gd name="connsiteX1" fmla="*/ 0 w 153555"/>
                  <a:gd name="connsiteY1" fmla="*/ 464675 h 464675"/>
                  <a:gd name="connsiteX0" fmla="*/ 39276 w 85937"/>
                  <a:gd name="connsiteY0" fmla="*/ 0 h 464675"/>
                  <a:gd name="connsiteX1" fmla="*/ 0 w 85937"/>
                  <a:gd name="connsiteY1" fmla="*/ 464675 h 464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937" h="464675">
                    <a:moveTo>
                      <a:pt x="39276" y="0"/>
                    </a:moveTo>
                    <a:cubicBezTo>
                      <a:pt x="85937" y="184302"/>
                      <a:pt x="75464" y="248303"/>
                      <a:pt x="0" y="464675"/>
                    </a:cubicBezTo>
                  </a:path>
                </a:pathLst>
              </a:custGeom>
              <a:ln w="9525">
                <a:solidFill>
                  <a:schemeClr val="bg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1674819" y="3673693"/>
                <a:ext cx="11849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bg1">
                        <a:lumMod val="65000"/>
                      </a:schemeClr>
                    </a:solidFill>
                  </a:rPr>
                  <a:t>Bitline</a:t>
                </a:r>
                <a:r>
                  <a:rPr lang="en-US" sz="11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</a:rPr>
                  <a:t>start rising</a:t>
                </a:r>
                <a:endParaRPr lang="nl-BE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1" name="Freeform 380"/>
            <p:cNvSpPr/>
            <p:nvPr/>
          </p:nvSpPr>
          <p:spPr>
            <a:xfrm>
              <a:off x="3330576" y="4899024"/>
              <a:ext cx="301642" cy="342389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45939 w 218682"/>
                <a:gd name="connsiteY0" fmla="*/ 0 h 327466"/>
                <a:gd name="connsiteX1" fmla="*/ 218682 w 218682"/>
                <a:gd name="connsiteY1" fmla="*/ 327466 h 327466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21815 w 218682"/>
                <a:gd name="connsiteY0" fmla="*/ 0 h 336039"/>
                <a:gd name="connsiteX1" fmla="*/ 218682 w 218682"/>
                <a:gd name="connsiteY1" fmla="*/ 336039 h 336039"/>
                <a:gd name="connsiteX0" fmla="*/ 0 w 301642"/>
                <a:gd name="connsiteY0" fmla="*/ 0 h 342389"/>
                <a:gd name="connsiteX1" fmla="*/ 301642 w 301642"/>
                <a:gd name="connsiteY1" fmla="*/ 342389 h 34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642" h="342389">
                  <a:moveTo>
                    <a:pt x="0" y="0"/>
                  </a:moveTo>
                  <a:cubicBezTo>
                    <a:pt x="95563" y="51108"/>
                    <a:pt x="82960" y="298299"/>
                    <a:pt x="301642" y="342389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82" name="Straight Connector 381"/>
            <p:cNvCxnSpPr/>
            <p:nvPr/>
          </p:nvCxnSpPr>
          <p:spPr>
            <a:xfrm flipH="1">
              <a:off x="3676402" y="3754554"/>
              <a:ext cx="1905" cy="1728000"/>
            </a:xfrm>
            <a:prstGeom prst="line">
              <a:avLst/>
            </a:prstGeom>
            <a:ln w="2222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Freeform 382"/>
            <p:cNvSpPr/>
            <p:nvPr/>
          </p:nvSpPr>
          <p:spPr>
            <a:xfrm>
              <a:off x="3732548" y="3571673"/>
              <a:ext cx="446119" cy="208288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82686 w 177937"/>
                <a:gd name="connsiteY0" fmla="*/ 0 h 421609"/>
                <a:gd name="connsiteX1" fmla="*/ 111957 w 177937"/>
                <a:gd name="connsiteY1" fmla="*/ 421609 h 421609"/>
                <a:gd name="connsiteX0" fmla="*/ 0 w 122955"/>
                <a:gd name="connsiteY0" fmla="*/ 0 h 421609"/>
                <a:gd name="connsiteX1" fmla="*/ 29271 w 122955"/>
                <a:gd name="connsiteY1" fmla="*/ 421609 h 421609"/>
                <a:gd name="connsiteX0" fmla="*/ 475721 w 570972"/>
                <a:gd name="connsiteY0" fmla="*/ 0 h 664830"/>
                <a:gd name="connsiteX1" fmla="*/ 0 w 570972"/>
                <a:gd name="connsiteY1" fmla="*/ 664830 h 664830"/>
                <a:gd name="connsiteX0" fmla="*/ 475721 w 487674"/>
                <a:gd name="connsiteY0" fmla="*/ 0 h 664830"/>
                <a:gd name="connsiteX1" fmla="*/ 0 w 487674"/>
                <a:gd name="connsiteY1" fmla="*/ 664830 h 66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7674" h="664830">
                  <a:moveTo>
                    <a:pt x="475721" y="0"/>
                  </a:moveTo>
                  <a:cubicBezTo>
                    <a:pt x="487674" y="298313"/>
                    <a:pt x="93684" y="407922"/>
                    <a:pt x="0" y="664830"/>
                  </a:cubicBezTo>
                </a:path>
              </a:pathLst>
            </a:custGeom>
            <a:ln w="9525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3811029" y="3368533"/>
              <a:ext cx="18549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</a:rPr>
                <a:t>Memory cell connected to BL</a:t>
              </a:r>
              <a:endParaRPr lang="nl-BE" sz="11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87" name="TextBox 386"/>
          <p:cNvSpPr txBox="1"/>
          <p:nvPr/>
        </p:nvSpPr>
        <p:spPr>
          <a:xfrm>
            <a:off x="2486024" y="50196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4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2514599" y="56292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5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5057775" y="3790950"/>
            <a:ext cx="37147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</a:t>
            </a:r>
            <a:r>
              <a:rPr lang="en-US" sz="2000" b="1" u="sng" dirty="0" err="1" smtClean="0">
                <a:solidFill>
                  <a:srgbClr val="002060"/>
                </a:solidFill>
              </a:rPr>
              <a:t>Optimisation</a:t>
            </a:r>
            <a:endParaRPr lang="en-US" sz="2000" b="1" u="sng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>
                <a:solidFill>
                  <a:srgbClr val="002060"/>
                </a:solidFill>
              </a:rPr>
              <a:t>cell should  be selected when load is turned on →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&lt; T</a:t>
            </a:r>
            <a:r>
              <a:rPr lang="en-US" baseline="-25000" dirty="0" smtClean="0">
                <a:solidFill>
                  <a:srgbClr val="002060"/>
                </a:solidFill>
              </a:rPr>
              <a:t>4 </a:t>
            </a:r>
            <a:r>
              <a:rPr lang="en-US" dirty="0" smtClean="0">
                <a:solidFill>
                  <a:srgbClr val="002060"/>
                </a:solidFill>
              </a:rPr>
              <a:t>because of inverter.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is dependent of size of BL and WL decoders. When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 &lt; T</a:t>
            </a:r>
            <a:r>
              <a:rPr lang="en-US" baseline="-25000" dirty="0" smtClean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,T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the </a:t>
            </a:r>
            <a:r>
              <a:rPr lang="en-US" dirty="0" err="1" smtClean="0">
                <a:solidFill>
                  <a:srgbClr val="002060"/>
                </a:solidFill>
              </a:rPr>
              <a:t>bitline</a:t>
            </a:r>
            <a:r>
              <a:rPr lang="en-US" dirty="0" smtClean="0">
                <a:solidFill>
                  <a:srgbClr val="002060"/>
                </a:solidFill>
              </a:rPr>
              <a:t> is rising without cell selected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390" name="TextBox 389"/>
          <p:cNvSpPr txBox="1"/>
          <p:nvPr/>
        </p:nvSpPr>
        <p:spPr>
          <a:xfrm>
            <a:off x="2038349" y="47148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3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95" name="Freeform 394"/>
          <p:cNvSpPr/>
          <p:nvPr/>
        </p:nvSpPr>
        <p:spPr>
          <a:xfrm>
            <a:off x="6348752" y="996865"/>
            <a:ext cx="476351" cy="901923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7292" h="986350">
                <a:moveTo>
                  <a:pt x="0" y="0"/>
                </a:moveTo>
                <a:cubicBezTo>
                  <a:pt x="255258" y="220710"/>
                  <a:pt x="40534" y="816133"/>
                  <a:pt x="547293" y="986350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6" name="TextBox 395"/>
          <p:cNvSpPr txBox="1"/>
          <p:nvPr/>
        </p:nvSpPr>
        <p:spPr>
          <a:xfrm>
            <a:off x="6838950" y="1790700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rgbClr val="0070C0"/>
                </a:solidFill>
              </a:rPr>
              <a:t>T5 is enabled</a:t>
            </a:r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397" name="Freeform 396"/>
          <p:cNvSpPr/>
          <p:nvPr/>
        </p:nvSpPr>
        <p:spPr>
          <a:xfrm>
            <a:off x="7882279" y="3213239"/>
            <a:ext cx="1073505" cy="292892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1546276 w 1801534"/>
              <a:gd name="connsiteY0" fmla="*/ 4381757 h 4602467"/>
              <a:gd name="connsiteX1" fmla="*/ 506759 w 1801534"/>
              <a:gd name="connsiteY1" fmla="*/ 170217 h 4602467"/>
              <a:gd name="connsiteX0" fmla="*/ 0 w 853712"/>
              <a:gd name="connsiteY0" fmla="*/ 3110930 h 3331640"/>
              <a:gd name="connsiteX1" fmla="*/ 853712 w 853712"/>
              <a:gd name="connsiteY1" fmla="*/ 170217 h 3331640"/>
              <a:gd name="connsiteX0" fmla="*/ 0 w 1233378"/>
              <a:gd name="connsiteY0" fmla="*/ 2940713 h 3161423"/>
              <a:gd name="connsiteX1" fmla="*/ 853712 w 1233378"/>
              <a:gd name="connsiteY1" fmla="*/ 0 h 3161423"/>
              <a:gd name="connsiteX0" fmla="*/ 0 w 1233378"/>
              <a:gd name="connsiteY0" fmla="*/ 2940713 h 3203089"/>
              <a:gd name="connsiteX1" fmla="*/ 853712 w 1233378"/>
              <a:gd name="connsiteY1" fmla="*/ 0 h 320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3378" h="3203089">
                <a:moveTo>
                  <a:pt x="0" y="2940713"/>
                </a:moveTo>
                <a:cubicBezTo>
                  <a:pt x="1218288" y="3203089"/>
                  <a:pt x="1233378" y="475613"/>
                  <a:pt x="853712" y="0"/>
                </a:cubicBezTo>
              </a:path>
            </a:pathLst>
          </a:custGeom>
          <a:ln w="2857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160" descr="timin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56150" y="1155700"/>
            <a:ext cx="4495800" cy="26825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(3)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" name="Group 379"/>
          <p:cNvGrpSpPr/>
          <p:nvPr/>
        </p:nvGrpSpPr>
        <p:grpSpPr>
          <a:xfrm>
            <a:off x="179109" y="654274"/>
            <a:ext cx="4900808" cy="3063560"/>
            <a:chOff x="790755" y="869813"/>
            <a:chExt cx="4900808" cy="3063560"/>
          </a:xfrm>
        </p:grpSpPr>
        <p:cxnSp>
          <p:nvCxnSpPr>
            <p:cNvPr id="344" name="Straight Connector 343"/>
            <p:cNvCxnSpPr/>
            <p:nvPr/>
          </p:nvCxnSpPr>
          <p:spPr>
            <a:xfrm flipV="1">
              <a:off x="1093961" y="1268118"/>
              <a:ext cx="1" cy="396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2105400" y="2271804"/>
              <a:ext cx="72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3363935" y="2220075"/>
              <a:ext cx="0" cy="22893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>
              <a:off x="3358099" y="2449007"/>
              <a:ext cx="1074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3361758" y="2220075"/>
              <a:ext cx="102419" cy="3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3314543" y="2220075"/>
              <a:ext cx="0" cy="2289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3241891" y="2337246"/>
              <a:ext cx="726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3468164" y="2128502"/>
              <a:ext cx="0" cy="1008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9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322782" y="1864715"/>
              <a:ext cx="296586" cy="238801"/>
            </a:xfrm>
            <a:prstGeom prst="rect">
              <a:avLst/>
            </a:prstGeom>
            <a:noFill/>
          </p:spPr>
        </p:pic>
        <p:cxnSp>
          <p:nvCxnSpPr>
            <p:cNvPr id="299" name="Straight Connector 298"/>
            <p:cNvCxnSpPr/>
            <p:nvPr/>
          </p:nvCxnSpPr>
          <p:spPr>
            <a:xfrm>
              <a:off x="3467189" y="2449007"/>
              <a:ext cx="1888" cy="2771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3279417" y="2722767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>
              <a:off x="3279417" y="3043272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3279417" y="2722767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3230024" y="2722767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3032453" y="2887158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3473433" y="3039044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4148377" y="27288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4148377" y="3049328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148377" y="272882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4098984" y="27288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3901413" y="28932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4342393" y="3045101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Oval 311"/>
            <p:cNvSpPr/>
            <p:nvPr/>
          </p:nvSpPr>
          <p:spPr>
            <a:xfrm>
              <a:off x="3379241" y="2532318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3" name="Straight Connector 312"/>
            <p:cNvCxnSpPr/>
            <p:nvPr/>
          </p:nvCxnSpPr>
          <p:spPr>
            <a:xfrm>
              <a:off x="4141844" y="12813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 flipH="1">
              <a:off x="4139055" y="1278626"/>
              <a:ext cx="198983" cy="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4141844" y="159222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4092451" y="12813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3894879" y="14457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flipH="1">
              <a:off x="4335859" y="1581242"/>
              <a:ext cx="774" cy="1758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4329336" y="1125196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4329216" y="1758300"/>
              <a:ext cx="2654" cy="963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298" idx="1"/>
            </p:cNvCxnSpPr>
            <p:nvPr/>
          </p:nvCxnSpPr>
          <p:spPr>
            <a:xfrm>
              <a:off x="3471074" y="1835823"/>
              <a:ext cx="1793744" cy="48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4252121" y="1761933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3" name="Straight Connector 322"/>
            <p:cNvCxnSpPr/>
            <p:nvPr/>
          </p:nvCxnSpPr>
          <p:spPr>
            <a:xfrm>
              <a:off x="3280839" y="3212130"/>
              <a:ext cx="12348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3626589" y="3257916"/>
              <a:ext cx="44453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3747153" y="330370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3816232" y="3349489"/>
              <a:ext cx="551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V="1">
              <a:off x="4019527" y="1118129"/>
              <a:ext cx="604352" cy="3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5263076" y="1835823"/>
              <a:ext cx="0" cy="6298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H="1">
              <a:off x="5263076" y="2783663"/>
              <a:ext cx="1089" cy="4148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5068299" y="2458705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>
              <a:off x="5068299" y="2779209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5068299" y="245870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5018906" y="2458705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4821334" y="262309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5" name="Oval 334"/>
            <p:cNvSpPr/>
            <p:nvPr/>
          </p:nvSpPr>
          <p:spPr>
            <a:xfrm>
              <a:off x="5231498" y="3192475"/>
              <a:ext cx="65335" cy="605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6" name="Trapezoid 335"/>
            <p:cNvSpPr/>
            <p:nvPr/>
          </p:nvSpPr>
          <p:spPr>
            <a:xfrm rot="16200000">
              <a:off x="387946" y="2034816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337" name="Straight Connector 336"/>
            <p:cNvCxnSpPr>
              <a:stCxn id="336" idx="2"/>
            </p:cNvCxnSpPr>
            <p:nvPr/>
          </p:nvCxnSpPr>
          <p:spPr>
            <a:xfrm flipV="1">
              <a:off x="1276262" y="2197100"/>
              <a:ext cx="39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251"/>
            <p:cNvGrpSpPr/>
            <p:nvPr/>
          </p:nvGrpSpPr>
          <p:grpSpPr>
            <a:xfrm>
              <a:off x="2517716" y="2179794"/>
              <a:ext cx="247361" cy="183146"/>
              <a:chOff x="1907704" y="4725144"/>
              <a:chExt cx="360618" cy="288032"/>
            </a:xfrm>
          </p:grpSpPr>
          <p:sp>
            <p:nvSpPr>
              <p:cNvPr id="350" name="Isosceles Triangle 349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1" name="Flowchart: Connector 350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39" name="Elbow Connector 338"/>
            <p:cNvCxnSpPr/>
            <p:nvPr/>
          </p:nvCxnSpPr>
          <p:spPr>
            <a:xfrm rot="16200000" flipH="1">
              <a:off x="2723129" y="2366117"/>
              <a:ext cx="593535" cy="405079"/>
            </a:xfrm>
            <a:prstGeom prst="bentConnector3">
              <a:avLst>
                <a:gd name="adj1" fmla="val 1030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/>
            <p:nvPr/>
          </p:nvCxnSpPr>
          <p:spPr>
            <a:xfrm flipV="1">
              <a:off x="2801297" y="2623166"/>
              <a:ext cx="2031929" cy="829738"/>
            </a:xfrm>
            <a:prstGeom prst="bentConnector3">
              <a:avLst>
                <a:gd name="adj1" fmla="val 1001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flipV="1">
              <a:off x="2810823" y="2883595"/>
              <a:ext cx="4356" cy="5693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Elbow Connector 341"/>
            <p:cNvCxnSpPr/>
            <p:nvPr/>
          </p:nvCxnSpPr>
          <p:spPr>
            <a:xfrm rot="10800000">
              <a:off x="2386328" y="1440871"/>
              <a:ext cx="1520887" cy="1450058"/>
            </a:xfrm>
            <a:prstGeom prst="bentConnector3">
              <a:avLst>
                <a:gd name="adj1" fmla="val 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2389564" y="1432016"/>
              <a:ext cx="0" cy="82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72"/>
            <p:cNvGrpSpPr/>
            <p:nvPr/>
          </p:nvGrpSpPr>
          <p:grpSpPr>
            <a:xfrm>
              <a:off x="1586343" y="2046017"/>
              <a:ext cx="543320" cy="412076"/>
              <a:chOff x="3795012" y="3796531"/>
              <a:chExt cx="792086" cy="648070"/>
            </a:xfrm>
          </p:grpSpPr>
          <p:sp>
            <p:nvSpPr>
              <p:cNvPr id="348" name="Flowchart: Stored Data 347"/>
              <p:cNvSpPr/>
              <p:nvPr/>
            </p:nvSpPr>
            <p:spPr>
              <a:xfrm flipH="1">
                <a:off x="3795012" y="3796531"/>
                <a:ext cx="700879" cy="648070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9" name="Flowchart: Connector 348"/>
              <p:cNvSpPr/>
              <p:nvPr/>
            </p:nvSpPr>
            <p:spPr>
              <a:xfrm flipH="1">
                <a:off x="4494512" y="4084562"/>
                <a:ext cx="9258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46" name="Straight Connector 345"/>
            <p:cNvCxnSpPr/>
            <p:nvPr/>
          </p:nvCxnSpPr>
          <p:spPr>
            <a:xfrm flipH="1">
              <a:off x="1444425" y="2367500"/>
              <a:ext cx="2090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1848102" y="2615595"/>
              <a:ext cx="1385108" cy="4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3232666" y="2328417"/>
              <a:ext cx="2836" cy="2987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9" name="Isosceles Triangle 358"/>
            <p:cNvSpPr/>
            <p:nvPr/>
          </p:nvSpPr>
          <p:spPr>
            <a:xfrm rot="5400000">
              <a:off x="2426317" y="2513483"/>
              <a:ext cx="183146" cy="19757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36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0755" y="1035566"/>
              <a:ext cx="79491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22316" y="869813"/>
              <a:ext cx="484570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4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25409" y="2044771"/>
              <a:ext cx="531394" cy="333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5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78578" y="1602648"/>
              <a:ext cx="354989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6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89652" y="2474782"/>
              <a:ext cx="338655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7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705000" y="2208082"/>
              <a:ext cx="98656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2" name="Trapezoid 371"/>
            <p:cNvSpPr/>
            <p:nvPr/>
          </p:nvSpPr>
          <p:spPr>
            <a:xfrm rot="16200000">
              <a:off x="955125" y="3045057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374" name="TextBox 373"/>
            <p:cNvSpPr txBox="1"/>
            <p:nvPr/>
          </p:nvSpPr>
          <p:spPr>
            <a:xfrm rot="16200000">
              <a:off x="1042607" y="2948844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WL decoder</a:t>
              </a:r>
              <a:endParaRPr lang="nl-BE" sz="1400" dirty="0"/>
            </a:p>
          </p:txBody>
        </p:sp>
        <p:sp>
          <p:nvSpPr>
            <p:cNvPr id="375" name="TextBox 374"/>
            <p:cNvSpPr txBox="1"/>
            <p:nvPr/>
          </p:nvSpPr>
          <p:spPr>
            <a:xfrm rot="16200000">
              <a:off x="459717" y="1913466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BL decoder</a:t>
              </a:r>
              <a:endParaRPr lang="nl-BE" sz="1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702855" y="1156539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</a:t>
              </a:r>
              <a:endParaRPr lang="nl-BE" sz="1400" dirty="0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2826974" y="3392263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SelLbar</a:t>
              </a:r>
              <a:endParaRPr lang="nl-BE" sz="1400" dirty="0"/>
            </a:p>
          </p:txBody>
        </p:sp>
      </p:grpSp>
      <p:cxnSp>
        <p:nvCxnSpPr>
          <p:cNvPr id="205" name="Straight Connector 204"/>
          <p:cNvCxnSpPr/>
          <p:nvPr/>
        </p:nvCxnSpPr>
        <p:spPr>
          <a:xfrm flipV="1">
            <a:off x="561092" y="52766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561092" y="46670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561092" y="49718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561092" y="55814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561092" y="58862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61092" y="4400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561092" y="53147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61092" y="47051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61092" y="50099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561092" y="56195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561092" y="5924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26"/>
          <p:cNvGrpSpPr/>
          <p:nvPr/>
        </p:nvGrpSpPr>
        <p:grpSpPr>
          <a:xfrm flipH="1">
            <a:off x="268992" y="4395269"/>
            <a:ext cx="3022600" cy="270669"/>
            <a:chOff x="622300" y="1308100"/>
            <a:chExt cx="3022600" cy="270669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30"/>
          <p:cNvGrpSpPr/>
          <p:nvPr/>
        </p:nvGrpSpPr>
        <p:grpSpPr>
          <a:xfrm flipH="1">
            <a:off x="879862" y="5009949"/>
            <a:ext cx="2646680" cy="271939"/>
            <a:chOff x="998220" y="1306830"/>
            <a:chExt cx="2646680" cy="271939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998220" y="1306830"/>
              <a:ext cx="1071880" cy="762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234"/>
          <p:cNvGrpSpPr/>
          <p:nvPr/>
        </p:nvGrpSpPr>
        <p:grpSpPr>
          <a:xfrm flipH="1">
            <a:off x="984580" y="5613199"/>
            <a:ext cx="3022600" cy="270669"/>
            <a:chOff x="438150" y="1308100"/>
            <a:chExt cx="3022600" cy="270669"/>
          </a:xfrm>
        </p:grpSpPr>
        <p:cxnSp>
          <p:nvCxnSpPr>
            <p:cNvPr id="233" name="Straight Connector 232"/>
            <p:cNvCxnSpPr/>
            <p:nvPr/>
          </p:nvCxnSpPr>
          <p:spPr>
            <a:xfrm flipV="1">
              <a:off x="43815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201295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187325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502678" y="4384533"/>
            <a:ext cx="997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BL decoder</a:t>
            </a:r>
            <a:endParaRPr lang="nl-BE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502678" y="4689333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r>
              <a:rPr lang="en-US" sz="1400" dirty="0" smtClean="0"/>
              <a:t>	</a:t>
            </a:r>
            <a:endParaRPr lang="nl-BE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02678" y="5001753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502678" y="5298933"/>
            <a:ext cx="10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 decoder</a:t>
            </a:r>
            <a:endParaRPr lang="nl-BE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2678" y="560373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</a:t>
            </a:r>
            <a:endParaRPr lang="nl-BE" sz="1400" dirty="0"/>
          </a:p>
        </p:txBody>
      </p:sp>
      <p:grpSp>
        <p:nvGrpSpPr>
          <p:cNvPr id="11" name="Group 226"/>
          <p:cNvGrpSpPr/>
          <p:nvPr/>
        </p:nvGrpSpPr>
        <p:grpSpPr>
          <a:xfrm flipH="1">
            <a:off x="478513" y="4700085"/>
            <a:ext cx="3022600" cy="270669"/>
            <a:chOff x="622300" y="1308100"/>
            <a:chExt cx="3022600" cy="270669"/>
          </a:xfrm>
        </p:grpSpPr>
        <p:cxnSp>
          <p:nvCxnSpPr>
            <p:cNvPr id="266" name="Straight Connector 265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26"/>
          <p:cNvGrpSpPr/>
          <p:nvPr/>
        </p:nvGrpSpPr>
        <p:grpSpPr>
          <a:xfrm flipH="1">
            <a:off x="662649" y="5307369"/>
            <a:ext cx="3022600" cy="270669"/>
            <a:chOff x="447675" y="1308100"/>
            <a:chExt cx="3022600" cy="270669"/>
          </a:xfrm>
        </p:grpSpPr>
        <p:cxnSp>
          <p:nvCxnSpPr>
            <p:cNvPr id="270" name="Straight Connector 269"/>
            <p:cNvCxnSpPr/>
            <p:nvPr/>
          </p:nvCxnSpPr>
          <p:spPr>
            <a:xfrm flipV="1">
              <a:off x="447675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2022475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882775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" name="TextBox 388"/>
          <p:cNvSpPr txBox="1"/>
          <p:nvPr/>
        </p:nvSpPr>
        <p:spPr>
          <a:xfrm>
            <a:off x="5057775" y="3790950"/>
            <a:ext cx="37147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</a:t>
            </a:r>
            <a:r>
              <a:rPr lang="en-US" sz="2000" b="1" u="sng" dirty="0" err="1" smtClean="0">
                <a:solidFill>
                  <a:srgbClr val="002060"/>
                </a:solidFill>
              </a:rPr>
              <a:t>Optimisation</a:t>
            </a:r>
            <a:endParaRPr lang="en-US" sz="2000" b="1" u="sng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>
                <a:solidFill>
                  <a:srgbClr val="002060"/>
                </a:solidFill>
              </a:rPr>
              <a:t>cell should  be deselected when load is turned off →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&lt; T</a:t>
            </a:r>
            <a:r>
              <a:rPr lang="en-US" baseline="-25000" dirty="0" smtClean="0">
                <a:solidFill>
                  <a:srgbClr val="002060"/>
                </a:solidFill>
              </a:rPr>
              <a:t>4 </a:t>
            </a:r>
            <a:r>
              <a:rPr lang="en-US" dirty="0" smtClean="0">
                <a:solidFill>
                  <a:srgbClr val="002060"/>
                </a:solidFill>
              </a:rPr>
              <a:t>because of inverter.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is dependent of size of BL and WL decoders. When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 &gt;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the </a:t>
            </a:r>
            <a:r>
              <a:rPr lang="en-US" dirty="0" err="1" smtClean="0">
                <a:solidFill>
                  <a:srgbClr val="002060"/>
                </a:solidFill>
              </a:rPr>
              <a:t>bitline</a:t>
            </a:r>
            <a:r>
              <a:rPr lang="en-US" dirty="0" smtClean="0">
                <a:solidFill>
                  <a:srgbClr val="002060"/>
                </a:solidFill>
              </a:rPr>
              <a:t> is rising without cell selected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397" name="Freeform 396"/>
          <p:cNvSpPr/>
          <p:nvPr/>
        </p:nvSpPr>
        <p:spPr>
          <a:xfrm>
            <a:off x="7666481" y="2413139"/>
            <a:ext cx="1384553" cy="372902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1546276 w 1801534"/>
              <a:gd name="connsiteY0" fmla="*/ 4381757 h 4602467"/>
              <a:gd name="connsiteX1" fmla="*/ 506759 w 1801534"/>
              <a:gd name="connsiteY1" fmla="*/ 170217 h 4602467"/>
              <a:gd name="connsiteX0" fmla="*/ 0 w 853712"/>
              <a:gd name="connsiteY0" fmla="*/ 3110930 h 3331640"/>
              <a:gd name="connsiteX1" fmla="*/ 853712 w 853712"/>
              <a:gd name="connsiteY1" fmla="*/ 170217 h 3331640"/>
              <a:gd name="connsiteX0" fmla="*/ 0 w 1233378"/>
              <a:gd name="connsiteY0" fmla="*/ 2940713 h 3161423"/>
              <a:gd name="connsiteX1" fmla="*/ 853712 w 1233378"/>
              <a:gd name="connsiteY1" fmla="*/ 0 h 3161423"/>
              <a:gd name="connsiteX0" fmla="*/ 0 w 1233378"/>
              <a:gd name="connsiteY0" fmla="*/ 2940713 h 3203089"/>
              <a:gd name="connsiteX1" fmla="*/ 853712 w 1233378"/>
              <a:gd name="connsiteY1" fmla="*/ 0 h 3203089"/>
              <a:gd name="connsiteX0" fmla="*/ 247936 w 1466224"/>
              <a:gd name="connsiteY0" fmla="*/ 3815708 h 4078084"/>
              <a:gd name="connsiteX1" fmla="*/ 0 w 1466224"/>
              <a:gd name="connsiteY1" fmla="*/ 0 h 4078084"/>
              <a:gd name="connsiteX0" fmla="*/ 247936 w 1590749"/>
              <a:gd name="connsiteY0" fmla="*/ 3815708 h 4078084"/>
              <a:gd name="connsiteX1" fmla="*/ 0 w 1590749"/>
              <a:gd name="connsiteY1" fmla="*/ 0 h 4078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0749" h="4078084">
                <a:moveTo>
                  <a:pt x="247936" y="3815708"/>
                </a:moveTo>
                <a:cubicBezTo>
                  <a:pt x="1466224" y="4078084"/>
                  <a:pt x="1590749" y="1142276"/>
                  <a:pt x="0" y="0"/>
                </a:cubicBezTo>
              </a:path>
            </a:pathLst>
          </a:custGeom>
          <a:ln w="2857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41" name="Group 226"/>
          <p:cNvGrpSpPr/>
          <p:nvPr/>
        </p:nvGrpSpPr>
        <p:grpSpPr>
          <a:xfrm flipH="1" flipV="1">
            <a:off x="1856492" y="4395269"/>
            <a:ext cx="3022600" cy="270669"/>
            <a:chOff x="622300" y="1308100"/>
            <a:chExt cx="3022600" cy="270669"/>
          </a:xfrm>
        </p:grpSpPr>
        <p:cxnSp>
          <p:nvCxnSpPr>
            <p:cNvPr id="142" name="Straight Connector 141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226"/>
          <p:cNvGrpSpPr/>
          <p:nvPr/>
        </p:nvGrpSpPr>
        <p:grpSpPr>
          <a:xfrm flipH="1" flipV="1">
            <a:off x="2059692" y="4700069"/>
            <a:ext cx="2726800" cy="270669"/>
            <a:chOff x="918100" y="1308100"/>
            <a:chExt cx="2726800" cy="270669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918100" y="1314450"/>
              <a:ext cx="1152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226"/>
          <p:cNvGrpSpPr/>
          <p:nvPr/>
        </p:nvGrpSpPr>
        <p:grpSpPr>
          <a:xfrm flipH="1" flipV="1">
            <a:off x="2466092" y="5004869"/>
            <a:ext cx="2330800" cy="270669"/>
            <a:chOff x="1314100" y="1308100"/>
            <a:chExt cx="2330800" cy="270669"/>
          </a:xfrm>
        </p:grpSpPr>
        <p:cxnSp>
          <p:nvCxnSpPr>
            <p:cNvPr id="150" name="Straight Connector 149"/>
            <p:cNvCxnSpPr/>
            <p:nvPr/>
          </p:nvCxnSpPr>
          <p:spPr>
            <a:xfrm flipV="1">
              <a:off x="1314100" y="1314450"/>
              <a:ext cx="75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226"/>
          <p:cNvGrpSpPr/>
          <p:nvPr/>
        </p:nvGrpSpPr>
        <p:grpSpPr>
          <a:xfrm flipH="1" flipV="1">
            <a:off x="2281942" y="5309669"/>
            <a:ext cx="2510800" cy="270669"/>
            <a:chOff x="1134100" y="1308100"/>
            <a:chExt cx="2510800" cy="270669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1134100" y="1314450"/>
              <a:ext cx="93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226"/>
          <p:cNvGrpSpPr/>
          <p:nvPr/>
        </p:nvGrpSpPr>
        <p:grpSpPr>
          <a:xfrm flipH="1" flipV="1">
            <a:off x="2580392" y="5614469"/>
            <a:ext cx="2150800" cy="270669"/>
            <a:chOff x="1494100" y="1308100"/>
            <a:chExt cx="2150800" cy="270669"/>
          </a:xfrm>
        </p:grpSpPr>
        <p:cxnSp>
          <p:nvCxnSpPr>
            <p:cNvPr id="158" name="Straight Connector 157"/>
            <p:cNvCxnSpPr/>
            <p:nvPr/>
          </p:nvCxnSpPr>
          <p:spPr>
            <a:xfrm flipV="1">
              <a:off x="1494100" y="1314450"/>
              <a:ext cx="57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Freeform 241"/>
          <p:cNvSpPr/>
          <p:nvPr/>
        </p:nvSpPr>
        <p:spPr>
          <a:xfrm>
            <a:off x="3324635" y="4511674"/>
            <a:ext cx="218682" cy="33603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682" h="336039">
                <a:moveTo>
                  <a:pt x="45939" y="8573"/>
                </a:moveTo>
                <a:lnTo>
                  <a:pt x="21815" y="0"/>
                </a:lnTo>
                <a:cubicBezTo>
                  <a:pt x="117378" y="51108"/>
                  <a:pt x="0" y="291949"/>
                  <a:pt x="218682" y="33603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4" name="Freeform 243"/>
          <p:cNvSpPr/>
          <p:nvPr/>
        </p:nvSpPr>
        <p:spPr>
          <a:xfrm>
            <a:off x="3609493" y="4844098"/>
            <a:ext cx="399757" cy="30921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352131"/>
              <a:gd name="connsiteY0" fmla="*/ 0 h 325879"/>
              <a:gd name="connsiteX1" fmla="*/ 352131 w 352131"/>
              <a:gd name="connsiteY1" fmla="*/ 325879 h 325879"/>
              <a:gd name="connsiteX0" fmla="*/ 0 w 528344"/>
              <a:gd name="connsiteY0" fmla="*/ 0 h 349692"/>
              <a:gd name="connsiteX1" fmla="*/ 528344 w 528344"/>
              <a:gd name="connsiteY1" fmla="*/ 349692 h 349692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399757"/>
              <a:gd name="connsiteY0" fmla="*/ 0 h 309210"/>
              <a:gd name="connsiteX1" fmla="*/ 399757 w 399757"/>
              <a:gd name="connsiteY1" fmla="*/ 309210 h 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9757" h="309210">
                <a:moveTo>
                  <a:pt x="0" y="0"/>
                </a:moveTo>
                <a:cubicBezTo>
                  <a:pt x="180976" y="47298"/>
                  <a:pt x="212032" y="250833"/>
                  <a:pt x="399757" y="309210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3180467" y="4312719"/>
            <a:ext cx="1905" cy="1692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reeform 247"/>
          <p:cNvSpPr/>
          <p:nvPr/>
        </p:nvSpPr>
        <p:spPr>
          <a:xfrm>
            <a:off x="2934245" y="4202705"/>
            <a:ext cx="229183" cy="11303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31" h="360804">
                <a:moveTo>
                  <a:pt x="0" y="0"/>
                </a:moveTo>
                <a:cubicBezTo>
                  <a:pt x="95251" y="123498"/>
                  <a:pt x="138574" y="12688"/>
                  <a:pt x="250531" y="360804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9" name="TextBox 248"/>
          <p:cNvSpPr txBox="1"/>
          <p:nvPr/>
        </p:nvSpPr>
        <p:spPr>
          <a:xfrm>
            <a:off x="2120341" y="400432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Start  decoding</a:t>
            </a:r>
            <a:endParaRPr lang="nl-BE" sz="1100" dirty="0">
              <a:solidFill>
                <a:srgbClr val="C00000"/>
              </a:solidFill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 flipH="1">
            <a:off x="3619252" y="4312719"/>
            <a:ext cx="1905" cy="169200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Freeform 275"/>
          <p:cNvSpPr/>
          <p:nvPr/>
        </p:nvSpPr>
        <p:spPr>
          <a:xfrm>
            <a:off x="3660952" y="4142380"/>
            <a:ext cx="78614" cy="14558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125203 w 220454"/>
              <a:gd name="connsiteY0" fmla="*/ 0 h 502683"/>
              <a:gd name="connsiteX1" fmla="*/ 111957 w 220454"/>
              <a:gd name="connsiteY1" fmla="*/ 502683 h 502683"/>
              <a:gd name="connsiteX0" fmla="*/ 125203 w 171864"/>
              <a:gd name="connsiteY0" fmla="*/ 0 h 502683"/>
              <a:gd name="connsiteX1" fmla="*/ 111957 w 171864"/>
              <a:gd name="connsiteY1" fmla="*/ 502683 h 502683"/>
              <a:gd name="connsiteX0" fmla="*/ 13246 w 59907"/>
              <a:gd name="connsiteY0" fmla="*/ 0 h 502683"/>
              <a:gd name="connsiteX1" fmla="*/ 0 w 59907"/>
              <a:gd name="connsiteY1" fmla="*/ 502683 h 502683"/>
              <a:gd name="connsiteX0" fmla="*/ 291774 w 338435"/>
              <a:gd name="connsiteY0" fmla="*/ 124126 h 368385"/>
              <a:gd name="connsiteX1" fmla="*/ 0 w 338435"/>
              <a:gd name="connsiteY1" fmla="*/ 368385 h 368385"/>
              <a:gd name="connsiteX0" fmla="*/ 291774 w 338435"/>
              <a:gd name="connsiteY0" fmla="*/ 0 h 244259"/>
              <a:gd name="connsiteX1" fmla="*/ 0 w 338435"/>
              <a:gd name="connsiteY1" fmla="*/ 244259 h 244259"/>
              <a:gd name="connsiteX0" fmla="*/ 270949 w 317610"/>
              <a:gd name="connsiteY0" fmla="*/ 0 h 373470"/>
              <a:gd name="connsiteX1" fmla="*/ 0 w 317610"/>
              <a:gd name="connsiteY1" fmla="*/ 373470 h 373470"/>
              <a:gd name="connsiteX0" fmla="*/ 83528 w 153555"/>
              <a:gd name="connsiteY0" fmla="*/ 0 h 548283"/>
              <a:gd name="connsiteX1" fmla="*/ 0 w 153555"/>
              <a:gd name="connsiteY1" fmla="*/ 548283 h 548283"/>
              <a:gd name="connsiteX0" fmla="*/ 39276 w 153555"/>
              <a:gd name="connsiteY0" fmla="*/ 0 h 464675"/>
              <a:gd name="connsiteX1" fmla="*/ 0 w 153555"/>
              <a:gd name="connsiteY1" fmla="*/ 464675 h 464675"/>
              <a:gd name="connsiteX0" fmla="*/ 39276 w 85937"/>
              <a:gd name="connsiteY0" fmla="*/ 0 h 464675"/>
              <a:gd name="connsiteX1" fmla="*/ 0 w 85937"/>
              <a:gd name="connsiteY1" fmla="*/ 464675 h 4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37" h="464675">
                <a:moveTo>
                  <a:pt x="39276" y="0"/>
                </a:moveTo>
                <a:cubicBezTo>
                  <a:pt x="85937" y="184302"/>
                  <a:pt x="75464" y="248303"/>
                  <a:pt x="0" y="464675"/>
                </a:cubicBezTo>
              </a:path>
            </a:pathLst>
          </a:custGeom>
          <a:ln w="9525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7" name="TextBox 276"/>
          <p:cNvSpPr txBox="1"/>
          <p:nvPr/>
        </p:nvSpPr>
        <p:spPr>
          <a:xfrm>
            <a:off x="3112211" y="3940192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Bitline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start falling</a:t>
            </a:r>
            <a:endParaRPr lang="nl-BE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1" name="Freeform 380"/>
          <p:cNvSpPr/>
          <p:nvPr/>
        </p:nvSpPr>
        <p:spPr>
          <a:xfrm>
            <a:off x="3832226" y="5470524"/>
            <a:ext cx="301642" cy="34238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1815 w 218682"/>
              <a:gd name="connsiteY0" fmla="*/ 0 h 336039"/>
              <a:gd name="connsiteX1" fmla="*/ 218682 w 218682"/>
              <a:gd name="connsiteY1" fmla="*/ 336039 h 336039"/>
              <a:gd name="connsiteX0" fmla="*/ 0 w 301642"/>
              <a:gd name="connsiteY0" fmla="*/ 0 h 342389"/>
              <a:gd name="connsiteX1" fmla="*/ 301642 w 301642"/>
              <a:gd name="connsiteY1" fmla="*/ 342389 h 34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642" h="342389">
                <a:moveTo>
                  <a:pt x="0" y="0"/>
                </a:moveTo>
                <a:cubicBezTo>
                  <a:pt x="95563" y="51108"/>
                  <a:pt x="82960" y="298299"/>
                  <a:pt x="301642" y="34238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82" name="Straight Connector 381"/>
          <p:cNvCxnSpPr/>
          <p:nvPr/>
        </p:nvCxnSpPr>
        <p:spPr>
          <a:xfrm flipH="1">
            <a:off x="4114552" y="4230804"/>
            <a:ext cx="1905" cy="1728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Freeform 382"/>
          <p:cNvSpPr/>
          <p:nvPr/>
        </p:nvSpPr>
        <p:spPr>
          <a:xfrm>
            <a:off x="4170698" y="4047923"/>
            <a:ext cx="446119" cy="20828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82686 w 177937"/>
              <a:gd name="connsiteY0" fmla="*/ 0 h 421609"/>
              <a:gd name="connsiteX1" fmla="*/ 111957 w 177937"/>
              <a:gd name="connsiteY1" fmla="*/ 421609 h 421609"/>
              <a:gd name="connsiteX0" fmla="*/ 0 w 122955"/>
              <a:gd name="connsiteY0" fmla="*/ 0 h 421609"/>
              <a:gd name="connsiteX1" fmla="*/ 29271 w 122955"/>
              <a:gd name="connsiteY1" fmla="*/ 421609 h 421609"/>
              <a:gd name="connsiteX0" fmla="*/ 475721 w 570972"/>
              <a:gd name="connsiteY0" fmla="*/ 0 h 664830"/>
              <a:gd name="connsiteX1" fmla="*/ 0 w 570972"/>
              <a:gd name="connsiteY1" fmla="*/ 664830 h 664830"/>
              <a:gd name="connsiteX0" fmla="*/ 475721 w 487674"/>
              <a:gd name="connsiteY0" fmla="*/ 0 h 664830"/>
              <a:gd name="connsiteX1" fmla="*/ 0 w 487674"/>
              <a:gd name="connsiteY1" fmla="*/ 664830 h 66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674" h="664830">
                <a:moveTo>
                  <a:pt x="475721" y="0"/>
                </a:moveTo>
                <a:cubicBezTo>
                  <a:pt x="487674" y="298313"/>
                  <a:pt x="93684" y="407922"/>
                  <a:pt x="0" y="664830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4" name="TextBox 383"/>
          <p:cNvSpPr txBox="1"/>
          <p:nvPr/>
        </p:nvSpPr>
        <p:spPr>
          <a:xfrm>
            <a:off x="3176029" y="3762233"/>
            <a:ext cx="2015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Memory cell disconnected to BL</a:t>
            </a:r>
            <a:endParaRPr lang="nl-BE" sz="1100" dirty="0">
              <a:solidFill>
                <a:srgbClr val="C00000"/>
              </a:solidFill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048124" y="50196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4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4076699" y="56292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5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3600449" y="47148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3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52" descr="bl_wl_decoder_depe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94618" y="388585"/>
            <a:ext cx="4449382" cy="35103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(4)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" name="Group 379"/>
          <p:cNvGrpSpPr/>
          <p:nvPr/>
        </p:nvGrpSpPr>
        <p:grpSpPr>
          <a:xfrm>
            <a:off x="179109" y="654274"/>
            <a:ext cx="4900808" cy="3063560"/>
            <a:chOff x="790755" y="869813"/>
            <a:chExt cx="4900808" cy="3063560"/>
          </a:xfrm>
        </p:grpSpPr>
        <p:cxnSp>
          <p:nvCxnSpPr>
            <p:cNvPr id="344" name="Straight Connector 343"/>
            <p:cNvCxnSpPr/>
            <p:nvPr/>
          </p:nvCxnSpPr>
          <p:spPr>
            <a:xfrm flipV="1">
              <a:off x="1093961" y="1268118"/>
              <a:ext cx="1" cy="396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2105400" y="2271804"/>
              <a:ext cx="72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3363935" y="2220075"/>
              <a:ext cx="0" cy="22893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>
              <a:off x="3358099" y="2449007"/>
              <a:ext cx="1074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3361758" y="2220075"/>
              <a:ext cx="102419" cy="3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3314543" y="2220075"/>
              <a:ext cx="0" cy="2289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3241891" y="2337246"/>
              <a:ext cx="726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3468164" y="2128502"/>
              <a:ext cx="0" cy="1008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9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322782" y="1864715"/>
              <a:ext cx="296586" cy="238801"/>
            </a:xfrm>
            <a:prstGeom prst="rect">
              <a:avLst/>
            </a:prstGeom>
            <a:noFill/>
          </p:spPr>
        </p:pic>
        <p:cxnSp>
          <p:nvCxnSpPr>
            <p:cNvPr id="299" name="Straight Connector 298"/>
            <p:cNvCxnSpPr/>
            <p:nvPr/>
          </p:nvCxnSpPr>
          <p:spPr>
            <a:xfrm>
              <a:off x="3467189" y="2449007"/>
              <a:ext cx="1888" cy="2771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3279417" y="2722767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>
              <a:off x="3279417" y="3043272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3279417" y="2722767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3230024" y="2722767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3032453" y="2887158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3473433" y="3039044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4148377" y="27288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4148377" y="3049328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148377" y="272882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4098984" y="27288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3901413" y="28932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4342393" y="3045101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Oval 311"/>
            <p:cNvSpPr/>
            <p:nvPr/>
          </p:nvSpPr>
          <p:spPr>
            <a:xfrm>
              <a:off x="3379241" y="2532318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3" name="Straight Connector 312"/>
            <p:cNvCxnSpPr/>
            <p:nvPr/>
          </p:nvCxnSpPr>
          <p:spPr>
            <a:xfrm>
              <a:off x="4141844" y="12813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 flipH="1">
              <a:off x="4139055" y="1278626"/>
              <a:ext cx="198983" cy="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4141844" y="159222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4092451" y="12813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3894879" y="14457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flipH="1">
              <a:off x="4335859" y="1581242"/>
              <a:ext cx="774" cy="1758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4329336" y="1125196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4329216" y="1758300"/>
              <a:ext cx="2654" cy="963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298" idx="1"/>
            </p:cNvCxnSpPr>
            <p:nvPr/>
          </p:nvCxnSpPr>
          <p:spPr>
            <a:xfrm>
              <a:off x="3471074" y="1835823"/>
              <a:ext cx="1793744" cy="48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4252121" y="1761933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3" name="Straight Connector 322"/>
            <p:cNvCxnSpPr/>
            <p:nvPr/>
          </p:nvCxnSpPr>
          <p:spPr>
            <a:xfrm>
              <a:off x="3280839" y="3212130"/>
              <a:ext cx="12348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3626589" y="3257916"/>
              <a:ext cx="44453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3747153" y="330370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3816232" y="3349489"/>
              <a:ext cx="551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V="1">
              <a:off x="4019527" y="1118129"/>
              <a:ext cx="604352" cy="3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5263076" y="1835823"/>
              <a:ext cx="0" cy="6298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H="1">
              <a:off x="5263076" y="2783663"/>
              <a:ext cx="1089" cy="4148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5068299" y="2458705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>
              <a:off x="5068299" y="2779209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5068299" y="245870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5018906" y="2458705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4821334" y="262309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5" name="Oval 334"/>
            <p:cNvSpPr/>
            <p:nvPr/>
          </p:nvSpPr>
          <p:spPr>
            <a:xfrm>
              <a:off x="5231498" y="3192475"/>
              <a:ext cx="65335" cy="605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6" name="Trapezoid 335"/>
            <p:cNvSpPr/>
            <p:nvPr/>
          </p:nvSpPr>
          <p:spPr>
            <a:xfrm rot="16200000">
              <a:off x="387946" y="2034816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337" name="Straight Connector 336"/>
            <p:cNvCxnSpPr>
              <a:stCxn id="336" idx="2"/>
            </p:cNvCxnSpPr>
            <p:nvPr/>
          </p:nvCxnSpPr>
          <p:spPr>
            <a:xfrm flipV="1">
              <a:off x="1276262" y="2197100"/>
              <a:ext cx="39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251"/>
            <p:cNvGrpSpPr/>
            <p:nvPr/>
          </p:nvGrpSpPr>
          <p:grpSpPr>
            <a:xfrm>
              <a:off x="2517716" y="2179794"/>
              <a:ext cx="247361" cy="183146"/>
              <a:chOff x="1907704" y="4725144"/>
              <a:chExt cx="360618" cy="288032"/>
            </a:xfrm>
          </p:grpSpPr>
          <p:sp>
            <p:nvSpPr>
              <p:cNvPr id="350" name="Isosceles Triangle 349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1" name="Flowchart: Connector 350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39" name="Elbow Connector 338"/>
            <p:cNvCxnSpPr/>
            <p:nvPr/>
          </p:nvCxnSpPr>
          <p:spPr>
            <a:xfrm rot="16200000" flipH="1">
              <a:off x="2723129" y="2366117"/>
              <a:ext cx="593535" cy="405079"/>
            </a:xfrm>
            <a:prstGeom prst="bentConnector3">
              <a:avLst>
                <a:gd name="adj1" fmla="val 1030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/>
            <p:nvPr/>
          </p:nvCxnSpPr>
          <p:spPr>
            <a:xfrm flipV="1">
              <a:off x="2801297" y="2623166"/>
              <a:ext cx="2031929" cy="829738"/>
            </a:xfrm>
            <a:prstGeom prst="bentConnector3">
              <a:avLst>
                <a:gd name="adj1" fmla="val 1001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flipV="1">
              <a:off x="2810823" y="2883595"/>
              <a:ext cx="4356" cy="5693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Elbow Connector 341"/>
            <p:cNvCxnSpPr/>
            <p:nvPr/>
          </p:nvCxnSpPr>
          <p:spPr>
            <a:xfrm rot="10800000">
              <a:off x="2386328" y="1440871"/>
              <a:ext cx="1520887" cy="1450058"/>
            </a:xfrm>
            <a:prstGeom prst="bentConnector3">
              <a:avLst>
                <a:gd name="adj1" fmla="val 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2389564" y="1432016"/>
              <a:ext cx="0" cy="82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72"/>
            <p:cNvGrpSpPr/>
            <p:nvPr/>
          </p:nvGrpSpPr>
          <p:grpSpPr>
            <a:xfrm>
              <a:off x="1586343" y="2046017"/>
              <a:ext cx="543320" cy="412076"/>
              <a:chOff x="3795012" y="3796531"/>
              <a:chExt cx="792086" cy="648070"/>
            </a:xfrm>
          </p:grpSpPr>
          <p:sp>
            <p:nvSpPr>
              <p:cNvPr id="348" name="Flowchart: Stored Data 347"/>
              <p:cNvSpPr/>
              <p:nvPr/>
            </p:nvSpPr>
            <p:spPr>
              <a:xfrm flipH="1">
                <a:off x="3795012" y="3796531"/>
                <a:ext cx="700879" cy="648070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9" name="Flowchart: Connector 348"/>
              <p:cNvSpPr/>
              <p:nvPr/>
            </p:nvSpPr>
            <p:spPr>
              <a:xfrm flipH="1">
                <a:off x="4494512" y="4084562"/>
                <a:ext cx="9258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46" name="Straight Connector 345"/>
            <p:cNvCxnSpPr/>
            <p:nvPr/>
          </p:nvCxnSpPr>
          <p:spPr>
            <a:xfrm flipH="1">
              <a:off x="1444425" y="2367500"/>
              <a:ext cx="2090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1848102" y="2615595"/>
              <a:ext cx="1385108" cy="4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3232666" y="2328417"/>
              <a:ext cx="2836" cy="2987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9" name="Isosceles Triangle 358"/>
            <p:cNvSpPr/>
            <p:nvPr/>
          </p:nvSpPr>
          <p:spPr>
            <a:xfrm rot="5400000">
              <a:off x="2426317" y="2513483"/>
              <a:ext cx="183146" cy="19757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36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0755" y="1035566"/>
              <a:ext cx="79491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22316" y="869813"/>
              <a:ext cx="484570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4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25409" y="2044771"/>
              <a:ext cx="531394" cy="333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5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78578" y="1602648"/>
              <a:ext cx="354989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6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89652" y="2474782"/>
              <a:ext cx="338655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7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705000" y="2208082"/>
              <a:ext cx="98656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2" name="Trapezoid 371"/>
            <p:cNvSpPr/>
            <p:nvPr/>
          </p:nvSpPr>
          <p:spPr>
            <a:xfrm rot="16200000">
              <a:off x="955125" y="3045057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374" name="TextBox 373"/>
            <p:cNvSpPr txBox="1"/>
            <p:nvPr/>
          </p:nvSpPr>
          <p:spPr>
            <a:xfrm rot="16200000">
              <a:off x="1042607" y="2948844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WL decoder</a:t>
              </a:r>
              <a:endParaRPr lang="nl-BE" sz="1400" dirty="0"/>
            </a:p>
          </p:txBody>
        </p:sp>
        <p:sp>
          <p:nvSpPr>
            <p:cNvPr id="375" name="TextBox 374"/>
            <p:cNvSpPr txBox="1"/>
            <p:nvPr/>
          </p:nvSpPr>
          <p:spPr>
            <a:xfrm rot="16200000">
              <a:off x="459717" y="1913466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BL decoder</a:t>
              </a:r>
              <a:endParaRPr lang="nl-BE" sz="1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702855" y="1156539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</a:t>
              </a:r>
              <a:endParaRPr lang="nl-BE" sz="1400" dirty="0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2826974" y="3392263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SelLbar</a:t>
              </a:r>
              <a:endParaRPr lang="nl-BE" sz="1400" dirty="0"/>
            </a:p>
          </p:txBody>
        </p:sp>
      </p:grpSp>
      <p:cxnSp>
        <p:nvCxnSpPr>
          <p:cNvPr id="205" name="Straight Connector 204"/>
          <p:cNvCxnSpPr/>
          <p:nvPr/>
        </p:nvCxnSpPr>
        <p:spPr>
          <a:xfrm flipV="1">
            <a:off x="561092" y="52766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561092" y="46670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561092" y="49718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561092" y="55814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561092" y="58862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61092" y="4400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561092" y="53147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61092" y="47051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61092" y="50099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561092" y="56195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561092" y="5924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226"/>
          <p:cNvGrpSpPr/>
          <p:nvPr/>
        </p:nvGrpSpPr>
        <p:grpSpPr>
          <a:xfrm flipH="1">
            <a:off x="268992" y="4395269"/>
            <a:ext cx="3022600" cy="270669"/>
            <a:chOff x="622300" y="1308100"/>
            <a:chExt cx="3022600" cy="270669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30"/>
          <p:cNvGrpSpPr/>
          <p:nvPr/>
        </p:nvGrpSpPr>
        <p:grpSpPr>
          <a:xfrm flipH="1">
            <a:off x="879862" y="5009949"/>
            <a:ext cx="2646680" cy="271939"/>
            <a:chOff x="998220" y="1306830"/>
            <a:chExt cx="2646680" cy="271939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998220" y="1306830"/>
              <a:ext cx="1071880" cy="762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234"/>
          <p:cNvGrpSpPr/>
          <p:nvPr/>
        </p:nvGrpSpPr>
        <p:grpSpPr>
          <a:xfrm flipH="1">
            <a:off x="984580" y="5613199"/>
            <a:ext cx="3022600" cy="270669"/>
            <a:chOff x="438150" y="1308100"/>
            <a:chExt cx="3022600" cy="270669"/>
          </a:xfrm>
        </p:grpSpPr>
        <p:cxnSp>
          <p:nvCxnSpPr>
            <p:cNvPr id="233" name="Straight Connector 232"/>
            <p:cNvCxnSpPr/>
            <p:nvPr/>
          </p:nvCxnSpPr>
          <p:spPr>
            <a:xfrm flipV="1">
              <a:off x="43815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201295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187325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502678" y="4384533"/>
            <a:ext cx="997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BL decoder</a:t>
            </a:r>
            <a:endParaRPr lang="nl-BE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502678" y="4689333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r>
              <a:rPr lang="en-US" sz="1400" dirty="0" smtClean="0"/>
              <a:t>	</a:t>
            </a:r>
            <a:endParaRPr lang="nl-BE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02678" y="5001753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502678" y="5298933"/>
            <a:ext cx="10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 decoder</a:t>
            </a:r>
            <a:endParaRPr lang="nl-BE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2678" y="560373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</a:t>
            </a:r>
            <a:endParaRPr lang="nl-BE" sz="1400" dirty="0"/>
          </a:p>
        </p:txBody>
      </p:sp>
      <p:grpSp>
        <p:nvGrpSpPr>
          <p:cNvPr id="9" name="Group 226"/>
          <p:cNvGrpSpPr/>
          <p:nvPr/>
        </p:nvGrpSpPr>
        <p:grpSpPr>
          <a:xfrm flipH="1">
            <a:off x="478513" y="4700085"/>
            <a:ext cx="3022600" cy="270669"/>
            <a:chOff x="622300" y="1308100"/>
            <a:chExt cx="3022600" cy="270669"/>
          </a:xfrm>
        </p:grpSpPr>
        <p:cxnSp>
          <p:nvCxnSpPr>
            <p:cNvPr id="266" name="Straight Connector 265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226"/>
          <p:cNvGrpSpPr/>
          <p:nvPr/>
        </p:nvGrpSpPr>
        <p:grpSpPr>
          <a:xfrm flipH="1">
            <a:off x="662649" y="5307369"/>
            <a:ext cx="3022600" cy="270669"/>
            <a:chOff x="447675" y="1308100"/>
            <a:chExt cx="3022600" cy="270669"/>
          </a:xfrm>
        </p:grpSpPr>
        <p:cxnSp>
          <p:nvCxnSpPr>
            <p:cNvPr id="270" name="Straight Connector 269"/>
            <p:cNvCxnSpPr/>
            <p:nvPr/>
          </p:nvCxnSpPr>
          <p:spPr>
            <a:xfrm flipV="1">
              <a:off x="447675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2022475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882775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" name="TextBox 388"/>
          <p:cNvSpPr txBox="1"/>
          <p:nvPr/>
        </p:nvSpPr>
        <p:spPr>
          <a:xfrm>
            <a:off x="5057775" y="3790950"/>
            <a:ext cx="37147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</a:t>
            </a:r>
            <a:r>
              <a:rPr lang="en-US" sz="2000" b="1" u="sng" dirty="0" err="1" smtClean="0">
                <a:solidFill>
                  <a:srgbClr val="002060"/>
                </a:solidFill>
              </a:rPr>
              <a:t>Optimisation</a:t>
            </a:r>
            <a:endParaRPr lang="en-US" sz="2000" b="1" u="sng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>
                <a:solidFill>
                  <a:srgbClr val="002060"/>
                </a:solidFill>
              </a:rPr>
              <a:t>cell should  be deselected when load is turned off →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&lt; T</a:t>
            </a:r>
            <a:r>
              <a:rPr lang="en-US" baseline="-25000" dirty="0" smtClean="0">
                <a:solidFill>
                  <a:srgbClr val="002060"/>
                </a:solidFill>
              </a:rPr>
              <a:t>4 </a:t>
            </a:r>
            <a:r>
              <a:rPr lang="en-US" dirty="0" smtClean="0">
                <a:solidFill>
                  <a:srgbClr val="002060"/>
                </a:solidFill>
              </a:rPr>
              <a:t>because of inverter.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is dependent of size of BL and WL decoders. When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 &gt;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the </a:t>
            </a:r>
            <a:r>
              <a:rPr lang="en-US" dirty="0" err="1" smtClean="0">
                <a:solidFill>
                  <a:srgbClr val="002060"/>
                </a:solidFill>
              </a:rPr>
              <a:t>bitline</a:t>
            </a:r>
            <a:r>
              <a:rPr lang="en-US" dirty="0" smtClean="0">
                <a:solidFill>
                  <a:srgbClr val="002060"/>
                </a:solidFill>
              </a:rPr>
              <a:t> is rising without cell selected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grpSp>
        <p:nvGrpSpPr>
          <p:cNvPr id="11" name="Group 226"/>
          <p:cNvGrpSpPr/>
          <p:nvPr/>
        </p:nvGrpSpPr>
        <p:grpSpPr>
          <a:xfrm flipH="1" flipV="1">
            <a:off x="1856492" y="4395269"/>
            <a:ext cx="3022600" cy="270669"/>
            <a:chOff x="622300" y="1308100"/>
            <a:chExt cx="3022600" cy="270669"/>
          </a:xfrm>
        </p:grpSpPr>
        <p:cxnSp>
          <p:nvCxnSpPr>
            <p:cNvPr id="142" name="Straight Connector 141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26"/>
          <p:cNvGrpSpPr/>
          <p:nvPr/>
        </p:nvGrpSpPr>
        <p:grpSpPr>
          <a:xfrm flipH="1" flipV="1">
            <a:off x="2059692" y="4700069"/>
            <a:ext cx="2726800" cy="270669"/>
            <a:chOff x="918100" y="1308100"/>
            <a:chExt cx="2726800" cy="270669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918100" y="1314450"/>
              <a:ext cx="1152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26"/>
          <p:cNvGrpSpPr/>
          <p:nvPr/>
        </p:nvGrpSpPr>
        <p:grpSpPr>
          <a:xfrm flipH="1" flipV="1">
            <a:off x="2466092" y="5004869"/>
            <a:ext cx="2330800" cy="270669"/>
            <a:chOff x="1314100" y="1308100"/>
            <a:chExt cx="2330800" cy="270669"/>
          </a:xfrm>
        </p:grpSpPr>
        <p:cxnSp>
          <p:nvCxnSpPr>
            <p:cNvPr id="150" name="Straight Connector 149"/>
            <p:cNvCxnSpPr/>
            <p:nvPr/>
          </p:nvCxnSpPr>
          <p:spPr>
            <a:xfrm flipV="1">
              <a:off x="1314100" y="1314450"/>
              <a:ext cx="75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26"/>
          <p:cNvGrpSpPr/>
          <p:nvPr/>
        </p:nvGrpSpPr>
        <p:grpSpPr>
          <a:xfrm flipH="1" flipV="1">
            <a:off x="2281942" y="5309669"/>
            <a:ext cx="2510800" cy="270669"/>
            <a:chOff x="1134100" y="1308100"/>
            <a:chExt cx="2510800" cy="270669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1134100" y="1314450"/>
              <a:ext cx="93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26"/>
          <p:cNvGrpSpPr/>
          <p:nvPr/>
        </p:nvGrpSpPr>
        <p:grpSpPr>
          <a:xfrm flipH="1" flipV="1">
            <a:off x="2580392" y="5614469"/>
            <a:ext cx="2150800" cy="270669"/>
            <a:chOff x="1494100" y="1308100"/>
            <a:chExt cx="2150800" cy="270669"/>
          </a:xfrm>
        </p:grpSpPr>
        <p:cxnSp>
          <p:nvCxnSpPr>
            <p:cNvPr id="158" name="Straight Connector 157"/>
            <p:cNvCxnSpPr/>
            <p:nvPr/>
          </p:nvCxnSpPr>
          <p:spPr>
            <a:xfrm flipV="1">
              <a:off x="1494100" y="1314450"/>
              <a:ext cx="57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Freeform 241"/>
          <p:cNvSpPr/>
          <p:nvPr/>
        </p:nvSpPr>
        <p:spPr>
          <a:xfrm>
            <a:off x="3324635" y="4511674"/>
            <a:ext cx="218682" cy="33603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682" h="336039">
                <a:moveTo>
                  <a:pt x="45939" y="8573"/>
                </a:moveTo>
                <a:lnTo>
                  <a:pt x="21815" y="0"/>
                </a:lnTo>
                <a:cubicBezTo>
                  <a:pt x="117378" y="51108"/>
                  <a:pt x="0" y="291949"/>
                  <a:pt x="218682" y="33603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4" name="Freeform 243"/>
          <p:cNvSpPr/>
          <p:nvPr/>
        </p:nvSpPr>
        <p:spPr>
          <a:xfrm>
            <a:off x="3609493" y="4844098"/>
            <a:ext cx="399757" cy="30921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352131"/>
              <a:gd name="connsiteY0" fmla="*/ 0 h 325879"/>
              <a:gd name="connsiteX1" fmla="*/ 352131 w 352131"/>
              <a:gd name="connsiteY1" fmla="*/ 325879 h 325879"/>
              <a:gd name="connsiteX0" fmla="*/ 0 w 528344"/>
              <a:gd name="connsiteY0" fmla="*/ 0 h 349692"/>
              <a:gd name="connsiteX1" fmla="*/ 528344 w 528344"/>
              <a:gd name="connsiteY1" fmla="*/ 349692 h 349692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399757"/>
              <a:gd name="connsiteY0" fmla="*/ 0 h 309210"/>
              <a:gd name="connsiteX1" fmla="*/ 399757 w 399757"/>
              <a:gd name="connsiteY1" fmla="*/ 309210 h 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9757" h="309210">
                <a:moveTo>
                  <a:pt x="0" y="0"/>
                </a:moveTo>
                <a:cubicBezTo>
                  <a:pt x="180976" y="47298"/>
                  <a:pt x="212032" y="250833"/>
                  <a:pt x="399757" y="309210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3180467" y="4312719"/>
            <a:ext cx="1905" cy="1692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reeform 247"/>
          <p:cNvSpPr/>
          <p:nvPr/>
        </p:nvSpPr>
        <p:spPr>
          <a:xfrm>
            <a:off x="2934245" y="4202705"/>
            <a:ext cx="229183" cy="11303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31" h="360804">
                <a:moveTo>
                  <a:pt x="0" y="0"/>
                </a:moveTo>
                <a:cubicBezTo>
                  <a:pt x="95251" y="123498"/>
                  <a:pt x="138574" y="12688"/>
                  <a:pt x="250531" y="360804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9" name="TextBox 248"/>
          <p:cNvSpPr txBox="1"/>
          <p:nvPr/>
        </p:nvSpPr>
        <p:spPr>
          <a:xfrm>
            <a:off x="2120341" y="400432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Start  decoding</a:t>
            </a:r>
            <a:endParaRPr lang="nl-BE" sz="1100" dirty="0">
              <a:solidFill>
                <a:srgbClr val="C00000"/>
              </a:solidFill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 flipH="1">
            <a:off x="3619252" y="4312719"/>
            <a:ext cx="1905" cy="169200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Freeform 275"/>
          <p:cNvSpPr/>
          <p:nvPr/>
        </p:nvSpPr>
        <p:spPr>
          <a:xfrm>
            <a:off x="3660952" y="4142380"/>
            <a:ext cx="78614" cy="14558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125203 w 220454"/>
              <a:gd name="connsiteY0" fmla="*/ 0 h 502683"/>
              <a:gd name="connsiteX1" fmla="*/ 111957 w 220454"/>
              <a:gd name="connsiteY1" fmla="*/ 502683 h 502683"/>
              <a:gd name="connsiteX0" fmla="*/ 125203 w 171864"/>
              <a:gd name="connsiteY0" fmla="*/ 0 h 502683"/>
              <a:gd name="connsiteX1" fmla="*/ 111957 w 171864"/>
              <a:gd name="connsiteY1" fmla="*/ 502683 h 502683"/>
              <a:gd name="connsiteX0" fmla="*/ 13246 w 59907"/>
              <a:gd name="connsiteY0" fmla="*/ 0 h 502683"/>
              <a:gd name="connsiteX1" fmla="*/ 0 w 59907"/>
              <a:gd name="connsiteY1" fmla="*/ 502683 h 502683"/>
              <a:gd name="connsiteX0" fmla="*/ 291774 w 338435"/>
              <a:gd name="connsiteY0" fmla="*/ 124126 h 368385"/>
              <a:gd name="connsiteX1" fmla="*/ 0 w 338435"/>
              <a:gd name="connsiteY1" fmla="*/ 368385 h 368385"/>
              <a:gd name="connsiteX0" fmla="*/ 291774 w 338435"/>
              <a:gd name="connsiteY0" fmla="*/ 0 h 244259"/>
              <a:gd name="connsiteX1" fmla="*/ 0 w 338435"/>
              <a:gd name="connsiteY1" fmla="*/ 244259 h 244259"/>
              <a:gd name="connsiteX0" fmla="*/ 270949 w 317610"/>
              <a:gd name="connsiteY0" fmla="*/ 0 h 373470"/>
              <a:gd name="connsiteX1" fmla="*/ 0 w 317610"/>
              <a:gd name="connsiteY1" fmla="*/ 373470 h 373470"/>
              <a:gd name="connsiteX0" fmla="*/ 83528 w 153555"/>
              <a:gd name="connsiteY0" fmla="*/ 0 h 548283"/>
              <a:gd name="connsiteX1" fmla="*/ 0 w 153555"/>
              <a:gd name="connsiteY1" fmla="*/ 548283 h 548283"/>
              <a:gd name="connsiteX0" fmla="*/ 39276 w 153555"/>
              <a:gd name="connsiteY0" fmla="*/ 0 h 464675"/>
              <a:gd name="connsiteX1" fmla="*/ 0 w 153555"/>
              <a:gd name="connsiteY1" fmla="*/ 464675 h 464675"/>
              <a:gd name="connsiteX0" fmla="*/ 39276 w 85937"/>
              <a:gd name="connsiteY0" fmla="*/ 0 h 464675"/>
              <a:gd name="connsiteX1" fmla="*/ 0 w 85937"/>
              <a:gd name="connsiteY1" fmla="*/ 464675 h 4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37" h="464675">
                <a:moveTo>
                  <a:pt x="39276" y="0"/>
                </a:moveTo>
                <a:cubicBezTo>
                  <a:pt x="85937" y="184302"/>
                  <a:pt x="75464" y="248303"/>
                  <a:pt x="0" y="464675"/>
                </a:cubicBezTo>
              </a:path>
            </a:pathLst>
          </a:custGeom>
          <a:ln w="9525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7" name="TextBox 276"/>
          <p:cNvSpPr txBox="1"/>
          <p:nvPr/>
        </p:nvSpPr>
        <p:spPr>
          <a:xfrm>
            <a:off x="3112211" y="3940192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Bitline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start falling</a:t>
            </a:r>
            <a:endParaRPr lang="nl-BE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1" name="Freeform 380"/>
          <p:cNvSpPr/>
          <p:nvPr/>
        </p:nvSpPr>
        <p:spPr>
          <a:xfrm>
            <a:off x="3832226" y="5470524"/>
            <a:ext cx="301642" cy="34238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1815 w 218682"/>
              <a:gd name="connsiteY0" fmla="*/ 0 h 336039"/>
              <a:gd name="connsiteX1" fmla="*/ 218682 w 218682"/>
              <a:gd name="connsiteY1" fmla="*/ 336039 h 336039"/>
              <a:gd name="connsiteX0" fmla="*/ 0 w 301642"/>
              <a:gd name="connsiteY0" fmla="*/ 0 h 342389"/>
              <a:gd name="connsiteX1" fmla="*/ 301642 w 301642"/>
              <a:gd name="connsiteY1" fmla="*/ 342389 h 34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642" h="342389">
                <a:moveTo>
                  <a:pt x="0" y="0"/>
                </a:moveTo>
                <a:cubicBezTo>
                  <a:pt x="95563" y="51108"/>
                  <a:pt x="82960" y="298299"/>
                  <a:pt x="301642" y="34238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82" name="Straight Connector 381"/>
          <p:cNvCxnSpPr/>
          <p:nvPr/>
        </p:nvCxnSpPr>
        <p:spPr>
          <a:xfrm flipH="1">
            <a:off x="4114552" y="4230804"/>
            <a:ext cx="1905" cy="1728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Freeform 382"/>
          <p:cNvSpPr/>
          <p:nvPr/>
        </p:nvSpPr>
        <p:spPr>
          <a:xfrm>
            <a:off x="4170698" y="4047923"/>
            <a:ext cx="446119" cy="20828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82686 w 177937"/>
              <a:gd name="connsiteY0" fmla="*/ 0 h 421609"/>
              <a:gd name="connsiteX1" fmla="*/ 111957 w 177937"/>
              <a:gd name="connsiteY1" fmla="*/ 421609 h 421609"/>
              <a:gd name="connsiteX0" fmla="*/ 0 w 122955"/>
              <a:gd name="connsiteY0" fmla="*/ 0 h 421609"/>
              <a:gd name="connsiteX1" fmla="*/ 29271 w 122955"/>
              <a:gd name="connsiteY1" fmla="*/ 421609 h 421609"/>
              <a:gd name="connsiteX0" fmla="*/ 475721 w 570972"/>
              <a:gd name="connsiteY0" fmla="*/ 0 h 664830"/>
              <a:gd name="connsiteX1" fmla="*/ 0 w 570972"/>
              <a:gd name="connsiteY1" fmla="*/ 664830 h 664830"/>
              <a:gd name="connsiteX0" fmla="*/ 475721 w 487674"/>
              <a:gd name="connsiteY0" fmla="*/ 0 h 664830"/>
              <a:gd name="connsiteX1" fmla="*/ 0 w 487674"/>
              <a:gd name="connsiteY1" fmla="*/ 664830 h 66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674" h="664830">
                <a:moveTo>
                  <a:pt x="475721" y="0"/>
                </a:moveTo>
                <a:cubicBezTo>
                  <a:pt x="487674" y="298313"/>
                  <a:pt x="93684" y="407922"/>
                  <a:pt x="0" y="664830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4" name="TextBox 383"/>
          <p:cNvSpPr txBox="1"/>
          <p:nvPr/>
        </p:nvSpPr>
        <p:spPr>
          <a:xfrm>
            <a:off x="3176029" y="3762233"/>
            <a:ext cx="2015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Memory cell disconnected to BL</a:t>
            </a:r>
            <a:endParaRPr lang="nl-BE" sz="1100" dirty="0">
              <a:solidFill>
                <a:srgbClr val="C00000"/>
              </a:solidFill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048124" y="50196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4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4076699" y="56292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5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3600449" y="47148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3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(5)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 flipV="1">
            <a:off x="561092" y="52766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561092" y="46670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561092" y="49718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561092" y="55814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61092" y="4400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561092" y="53147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61092" y="47051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61092" y="50099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561092" y="56195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26"/>
          <p:cNvGrpSpPr/>
          <p:nvPr/>
        </p:nvGrpSpPr>
        <p:grpSpPr>
          <a:xfrm flipH="1">
            <a:off x="268992" y="4395269"/>
            <a:ext cx="3022600" cy="270669"/>
            <a:chOff x="622300" y="1308100"/>
            <a:chExt cx="3022600" cy="270669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30"/>
          <p:cNvGrpSpPr/>
          <p:nvPr/>
        </p:nvGrpSpPr>
        <p:grpSpPr>
          <a:xfrm flipH="1">
            <a:off x="879862" y="5009949"/>
            <a:ext cx="2646680" cy="271939"/>
            <a:chOff x="998220" y="1306830"/>
            <a:chExt cx="2646680" cy="271939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998220" y="1306830"/>
              <a:ext cx="1071880" cy="762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502678" y="4384533"/>
            <a:ext cx="91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RefEnable</a:t>
            </a:r>
            <a:endParaRPr lang="nl-BE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502678" y="4689333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r>
              <a:rPr lang="en-US" sz="1400" dirty="0" smtClean="0"/>
              <a:t>	</a:t>
            </a:r>
            <a:endParaRPr lang="nl-BE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02678" y="5001753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502678" y="529893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 </a:t>
            </a:r>
            <a:endParaRPr lang="nl-BE" sz="1400" dirty="0"/>
          </a:p>
        </p:txBody>
      </p:sp>
      <p:sp>
        <p:nvSpPr>
          <p:cNvPr id="248" name="Freeform 247"/>
          <p:cNvSpPr/>
          <p:nvPr/>
        </p:nvSpPr>
        <p:spPr>
          <a:xfrm>
            <a:off x="1381839" y="4202705"/>
            <a:ext cx="229183" cy="11303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31" h="360804">
                <a:moveTo>
                  <a:pt x="0" y="0"/>
                </a:moveTo>
                <a:cubicBezTo>
                  <a:pt x="95251" y="123498"/>
                  <a:pt x="138574" y="12688"/>
                  <a:pt x="250531" y="360804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9" name="TextBox 248"/>
          <p:cNvSpPr txBox="1"/>
          <p:nvPr/>
        </p:nvSpPr>
        <p:spPr>
          <a:xfrm>
            <a:off x="567935" y="400432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Start  decoding</a:t>
            </a:r>
            <a:endParaRPr lang="nl-BE" sz="1100" dirty="0">
              <a:solidFill>
                <a:srgbClr val="C00000"/>
              </a:solidFill>
            </a:endParaRPr>
          </a:p>
        </p:txBody>
      </p:sp>
      <p:grpSp>
        <p:nvGrpSpPr>
          <p:cNvPr id="11" name="Group 226"/>
          <p:cNvGrpSpPr/>
          <p:nvPr/>
        </p:nvGrpSpPr>
        <p:grpSpPr>
          <a:xfrm flipH="1">
            <a:off x="478513" y="4700085"/>
            <a:ext cx="3022600" cy="270669"/>
            <a:chOff x="622300" y="1308100"/>
            <a:chExt cx="3022600" cy="270669"/>
          </a:xfrm>
        </p:grpSpPr>
        <p:cxnSp>
          <p:nvCxnSpPr>
            <p:cNvPr id="266" name="Straight Connector 265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26"/>
          <p:cNvGrpSpPr/>
          <p:nvPr/>
        </p:nvGrpSpPr>
        <p:grpSpPr>
          <a:xfrm flipH="1">
            <a:off x="662649" y="5307369"/>
            <a:ext cx="3022600" cy="270669"/>
            <a:chOff x="447675" y="1308100"/>
            <a:chExt cx="3022600" cy="270669"/>
          </a:xfrm>
        </p:grpSpPr>
        <p:cxnSp>
          <p:nvCxnSpPr>
            <p:cNvPr id="270" name="Straight Connector 269"/>
            <p:cNvCxnSpPr/>
            <p:nvPr/>
          </p:nvCxnSpPr>
          <p:spPr>
            <a:xfrm flipV="1">
              <a:off x="447675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2022475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882775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Freeform 275"/>
          <p:cNvSpPr/>
          <p:nvPr/>
        </p:nvSpPr>
        <p:spPr>
          <a:xfrm>
            <a:off x="2108546" y="4142380"/>
            <a:ext cx="78614" cy="14558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125203 w 220454"/>
              <a:gd name="connsiteY0" fmla="*/ 0 h 502683"/>
              <a:gd name="connsiteX1" fmla="*/ 111957 w 220454"/>
              <a:gd name="connsiteY1" fmla="*/ 502683 h 502683"/>
              <a:gd name="connsiteX0" fmla="*/ 125203 w 171864"/>
              <a:gd name="connsiteY0" fmla="*/ 0 h 502683"/>
              <a:gd name="connsiteX1" fmla="*/ 111957 w 171864"/>
              <a:gd name="connsiteY1" fmla="*/ 502683 h 502683"/>
              <a:gd name="connsiteX0" fmla="*/ 13246 w 59907"/>
              <a:gd name="connsiteY0" fmla="*/ 0 h 502683"/>
              <a:gd name="connsiteX1" fmla="*/ 0 w 59907"/>
              <a:gd name="connsiteY1" fmla="*/ 502683 h 502683"/>
              <a:gd name="connsiteX0" fmla="*/ 291774 w 338435"/>
              <a:gd name="connsiteY0" fmla="*/ 124126 h 368385"/>
              <a:gd name="connsiteX1" fmla="*/ 0 w 338435"/>
              <a:gd name="connsiteY1" fmla="*/ 368385 h 368385"/>
              <a:gd name="connsiteX0" fmla="*/ 291774 w 338435"/>
              <a:gd name="connsiteY0" fmla="*/ 0 h 244259"/>
              <a:gd name="connsiteX1" fmla="*/ 0 w 338435"/>
              <a:gd name="connsiteY1" fmla="*/ 244259 h 244259"/>
              <a:gd name="connsiteX0" fmla="*/ 270949 w 317610"/>
              <a:gd name="connsiteY0" fmla="*/ 0 h 373470"/>
              <a:gd name="connsiteX1" fmla="*/ 0 w 317610"/>
              <a:gd name="connsiteY1" fmla="*/ 373470 h 373470"/>
              <a:gd name="connsiteX0" fmla="*/ 83528 w 153555"/>
              <a:gd name="connsiteY0" fmla="*/ 0 h 548283"/>
              <a:gd name="connsiteX1" fmla="*/ 0 w 153555"/>
              <a:gd name="connsiteY1" fmla="*/ 548283 h 548283"/>
              <a:gd name="connsiteX0" fmla="*/ 39276 w 153555"/>
              <a:gd name="connsiteY0" fmla="*/ 0 h 464675"/>
              <a:gd name="connsiteX1" fmla="*/ 0 w 153555"/>
              <a:gd name="connsiteY1" fmla="*/ 464675 h 464675"/>
              <a:gd name="connsiteX0" fmla="*/ 39276 w 85937"/>
              <a:gd name="connsiteY0" fmla="*/ 0 h 464675"/>
              <a:gd name="connsiteX1" fmla="*/ 0 w 85937"/>
              <a:gd name="connsiteY1" fmla="*/ 464675 h 4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37" h="464675">
                <a:moveTo>
                  <a:pt x="39276" y="0"/>
                </a:moveTo>
                <a:cubicBezTo>
                  <a:pt x="85937" y="184302"/>
                  <a:pt x="75464" y="248303"/>
                  <a:pt x="0" y="464675"/>
                </a:cubicBezTo>
              </a:path>
            </a:pathLst>
          </a:custGeom>
          <a:ln w="9525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7" name="TextBox 276"/>
          <p:cNvSpPr txBox="1"/>
          <p:nvPr/>
        </p:nvSpPr>
        <p:spPr>
          <a:xfrm>
            <a:off x="1559805" y="3940192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Bitline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start falling</a:t>
            </a:r>
            <a:endParaRPr lang="nl-BE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3" name="Freeform 382"/>
          <p:cNvSpPr/>
          <p:nvPr/>
        </p:nvSpPr>
        <p:spPr>
          <a:xfrm>
            <a:off x="2618292" y="4047923"/>
            <a:ext cx="446119" cy="20828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82686 w 177937"/>
              <a:gd name="connsiteY0" fmla="*/ 0 h 421609"/>
              <a:gd name="connsiteX1" fmla="*/ 111957 w 177937"/>
              <a:gd name="connsiteY1" fmla="*/ 421609 h 421609"/>
              <a:gd name="connsiteX0" fmla="*/ 0 w 122955"/>
              <a:gd name="connsiteY0" fmla="*/ 0 h 421609"/>
              <a:gd name="connsiteX1" fmla="*/ 29271 w 122955"/>
              <a:gd name="connsiteY1" fmla="*/ 421609 h 421609"/>
              <a:gd name="connsiteX0" fmla="*/ 475721 w 570972"/>
              <a:gd name="connsiteY0" fmla="*/ 0 h 664830"/>
              <a:gd name="connsiteX1" fmla="*/ 0 w 570972"/>
              <a:gd name="connsiteY1" fmla="*/ 664830 h 664830"/>
              <a:gd name="connsiteX0" fmla="*/ 475721 w 487674"/>
              <a:gd name="connsiteY0" fmla="*/ 0 h 664830"/>
              <a:gd name="connsiteX1" fmla="*/ 0 w 487674"/>
              <a:gd name="connsiteY1" fmla="*/ 664830 h 66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674" h="664830">
                <a:moveTo>
                  <a:pt x="475721" y="0"/>
                </a:moveTo>
                <a:cubicBezTo>
                  <a:pt x="487674" y="298313"/>
                  <a:pt x="93684" y="407922"/>
                  <a:pt x="0" y="664830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4" name="TextBox 383"/>
          <p:cNvSpPr txBox="1"/>
          <p:nvPr/>
        </p:nvSpPr>
        <p:spPr>
          <a:xfrm>
            <a:off x="2454838" y="3788586"/>
            <a:ext cx="1999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Memory cell disconnected to BL</a:t>
            </a:r>
            <a:endParaRPr lang="nl-BE" sz="1100" dirty="0">
              <a:solidFill>
                <a:srgbClr val="C00000"/>
              </a:solidFill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2524292" y="49958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7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2176630" y="53006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8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5057775" y="3790950"/>
            <a:ext cx="37147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</a:t>
            </a:r>
            <a:r>
              <a:rPr lang="en-US" sz="2000" b="1" u="sng" dirty="0" err="1" smtClean="0">
                <a:solidFill>
                  <a:srgbClr val="002060"/>
                </a:solidFill>
              </a:rPr>
              <a:t>Optimisation</a:t>
            </a:r>
            <a:endParaRPr lang="en-US" sz="2000" b="1" u="sng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>
                <a:solidFill>
                  <a:srgbClr val="002060"/>
                </a:solidFill>
              </a:rPr>
              <a:t>ref should  be selected when load is turned </a:t>
            </a:r>
            <a:r>
              <a:rPr lang="en-US" dirty="0" smtClean="0">
                <a:solidFill>
                  <a:srgbClr val="002060"/>
                </a:solidFill>
              </a:rPr>
              <a:t>on </a:t>
            </a:r>
            <a:r>
              <a:rPr lang="en-US" dirty="0" smtClean="0">
                <a:solidFill>
                  <a:srgbClr val="002060"/>
                </a:solidFill>
              </a:rPr>
              <a:t>→ T</a:t>
            </a:r>
            <a:r>
              <a:rPr lang="en-US" baseline="-25000" dirty="0" smtClean="0">
                <a:solidFill>
                  <a:srgbClr val="002060"/>
                </a:solidFill>
              </a:rPr>
              <a:t>6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7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8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T</a:t>
            </a:r>
            <a:r>
              <a:rPr lang="en-US" baseline="-25000" dirty="0" smtClean="0">
                <a:solidFill>
                  <a:srgbClr val="002060"/>
                </a:solidFill>
              </a:rPr>
              <a:t>6</a:t>
            </a:r>
            <a:r>
              <a:rPr lang="en-US" dirty="0" smtClean="0">
                <a:solidFill>
                  <a:srgbClr val="002060"/>
                </a:solidFill>
              </a:rPr>
              <a:t>&lt; T</a:t>
            </a:r>
            <a:r>
              <a:rPr lang="en-US" baseline="-25000" dirty="0" smtClean="0">
                <a:solidFill>
                  <a:srgbClr val="002060"/>
                </a:solidFill>
              </a:rPr>
              <a:t>7 </a:t>
            </a:r>
            <a:r>
              <a:rPr lang="en-US" dirty="0" smtClean="0">
                <a:solidFill>
                  <a:srgbClr val="002060"/>
                </a:solidFill>
              </a:rPr>
              <a:t>because of inverter. T</a:t>
            </a:r>
            <a:r>
              <a:rPr lang="en-US" baseline="-25000" dirty="0" smtClean="0">
                <a:solidFill>
                  <a:srgbClr val="002060"/>
                </a:solidFill>
              </a:rPr>
              <a:t>8</a:t>
            </a:r>
            <a:r>
              <a:rPr lang="en-US" dirty="0" smtClean="0">
                <a:solidFill>
                  <a:srgbClr val="002060"/>
                </a:solidFill>
              </a:rPr>
              <a:t> is dependent of </a:t>
            </a:r>
            <a:r>
              <a:rPr lang="en-US" dirty="0" smtClean="0">
                <a:solidFill>
                  <a:srgbClr val="002060"/>
                </a:solidFill>
              </a:rPr>
              <a:t>delay element (2 inverters)</a:t>
            </a:r>
            <a:endParaRPr lang="en-US" dirty="0" smtClean="0">
              <a:solidFill>
                <a:srgbClr val="002060"/>
              </a:solidFill>
            </a:endParaRP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204787" y="576262"/>
            <a:ext cx="5262562" cy="2681288"/>
            <a:chOff x="1162340" y="1069529"/>
            <a:chExt cx="7672098" cy="4216846"/>
          </a:xfrm>
        </p:grpSpPr>
        <p:grpSp>
          <p:nvGrpSpPr>
            <p:cNvPr id="138" name="Group 132"/>
            <p:cNvGrpSpPr/>
            <p:nvPr/>
          </p:nvGrpSpPr>
          <p:grpSpPr>
            <a:xfrm>
              <a:off x="1162340" y="1069529"/>
              <a:ext cx="7672098" cy="4216846"/>
              <a:chOff x="1162340" y="1069529"/>
              <a:chExt cx="7672098" cy="4216846"/>
            </a:xfrm>
          </p:grpSpPr>
          <p:grpSp>
            <p:nvGrpSpPr>
              <p:cNvPr id="140" name="Group 25"/>
              <p:cNvGrpSpPr/>
              <p:nvPr/>
            </p:nvGrpSpPr>
            <p:grpSpPr>
              <a:xfrm>
                <a:off x="1393574" y="1415389"/>
                <a:ext cx="6365499" cy="3870986"/>
                <a:chOff x="1221164" y="2367889"/>
                <a:chExt cx="6365499" cy="3870986"/>
              </a:xfrm>
            </p:grpSpPr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2933989" y="4381366"/>
                  <a:ext cx="104966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68762" y="4300012"/>
                  <a:ext cx="0" cy="36004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/>
                <p:cNvCxnSpPr/>
                <p:nvPr/>
              </p:nvCxnSpPr>
              <p:spPr>
                <a:xfrm>
                  <a:off x="4760253" y="4660052"/>
                  <a:ext cx="15671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65587" y="4300012"/>
                  <a:ext cx="149313" cy="52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4696754" y="4300012"/>
                  <a:ext cx="0" cy="3600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590838" y="4484286"/>
                  <a:ext cx="10591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V="1">
                  <a:off x="4920713" y="4155996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64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5400000">
                  <a:off x="4691737" y="3754850"/>
                  <a:ext cx="4664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919291" y="4660052"/>
                  <a:ext cx="2753" cy="43582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645546" y="509059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/>
                <p:cNvCxnSpPr/>
                <p:nvPr/>
              </p:nvCxnSpPr>
              <p:spPr>
                <a:xfrm>
                  <a:off x="4645546" y="559464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4645546" y="5090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4573538" y="509059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4285506" y="534912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928394" y="5588000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5912371" y="5100118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>
                  <a:off x="5912371" y="5604174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5912371" y="5100118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5840363" y="5100118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5552331" y="5358654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6195219" y="5597525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Oval 177"/>
                <p:cNvSpPr/>
                <p:nvPr/>
              </p:nvSpPr>
              <p:spPr>
                <a:xfrm>
                  <a:off x="4791075" y="479107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5902846" y="282364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/>
                <p:cNvCxnSpPr/>
                <p:nvPr/>
              </p:nvCxnSpPr>
              <p:spPr>
                <a:xfrm flipH="1">
                  <a:off x="5898781" y="2819400"/>
                  <a:ext cx="290090" cy="3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5902846" y="3312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5830838" y="282364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5542806" y="308217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6185694" y="3295323"/>
                  <a:ext cx="1128" cy="27655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6176185" y="2578101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6176009" y="3573781"/>
                  <a:ext cx="3869" cy="151538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>
                  <a:stCxn id="164" idx="1"/>
                </p:cNvCxnSpPr>
                <p:nvPr/>
              </p:nvCxnSpPr>
              <p:spPr>
                <a:xfrm>
                  <a:off x="4924956" y="3695700"/>
                  <a:ext cx="2615034" cy="762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Oval 187"/>
                <p:cNvSpPr/>
                <p:nvPr/>
              </p:nvSpPr>
              <p:spPr>
                <a:xfrm>
                  <a:off x="6063615" y="357949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4647619" y="5860211"/>
                  <a:ext cx="18002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5151675" y="5932219"/>
                  <a:ext cx="64807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5327441" y="6004227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5428148" y="6076235"/>
                  <a:ext cx="8039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V="1">
                  <a:off x="5724525" y="2566988"/>
                  <a:ext cx="881063" cy="47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537450" y="3695700"/>
                  <a:ext cx="0" cy="9906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H="1">
                  <a:off x="7537450" y="5186363"/>
                  <a:ext cx="1588" cy="6524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253491" y="467530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Arrow Connector 196"/>
                <p:cNvCxnSpPr/>
                <p:nvPr/>
              </p:nvCxnSpPr>
              <p:spPr>
                <a:xfrm>
                  <a:off x="7253491" y="517935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253491" y="467530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7181483" y="467530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6893451" y="493383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Oval 211"/>
                <p:cNvSpPr/>
                <p:nvPr/>
              </p:nvSpPr>
              <p:spPr>
                <a:xfrm>
                  <a:off x="7491413" y="5829300"/>
                  <a:ext cx="95250" cy="952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213" name="Trapezoid 212"/>
                <p:cNvSpPr/>
                <p:nvPr/>
              </p:nvSpPr>
              <p:spPr>
                <a:xfrm rot="16200000">
                  <a:off x="-182992" y="3966865"/>
                  <a:ext cx="3312368" cy="504056"/>
                </a:xfrm>
                <a:prstGeom prst="trapezoid">
                  <a:avLst>
                    <a:gd name="adj" fmla="val 75161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dirty="0"/>
                </a:p>
              </p:txBody>
            </p:sp>
            <p:cxnSp>
              <p:nvCxnSpPr>
                <p:cNvPr id="214" name="Straight Connector 213"/>
                <p:cNvCxnSpPr>
                  <a:stCxn id="213" idx="2"/>
                </p:cNvCxnSpPr>
                <p:nvPr/>
              </p:nvCxnSpPr>
              <p:spPr>
                <a:xfrm>
                  <a:off x="1725220" y="4218892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5" name="Group 251"/>
                <p:cNvGrpSpPr/>
                <p:nvPr/>
              </p:nvGrpSpPr>
              <p:grpSpPr>
                <a:xfrm>
                  <a:off x="3535090" y="4236662"/>
                  <a:ext cx="360618" cy="288032"/>
                  <a:chOff x="1907704" y="4725144"/>
                  <a:chExt cx="360618" cy="288032"/>
                </a:xfrm>
              </p:grpSpPr>
              <p:sp>
                <p:nvSpPr>
                  <p:cNvPr id="241" name="Isosceles Triangle 240"/>
                  <p:cNvSpPr/>
                  <p:nvPr/>
                </p:nvSpPr>
                <p:spPr>
                  <a:xfrm rot="5400000">
                    <a:off x="1907704" y="4725144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43" name="Flowchart: Connector 242"/>
                  <p:cNvSpPr/>
                  <p:nvPr/>
                </p:nvSpPr>
                <p:spPr>
                  <a:xfrm>
                    <a:off x="2196314" y="4833445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16" name="Elbow Connector 215"/>
                <p:cNvCxnSpPr/>
                <p:nvPr/>
              </p:nvCxnSpPr>
              <p:spPr>
                <a:xfrm rot="16200000" flipH="1">
                  <a:off x="3800476" y="4552949"/>
                  <a:ext cx="933449" cy="590550"/>
                </a:xfrm>
                <a:prstGeom prst="bentConnector3">
                  <a:avLst>
                    <a:gd name="adj1" fmla="val 1030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Elbow Connector 216"/>
                <p:cNvCxnSpPr/>
                <p:nvPr/>
              </p:nvCxnSpPr>
              <p:spPr>
                <a:xfrm flipV="1">
                  <a:off x="3948512" y="4933951"/>
                  <a:ext cx="2962275" cy="1304924"/>
                </a:xfrm>
                <a:prstGeom prst="bentConnector3">
                  <a:avLst>
                    <a:gd name="adj1" fmla="val 1001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 flipV="1">
                  <a:off x="3962400" y="5343526"/>
                  <a:ext cx="6350" cy="89534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Elbow Connector 218"/>
                <p:cNvCxnSpPr/>
                <p:nvPr/>
              </p:nvCxnSpPr>
              <p:spPr>
                <a:xfrm rot="10800000">
                  <a:off x="3343544" y="3074562"/>
                  <a:ext cx="2217246" cy="2280498"/>
                </a:xfrm>
                <a:prstGeom prst="bentConnector3">
                  <a:avLst>
                    <a:gd name="adj1" fmla="val 315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3348261" y="3060636"/>
                  <a:ext cx="0" cy="130219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>
                  <a:stCxn id="213" idx="3"/>
                </p:cNvCxnSpPr>
                <p:nvPr/>
              </p:nvCxnSpPr>
              <p:spPr>
                <a:xfrm flipV="1">
                  <a:off x="1473194" y="2367889"/>
                  <a:ext cx="0" cy="38424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22" name="Group 72"/>
                <p:cNvGrpSpPr/>
                <p:nvPr/>
              </p:nvGrpSpPr>
              <p:grpSpPr>
                <a:xfrm>
                  <a:off x="2177275" y="4026272"/>
                  <a:ext cx="792086" cy="648070"/>
                  <a:chOff x="3795012" y="3796531"/>
                  <a:chExt cx="792086" cy="648070"/>
                </a:xfrm>
              </p:grpSpPr>
              <p:sp>
                <p:nvSpPr>
                  <p:cNvPr id="228" name="Flowchart: Stored Data 227"/>
                  <p:cNvSpPr/>
                  <p:nvPr/>
                </p:nvSpPr>
                <p:spPr>
                  <a:xfrm flipH="1">
                    <a:off x="3795012" y="3796531"/>
                    <a:ext cx="700879" cy="648070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32" name="Flowchart: Connector 231"/>
                  <p:cNvSpPr/>
                  <p:nvPr/>
                </p:nvSpPr>
                <p:spPr>
                  <a:xfrm flipH="1">
                    <a:off x="4494512" y="408456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23" name="Straight Connector 222"/>
                <p:cNvCxnSpPr/>
                <p:nvPr/>
              </p:nvCxnSpPr>
              <p:spPr>
                <a:xfrm flipH="1">
                  <a:off x="1970377" y="4531866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flipV="1">
                  <a:off x="1966834" y="4507362"/>
                  <a:ext cx="10485" cy="6953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Group 127"/>
              <p:cNvGrpSpPr/>
              <p:nvPr/>
            </p:nvGrpSpPr>
            <p:grpSpPr>
              <a:xfrm>
                <a:off x="2357490" y="3830897"/>
                <a:ext cx="369190" cy="288032"/>
                <a:chOff x="2357490" y="3830897"/>
                <a:chExt cx="369190" cy="288032"/>
              </a:xfrm>
            </p:grpSpPr>
            <p:sp>
              <p:nvSpPr>
                <p:cNvPr id="155" name="Isosceles Triangle 154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6" name="Flowchart: Connector 155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142" name="Straight Connector 141"/>
              <p:cNvCxnSpPr/>
              <p:nvPr/>
            </p:nvCxnSpPr>
            <p:spPr>
              <a:xfrm flipH="1" flipV="1">
                <a:off x="2141314" y="3983123"/>
                <a:ext cx="212323" cy="30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>
                <a:off x="2731295" y="3969544"/>
                <a:ext cx="2019299" cy="714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4749800" y="3517901"/>
                <a:ext cx="4135" cy="4698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5" name="Group 128"/>
              <p:cNvGrpSpPr/>
              <p:nvPr/>
            </p:nvGrpSpPr>
            <p:grpSpPr>
              <a:xfrm>
                <a:off x="2786115" y="3849947"/>
                <a:ext cx="369190" cy="288032"/>
                <a:chOff x="2357490" y="3830897"/>
                <a:chExt cx="369190" cy="288032"/>
              </a:xfrm>
            </p:grpSpPr>
            <p:sp>
              <p:nvSpPr>
                <p:cNvPr id="153" name="Isosceles Triangle 152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4" name="Flowchart: Connector 153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pic>
            <p:nvPicPr>
              <p:cNvPr id="14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62340" y="1069529"/>
                <a:ext cx="11588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7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836701" y="4193455"/>
                <a:ext cx="12430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8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46788" y="1223963"/>
                <a:ext cx="706437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9" name="Picture 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156075" y="3071813"/>
                <a:ext cx="774700" cy="523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0" name="Picture 7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37238" y="2376488"/>
                <a:ext cx="51752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1" name="Picture 8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124450" y="3748088"/>
                <a:ext cx="4937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2" name="Picture 9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7396163" y="3748088"/>
                <a:ext cx="14382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39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336964" y="1490319"/>
              <a:ext cx="526627" cy="2714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45" name="TextBox 244"/>
          <p:cNvSpPr txBox="1"/>
          <p:nvPr/>
        </p:nvSpPr>
        <p:spPr>
          <a:xfrm>
            <a:off x="2091209" y="94100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endParaRPr lang="nl-BE" sz="1400" dirty="0"/>
          </a:p>
        </p:txBody>
      </p:sp>
      <p:sp>
        <p:nvSpPr>
          <p:cNvPr id="247" name="TextBox 246"/>
          <p:cNvSpPr txBox="1"/>
          <p:nvPr/>
        </p:nvSpPr>
        <p:spPr>
          <a:xfrm>
            <a:off x="2196278" y="3262449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grpSp>
        <p:nvGrpSpPr>
          <p:cNvPr id="250" name="Group 226"/>
          <p:cNvGrpSpPr/>
          <p:nvPr/>
        </p:nvGrpSpPr>
        <p:grpSpPr>
          <a:xfrm flipH="1" flipV="1">
            <a:off x="1878721" y="4395269"/>
            <a:ext cx="3022600" cy="270669"/>
            <a:chOff x="622300" y="1308100"/>
            <a:chExt cx="3022600" cy="270669"/>
          </a:xfrm>
        </p:grpSpPr>
        <p:cxnSp>
          <p:nvCxnSpPr>
            <p:cNvPr id="251" name="Straight Connector 250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26"/>
          <p:cNvGrpSpPr/>
          <p:nvPr/>
        </p:nvGrpSpPr>
        <p:grpSpPr>
          <a:xfrm flipH="1" flipV="1">
            <a:off x="2188300" y="4700085"/>
            <a:ext cx="3022600" cy="270669"/>
            <a:chOff x="622300" y="1308100"/>
            <a:chExt cx="3022600" cy="270669"/>
          </a:xfrm>
        </p:grpSpPr>
        <p:cxnSp>
          <p:nvCxnSpPr>
            <p:cNvPr id="255" name="Straight Connector 25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Group 226"/>
          <p:cNvGrpSpPr/>
          <p:nvPr/>
        </p:nvGrpSpPr>
        <p:grpSpPr>
          <a:xfrm flipH="1" flipV="1">
            <a:off x="2512184" y="5009680"/>
            <a:ext cx="3022600" cy="270669"/>
            <a:chOff x="622300" y="1308100"/>
            <a:chExt cx="3022600" cy="270669"/>
          </a:xfrm>
        </p:grpSpPr>
        <p:cxnSp>
          <p:nvCxnSpPr>
            <p:cNvPr id="259" name="Straight Connector 258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26"/>
          <p:cNvGrpSpPr/>
          <p:nvPr/>
        </p:nvGrpSpPr>
        <p:grpSpPr>
          <a:xfrm flipH="1" flipV="1">
            <a:off x="2269271" y="5309749"/>
            <a:ext cx="3022600" cy="270669"/>
            <a:chOff x="622300" y="1308100"/>
            <a:chExt cx="3022600" cy="270669"/>
          </a:xfrm>
        </p:grpSpPr>
        <p:cxnSp>
          <p:nvCxnSpPr>
            <p:cNvPr id="263" name="Straight Connector 262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Freeform 243"/>
          <p:cNvSpPr/>
          <p:nvPr/>
        </p:nvSpPr>
        <p:spPr>
          <a:xfrm>
            <a:off x="2103125" y="4850448"/>
            <a:ext cx="318795" cy="333023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352131"/>
              <a:gd name="connsiteY0" fmla="*/ 0 h 325879"/>
              <a:gd name="connsiteX1" fmla="*/ 352131 w 352131"/>
              <a:gd name="connsiteY1" fmla="*/ 325879 h 325879"/>
              <a:gd name="connsiteX0" fmla="*/ 0 w 528344"/>
              <a:gd name="connsiteY0" fmla="*/ 0 h 349692"/>
              <a:gd name="connsiteX1" fmla="*/ 528344 w 528344"/>
              <a:gd name="connsiteY1" fmla="*/ 349692 h 349692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399757"/>
              <a:gd name="connsiteY0" fmla="*/ 0 h 309210"/>
              <a:gd name="connsiteX1" fmla="*/ 399757 w 399757"/>
              <a:gd name="connsiteY1" fmla="*/ 309210 h 309210"/>
              <a:gd name="connsiteX0" fmla="*/ 0 w 318795"/>
              <a:gd name="connsiteY0" fmla="*/ 0 h 333023"/>
              <a:gd name="connsiteX1" fmla="*/ 318795 w 318795"/>
              <a:gd name="connsiteY1" fmla="*/ 333023 h 33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795" h="333023">
                <a:moveTo>
                  <a:pt x="0" y="0"/>
                </a:moveTo>
                <a:cubicBezTo>
                  <a:pt x="180976" y="47298"/>
                  <a:pt x="131070" y="274646"/>
                  <a:pt x="318795" y="333023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1628061" y="4312719"/>
            <a:ext cx="1905" cy="1440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2066846" y="4312719"/>
            <a:ext cx="1905" cy="144000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Freeform 380"/>
          <p:cNvSpPr/>
          <p:nvPr/>
        </p:nvSpPr>
        <p:spPr>
          <a:xfrm>
            <a:off x="1723017" y="4556124"/>
            <a:ext cx="442520" cy="95198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1815 w 218682"/>
              <a:gd name="connsiteY0" fmla="*/ 0 h 336039"/>
              <a:gd name="connsiteX1" fmla="*/ 218682 w 218682"/>
              <a:gd name="connsiteY1" fmla="*/ 336039 h 336039"/>
              <a:gd name="connsiteX0" fmla="*/ 0 w 301642"/>
              <a:gd name="connsiteY0" fmla="*/ 0 h 342389"/>
              <a:gd name="connsiteX1" fmla="*/ 301642 w 301642"/>
              <a:gd name="connsiteY1" fmla="*/ 342389 h 342389"/>
              <a:gd name="connsiteX0" fmla="*/ 21815 w 218682"/>
              <a:gd name="connsiteY0" fmla="*/ 0 h 675764"/>
              <a:gd name="connsiteX1" fmla="*/ 218682 w 218682"/>
              <a:gd name="connsiteY1" fmla="*/ 675764 h 675764"/>
              <a:gd name="connsiteX0" fmla="*/ 0 w 363555"/>
              <a:gd name="connsiteY0" fmla="*/ 0 h 951989"/>
              <a:gd name="connsiteX1" fmla="*/ 363555 w 363555"/>
              <a:gd name="connsiteY1" fmla="*/ 951989 h 951989"/>
              <a:gd name="connsiteX0" fmla="*/ 78965 w 442520"/>
              <a:gd name="connsiteY0" fmla="*/ 0 h 951989"/>
              <a:gd name="connsiteX1" fmla="*/ 442520 w 442520"/>
              <a:gd name="connsiteY1" fmla="*/ 951989 h 95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2520" h="951989">
                <a:moveTo>
                  <a:pt x="78965" y="0"/>
                </a:moveTo>
                <a:cubicBezTo>
                  <a:pt x="174528" y="51108"/>
                  <a:pt x="0" y="898374"/>
                  <a:pt x="442520" y="95198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82" name="Straight Connector 381"/>
          <p:cNvCxnSpPr/>
          <p:nvPr/>
        </p:nvCxnSpPr>
        <p:spPr>
          <a:xfrm flipH="1">
            <a:off x="2562146" y="4230804"/>
            <a:ext cx="1905" cy="1476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/>
          <p:cNvSpPr txBox="1"/>
          <p:nvPr/>
        </p:nvSpPr>
        <p:spPr>
          <a:xfrm>
            <a:off x="2076618" y="46910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6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242" name="Freeform 241"/>
          <p:cNvSpPr/>
          <p:nvPr/>
        </p:nvSpPr>
        <p:spPr>
          <a:xfrm>
            <a:off x="1789281" y="4511675"/>
            <a:ext cx="315929" cy="345564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4124 w 315929"/>
              <a:gd name="connsiteY0" fmla="*/ 8573 h 345564"/>
              <a:gd name="connsiteX1" fmla="*/ 0 w 315929"/>
              <a:gd name="connsiteY1" fmla="*/ 0 h 345564"/>
              <a:gd name="connsiteX2" fmla="*/ 315929 w 315929"/>
              <a:gd name="connsiteY2" fmla="*/ 345564 h 34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929" h="345564">
                <a:moveTo>
                  <a:pt x="24124" y="8573"/>
                </a:moveTo>
                <a:lnTo>
                  <a:pt x="0" y="0"/>
                </a:lnTo>
                <a:cubicBezTo>
                  <a:pt x="95563" y="51108"/>
                  <a:pt x="97247" y="301474"/>
                  <a:pt x="315929" y="345564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(6)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 flipV="1">
            <a:off x="561092" y="52766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561092" y="46670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561092" y="49718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561092" y="55814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61092" y="4400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561092" y="53147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61092" y="47051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61092" y="50099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561092" y="56195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26"/>
          <p:cNvGrpSpPr/>
          <p:nvPr/>
        </p:nvGrpSpPr>
        <p:grpSpPr>
          <a:xfrm flipH="1">
            <a:off x="268992" y="4395269"/>
            <a:ext cx="3022600" cy="270669"/>
            <a:chOff x="622300" y="1308100"/>
            <a:chExt cx="3022600" cy="270669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30"/>
          <p:cNvGrpSpPr/>
          <p:nvPr/>
        </p:nvGrpSpPr>
        <p:grpSpPr>
          <a:xfrm flipH="1">
            <a:off x="879862" y="5009949"/>
            <a:ext cx="2646680" cy="271939"/>
            <a:chOff x="998220" y="1306830"/>
            <a:chExt cx="2646680" cy="271939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998220" y="1306830"/>
              <a:ext cx="1071880" cy="762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502678" y="4384533"/>
            <a:ext cx="91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RefEnable</a:t>
            </a:r>
            <a:endParaRPr lang="nl-BE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502678" y="4689333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r>
              <a:rPr lang="en-US" sz="1400" dirty="0" smtClean="0"/>
              <a:t>	</a:t>
            </a:r>
            <a:endParaRPr lang="nl-BE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02678" y="5001753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502678" y="529893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 </a:t>
            </a:r>
            <a:endParaRPr lang="nl-BE" sz="1400" dirty="0"/>
          </a:p>
        </p:txBody>
      </p:sp>
      <p:sp>
        <p:nvSpPr>
          <p:cNvPr id="248" name="Freeform 247"/>
          <p:cNvSpPr/>
          <p:nvPr/>
        </p:nvSpPr>
        <p:spPr>
          <a:xfrm>
            <a:off x="2982039" y="4202705"/>
            <a:ext cx="229183" cy="11303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31" h="360804">
                <a:moveTo>
                  <a:pt x="0" y="0"/>
                </a:moveTo>
                <a:cubicBezTo>
                  <a:pt x="95251" y="123498"/>
                  <a:pt x="138574" y="12688"/>
                  <a:pt x="250531" y="360804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9" name="TextBox 248"/>
          <p:cNvSpPr txBox="1"/>
          <p:nvPr/>
        </p:nvSpPr>
        <p:spPr>
          <a:xfrm>
            <a:off x="2168135" y="400432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Start  decoding</a:t>
            </a:r>
            <a:endParaRPr lang="nl-BE" sz="1100" dirty="0">
              <a:solidFill>
                <a:srgbClr val="C00000"/>
              </a:solidFill>
            </a:endParaRPr>
          </a:p>
        </p:txBody>
      </p:sp>
      <p:grpSp>
        <p:nvGrpSpPr>
          <p:cNvPr id="4" name="Group 226"/>
          <p:cNvGrpSpPr/>
          <p:nvPr/>
        </p:nvGrpSpPr>
        <p:grpSpPr>
          <a:xfrm flipH="1">
            <a:off x="478513" y="4700085"/>
            <a:ext cx="3022600" cy="270669"/>
            <a:chOff x="622300" y="1308100"/>
            <a:chExt cx="3022600" cy="270669"/>
          </a:xfrm>
        </p:grpSpPr>
        <p:cxnSp>
          <p:nvCxnSpPr>
            <p:cNvPr id="266" name="Straight Connector 265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26"/>
          <p:cNvGrpSpPr/>
          <p:nvPr/>
        </p:nvGrpSpPr>
        <p:grpSpPr>
          <a:xfrm flipH="1">
            <a:off x="662649" y="5307369"/>
            <a:ext cx="3022600" cy="270669"/>
            <a:chOff x="447675" y="1308100"/>
            <a:chExt cx="3022600" cy="270669"/>
          </a:xfrm>
        </p:grpSpPr>
        <p:cxnSp>
          <p:nvCxnSpPr>
            <p:cNvPr id="270" name="Straight Connector 269"/>
            <p:cNvCxnSpPr/>
            <p:nvPr/>
          </p:nvCxnSpPr>
          <p:spPr>
            <a:xfrm flipV="1">
              <a:off x="447675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2022475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882775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Freeform 275"/>
          <p:cNvSpPr/>
          <p:nvPr/>
        </p:nvSpPr>
        <p:spPr>
          <a:xfrm>
            <a:off x="3708746" y="4142380"/>
            <a:ext cx="78614" cy="14558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125203 w 220454"/>
              <a:gd name="connsiteY0" fmla="*/ 0 h 502683"/>
              <a:gd name="connsiteX1" fmla="*/ 111957 w 220454"/>
              <a:gd name="connsiteY1" fmla="*/ 502683 h 502683"/>
              <a:gd name="connsiteX0" fmla="*/ 125203 w 171864"/>
              <a:gd name="connsiteY0" fmla="*/ 0 h 502683"/>
              <a:gd name="connsiteX1" fmla="*/ 111957 w 171864"/>
              <a:gd name="connsiteY1" fmla="*/ 502683 h 502683"/>
              <a:gd name="connsiteX0" fmla="*/ 13246 w 59907"/>
              <a:gd name="connsiteY0" fmla="*/ 0 h 502683"/>
              <a:gd name="connsiteX1" fmla="*/ 0 w 59907"/>
              <a:gd name="connsiteY1" fmla="*/ 502683 h 502683"/>
              <a:gd name="connsiteX0" fmla="*/ 291774 w 338435"/>
              <a:gd name="connsiteY0" fmla="*/ 124126 h 368385"/>
              <a:gd name="connsiteX1" fmla="*/ 0 w 338435"/>
              <a:gd name="connsiteY1" fmla="*/ 368385 h 368385"/>
              <a:gd name="connsiteX0" fmla="*/ 291774 w 338435"/>
              <a:gd name="connsiteY0" fmla="*/ 0 h 244259"/>
              <a:gd name="connsiteX1" fmla="*/ 0 w 338435"/>
              <a:gd name="connsiteY1" fmla="*/ 244259 h 244259"/>
              <a:gd name="connsiteX0" fmla="*/ 270949 w 317610"/>
              <a:gd name="connsiteY0" fmla="*/ 0 h 373470"/>
              <a:gd name="connsiteX1" fmla="*/ 0 w 317610"/>
              <a:gd name="connsiteY1" fmla="*/ 373470 h 373470"/>
              <a:gd name="connsiteX0" fmla="*/ 83528 w 153555"/>
              <a:gd name="connsiteY0" fmla="*/ 0 h 548283"/>
              <a:gd name="connsiteX1" fmla="*/ 0 w 153555"/>
              <a:gd name="connsiteY1" fmla="*/ 548283 h 548283"/>
              <a:gd name="connsiteX0" fmla="*/ 39276 w 153555"/>
              <a:gd name="connsiteY0" fmla="*/ 0 h 464675"/>
              <a:gd name="connsiteX1" fmla="*/ 0 w 153555"/>
              <a:gd name="connsiteY1" fmla="*/ 464675 h 464675"/>
              <a:gd name="connsiteX0" fmla="*/ 39276 w 85937"/>
              <a:gd name="connsiteY0" fmla="*/ 0 h 464675"/>
              <a:gd name="connsiteX1" fmla="*/ 0 w 85937"/>
              <a:gd name="connsiteY1" fmla="*/ 464675 h 4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37" h="464675">
                <a:moveTo>
                  <a:pt x="39276" y="0"/>
                </a:moveTo>
                <a:cubicBezTo>
                  <a:pt x="85937" y="184302"/>
                  <a:pt x="75464" y="248303"/>
                  <a:pt x="0" y="464675"/>
                </a:cubicBezTo>
              </a:path>
            </a:pathLst>
          </a:custGeom>
          <a:ln w="9525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7" name="TextBox 276"/>
          <p:cNvSpPr txBox="1"/>
          <p:nvPr/>
        </p:nvSpPr>
        <p:spPr>
          <a:xfrm>
            <a:off x="3160005" y="3940192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Bitline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start falling</a:t>
            </a:r>
            <a:endParaRPr lang="nl-BE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3" name="Freeform 382"/>
          <p:cNvSpPr/>
          <p:nvPr/>
        </p:nvSpPr>
        <p:spPr>
          <a:xfrm>
            <a:off x="4218492" y="4047923"/>
            <a:ext cx="446119" cy="20828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82686 w 177937"/>
              <a:gd name="connsiteY0" fmla="*/ 0 h 421609"/>
              <a:gd name="connsiteX1" fmla="*/ 111957 w 177937"/>
              <a:gd name="connsiteY1" fmla="*/ 421609 h 421609"/>
              <a:gd name="connsiteX0" fmla="*/ 0 w 122955"/>
              <a:gd name="connsiteY0" fmla="*/ 0 h 421609"/>
              <a:gd name="connsiteX1" fmla="*/ 29271 w 122955"/>
              <a:gd name="connsiteY1" fmla="*/ 421609 h 421609"/>
              <a:gd name="connsiteX0" fmla="*/ 475721 w 570972"/>
              <a:gd name="connsiteY0" fmla="*/ 0 h 664830"/>
              <a:gd name="connsiteX1" fmla="*/ 0 w 570972"/>
              <a:gd name="connsiteY1" fmla="*/ 664830 h 664830"/>
              <a:gd name="connsiteX0" fmla="*/ 475721 w 487674"/>
              <a:gd name="connsiteY0" fmla="*/ 0 h 664830"/>
              <a:gd name="connsiteX1" fmla="*/ 0 w 487674"/>
              <a:gd name="connsiteY1" fmla="*/ 664830 h 66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674" h="664830">
                <a:moveTo>
                  <a:pt x="475721" y="0"/>
                </a:moveTo>
                <a:cubicBezTo>
                  <a:pt x="487674" y="298313"/>
                  <a:pt x="93684" y="407922"/>
                  <a:pt x="0" y="664830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4" name="TextBox 383"/>
          <p:cNvSpPr txBox="1"/>
          <p:nvPr/>
        </p:nvSpPr>
        <p:spPr>
          <a:xfrm>
            <a:off x="3201598" y="3735246"/>
            <a:ext cx="1999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Memory cell disconnected to BL</a:t>
            </a:r>
            <a:endParaRPr lang="nl-BE" sz="1100" dirty="0">
              <a:solidFill>
                <a:srgbClr val="C00000"/>
              </a:solidFill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124492" y="49958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10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3776830" y="53006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11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5057775" y="3790950"/>
            <a:ext cx="37147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</a:t>
            </a:r>
            <a:r>
              <a:rPr lang="en-US" sz="2000" b="1" u="sng" dirty="0" err="1" smtClean="0">
                <a:solidFill>
                  <a:srgbClr val="002060"/>
                </a:solidFill>
              </a:rPr>
              <a:t>Optimisation</a:t>
            </a:r>
            <a:endParaRPr lang="en-US" sz="2000" b="1" u="sng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dirty="0" smtClean="0">
                <a:solidFill>
                  <a:srgbClr val="002060"/>
                </a:solidFill>
              </a:rPr>
              <a:t>ref should  be selected when load is turned off → </a:t>
            </a:r>
            <a:r>
              <a:rPr lang="en-US" dirty="0" smtClean="0">
                <a:solidFill>
                  <a:srgbClr val="002060"/>
                </a:solidFill>
              </a:rPr>
              <a:t>T</a:t>
            </a:r>
            <a:r>
              <a:rPr lang="en-US" baseline="-25000" dirty="0" smtClean="0">
                <a:solidFill>
                  <a:srgbClr val="002060"/>
                </a:solidFill>
              </a:rPr>
              <a:t>9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10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11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T</a:t>
            </a:r>
            <a:r>
              <a:rPr lang="en-US" baseline="-25000" dirty="0" smtClean="0">
                <a:solidFill>
                  <a:srgbClr val="002060"/>
                </a:solidFill>
              </a:rPr>
              <a:t>9</a:t>
            </a:r>
            <a:r>
              <a:rPr lang="en-US" dirty="0" smtClean="0">
                <a:solidFill>
                  <a:srgbClr val="002060"/>
                </a:solidFill>
              </a:rPr>
              <a:t>&lt; T</a:t>
            </a:r>
            <a:r>
              <a:rPr lang="en-US" baseline="-25000" dirty="0" smtClean="0">
                <a:solidFill>
                  <a:srgbClr val="002060"/>
                </a:solidFill>
              </a:rPr>
              <a:t>10 </a:t>
            </a:r>
            <a:r>
              <a:rPr lang="en-US" dirty="0" smtClean="0">
                <a:solidFill>
                  <a:srgbClr val="002060"/>
                </a:solidFill>
              </a:rPr>
              <a:t>because of inverter. </a:t>
            </a:r>
            <a:r>
              <a:rPr lang="en-US" dirty="0" smtClean="0">
                <a:solidFill>
                  <a:srgbClr val="002060"/>
                </a:solidFill>
              </a:rPr>
              <a:t>T</a:t>
            </a:r>
            <a:r>
              <a:rPr lang="en-US" baseline="-25000" dirty="0" smtClean="0">
                <a:solidFill>
                  <a:srgbClr val="002060"/>
                </a:solidFill>
              </a:rPr>
              <a:t>11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is dependent of 2 inverters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grpSp>
        <p:nvGrpSpPr>
          <p:cNvPr id="7" name="Group 136"/>
          <p:cNvGrpSpPr/>
          <p:nvPr/>
        </p:nvGrpSpPr>
        <p:grpSpPr>
          <a:xfrm>
            <a:off x="204787" y="576262"/>
            <a:ext cx="5262562" cy="2681288"/>
            <a:chOff x="1162340" y="1069529"/>
            <a:chExt cx="7672098" cy="4216846"/>
          </a:xfrm>
        </p:grpSpPr>
        <p:grpSp>
          <p:nvGrpSpPr>
            <p:cNvPr id="8" name="Group 132"/>
            <p:cNvGrpSpPr/>
            <p:nvPr/>
          </p:nvGrpSpPr>
          <p:grpSpPr>
            <a:xfrm>
              <a:off x="1162340" y="1069529"/>
              <a:ext cx="7672098" cy="4216846"/>
              <a:chOff x="1162340" y="1069529"/>
              <a:chExt cx="7672098" cy="4216846"/>
            </a:xfrm>
          </p:grpSpPr>
          <p:grpSp>
            <p:nvGrpSpPr>
              <p:cNvPr id="9" name="Group 25"/>
              <p:cNvGrpSpPr/>
              <p:nvPr/>
            </p:nvGrpSpPr>
            <p:grpSpPr>
              <a:xfrm>
                <a:off x="1393574" y="1415389"/>
                <a:ext cx="6365499" cy="3870986"/>
                <a:chOff x="1221164" y="2367889"/>
                <a:chExt cx="6365499" cy="3870986"/>
              </a:xfrm>
            </p:grpSpPr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2933989" y="4381366"/>
                  <a:ext cx="104966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68762" y="4300012"/>
                  <a:ext cx="0" cy="36004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/>
                <p:cNvCxnSpPr/>
                <p:nvPr/>
              </p:nvCxnSpPr>
              <p:spPr>
                <a:xfrm>
                  <a:off x="4760253" y="4660052"/>
                  <a:ext cx="15671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65587" y="4300012"/>
                  <a:ext cx="149313" cy="52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4696754" y="4300012"/>
                  <a:ext cx="0" cy="3600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590838" y="4484286"/>
                  <a:ext cx="10591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V="1">
                  <a:off x="4920713" y="4155996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64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5400000">
                  <a:off x="4691737" y="3754850"/>
                  <a:ext cx="4664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919291" y="4660052"/>
                  <a:ext cx="2753" cy="43582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645546" y="509059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/>
                <p:cNvCxnSpPr/>
                <p:nvPr/>
              </p:nvCxnSpPr>
              <p:spPr>
                <a:xfrm>
                  <a:off x="4645546" y="559464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4645546" y="5090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4573538" y="509059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4285506" y="534912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928394" y="5588000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5912371" y="5100118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>
                  <a:off x="5912371" y="5604174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5912371" y="5100118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5840363" y="5100118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5552331" y="5358654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6195219" y="5597525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Oval 177"/>
                <p:cNvSpPr/>
                <p:nvPr/>
              </p:nvSpPr>
              <p:spPr>
                <a:xfrm>
                  <a:off x="4791075" y="479107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5902846" y="282364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/>
                <p:cNvCxnSpPr/>
                <p:nvPr/>
              </p:nvCxnSpPr>
              <p:spPr>
                <a:xfrm flipH="1">
                  <a:off x="5898781" y="2819400"/>
                  <a:ext cx="290090" cy="3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5902846" y="3312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5830838" y="282364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5542806" y="308217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6185694" y="3295323"/>
                  <a:ext cx="1128" cy="27655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6176185" y="2578101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6176009" y="3573781"/>
                  <a:ext cx="3869" cy="151538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>
                  <a:stCxn id="164" idx="1"/>
                </p:cNvCxnSpPr>
                <p:nvPr/>
              </p:nvCxnSpPr>
              <p:spPr>
                <a:xfrm>
                  <a:off x="4924956" y="3695700"/>
                  <a:ext cx="2615034" cy="762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Oval 187"/>
                <p:cNvSpPr/>
                <p:nvPr/>
              </p:nvSpPr>
              <p:spPr>
                <a:xfrm>
                  <a:off x="6063615" y="357949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4647619" y="5860211"/>
                  <a:ext cx="18002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5151675" y="5932219"/>
                  <a:ext cx="64807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5327441" y="6004227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5428148" y="6076235"/>
                  <a:ext cx="8039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V="1">
                  <a:off x="5724525" y="2566988"/>
                  <a:ext cx="881063" cy="47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537450" y="3695700"/>
                  <a:ext cx="0" cy="9906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H="1">
                  <a:off x="7537450" y="5186363"/>
                  <a:ext cx="1588" cy="6524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253491" y="467530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Arrow Connector 196"/>
                <p:cNvCxnSpPr/>
                <p:nvPr/>
              </p:nvCxnSpPr>
              <p:spPr>
                <a:xfrm>
                  <a:off x="7253491" y="517935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253491" y="467530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7181483" y="467530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6893451" y="493383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Oval 211"/>
                <p:cNvSpPr/>
                <p:nvPr/>
              </p:nvSpPr>
              <p:spPr>
                <a:xfrm>
                  <a:off x="7491413" y="5829300"/>
                  <a:ext cx="95250" cy="952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213" name="Trapezoid 212"/>
                <p:cNvSpPr/>
                <p:nvPr/>
              </p:nvSpPr>
              <p:spPr>
                <a:xfrm rot="16200000">
                  <a:off x="-182992" y="3966865"/>
                  <a:ext cx="3312368" cy="504056"/>
                </a:xfrm>
                <a:prstGeom prst="trapezoid">
                  <a:avLst>
                    <a:gd name="adj" fmla="val 75161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dirty="0"/>
                </a:p>
              </p:txBody>
            </p:sp>
            <p:cxnSp>
              <p:nvCxnSpPr>
                <p:cNvPr id="214" name="Straight Connector 213"/>
                <p:cNvCxnSpPr>
                  <a:stCxn id="213" idx="2"/>
                </p:cNvCxnSpPr>
                <p:nvPr/>
              </p:nvCxnSpPr>
              <p:spPr>
                <a:xfrm>
                  <a:off x="1725220" y="4218892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Group 251"/>
                <p:cNvGrpSpPr/>
                <p:nvPr/>
              </p:nvGrpSpPr>
              <p:grpSpPr>
                <a:xfrm>
                  <a:off x="3535090" y="4236662"/>
                  <a:ext cx="360618" cy="288032"/>
                  <a:chOff x="1907704" y="4725144"/>
                  <a:chExt cx="360618" cy="288032"/>
                </a:xfrm>
              </p:grpSpPr>
              <p:sp>
                <p:nvSpPr>
                  <p:cNvPr id="241" name="Isosceles Triangle 240"/>
                  <p:cNvSpPr/>
                  <p:nvPr/>
                </p:nvSpPr>
                <p:spPr>
                  <a:xfrm rot="5400000">
                    <a:off x="1907704" y="4725144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43" name="Flowchart: Connector 242"/>
                  <p:cNvSpPr/>
                  <p:nvPr/>
                </p:nvSpPr>
                <p:spPr>
                  <a:xfrm>
                    <a:off x="2196314" y="4833445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16" name="Elbow Connector 215"/>
                <p:cNvCxnSpPr/>
                <p:nvPr/>
              </p:nvCxnSpPr>
              <p:spPr>
                <a:xfrm rot="16200000" flipH="1">
                  <a:off x="3800476" y="4552949"/>
                  <a:ext cx="933449" cy="590550"/>
                </a:xfrm>
                <a:prstGeom prst="bentConnector3">
                  <a:avLst>
                    <a:gd name="adj1" fmla="val 1030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Elbow Connector 216"/>
                <p:cNvCxnSpPr/>
                <p:nvPr/>
              </p:nvCxnSpPr>
              <p:spPr>
                <a:xfrm flipV="1">
                  <a:off x="3948512" y="4933951"/>
                  <a:ext cx="2962275" cy="1304924"/>
                </a:xfrm>
                <a:prstGeom prst="bentConnector3">
                  <a:avLst>
                    <a:gd name="adj1" fmla="val 1001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 flipV="1">
                  <a:off x="3962400" y="5343526"/>
                  <a:ext cx="6350" cy="89534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Elbow Connector 218"/>
                <p:cNvCxnSpPr/>
                <p:nvPr/>
              </p:nvCxnSpPr>
              <p:spPr>
                <a:xfrm rot="10800000">
                  <a:off x="3343544" y="3074562"/>
                  <a:ext cx="2217246" cy="2280498"/>
                </a:xfrm>
                <a:prstGeom prst="bentConnector3">
                  <a:avLst>
                    <a:gd name="adj1" fmla="val 315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3348261" y="3060636"/>
                  <a:ext cx="0" cy="130219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>
                  <a:stCxn id="213" idx="3"/>
                </p:cNvCxnSpPr>
                <p:nvPr/>
              </p:nvCxnSpPr>
              <p:spPr>
                <a:xfrm flipV="1">
                  <a:off x="1473194" y="2367889"/>
                  <a:ext cx="0" cy="38424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Group 72"/>
                <p:cNvGrpSpPr/>
                <p:nvPr/>
              </p:nvGrpSpPr>
              <p:grpSpPr>
                <a:xfrm>
                  <a:off x="2177275" y="4026272"/>
                  <a:ext cx="792086" cy="648070"/>
                  <a:chOff x="3795012" y="3796531"/>
                  <a:chExt cx="792086" cy="648070"/>
                </a:xfrm>
              </p:grpSpPr>
              <p:sp>
                <p:nvSpPr>
                  <p:cNvPr id="228" name="Flowchart: Stored Data 227"/>
                  <p:cNvSpPr/>
                  <p:nvPr/>
                </p:nvSpPr>
                <p:spPr>
                  <a:xfrm flipH="1">
                    <a:off x="3795012" y="3796531"/>
                    <a:ext cx="700879" cy="648070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32" name="Flowchart: Connector 231"/>
                  <p:cNvSpPr/>
                  <p:nvPr/>
                </p:nvSpPr>
                <p:spPr>
                  <a:xfrm flipH="1">
                    <a:off x="4494512" y="408456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23" name="Straight Connector 222"/>
                <p:cNvCxnSpPr/>
                <p:nvPr/>
              </p:nvCxnSpPr>
              <p:spPr>
                <a:xfrm flipH="1">
                  <a:off x="1970377" y="4531866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flipV="1">
                  <a:off x="1966834" y="4507362"/>
                  <a:ext cx="10485" cy="6953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27"/>
              <p:cNvGrpSpPr/>
              <p:nvPr/>
            </p:nvGrpSpPr>
            <p:grpSpPr>
              <a:xfrm>
                <a:off x="2357490" y="3830897"/>
                <a:ext cx="369190" cy="288032"/>
                <a:chOff x="2357490" y="3830897"/>
                <a:chExt cx="369190" cy="288032"/>
              </a:xfrm>
            </p:grpSpPr>
            <p:sp>
              <p:nvSpPr>
                <p:cNvPr id="155" name="Isosceles Triangle 154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6" name="Flowchart: Connector 155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142" name="Straight Connector 141"/>
              <p:cNvCxnSpPr/>
              <p:nvPr/>
            </p:nvCxnSpPr>
            <p:spPr>
              <a:xfrm flipH="1" flipV="1">
                <a:off x="2141314" y="3983123"/>
                <a:ext cx="212323" cy="30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>
                <a:off x="2731295" y="3969544"/>
                <a:ext cx="2019299" cy="714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4749800" y="3517901"/>
                <a:ext cx="4135" cy="4698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8"/>
              <p:cNvGrpSpPr/>
              <p:nvPr/>
            </p:nvGrpSpPr>
            <p:grpSpPr>
              <a:xfrm>
                <a:off x="2786115" y="3849947"/>
                <a:ext cx="369190" cy="288032"/>
                <a:chOff x="2357490" y="3830897"/>
                <a:chExt cx="369190" cy="288032"/>
              </a:xfrm>
            </p:grpSpPr>
            <p:sp>
              <p:nvSpPr>
                <p:cNvPr id="153" name="Isosceles Triangle 152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4" name="Flowchart: Connector 153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pic>
            <p:nvPicPr>
              <p:cNvPr id="14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62340" y="1069529"/>
                <a:ext cx="11588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7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836701" y="4193455"/>
                <a:ext cx="12430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8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46788" y="1223963"/>
                <a:ext cx="706437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9" name="Picture 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156075" y="3071813"/>
                <a:ext cx="774700" cy="523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0" name="Picture 7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37238" y="2376488"/>
                <a:ext cx="51752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1" name="Picture 8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124450" y="3748088"/>
                <a:ext cx="4937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2" name="Picture 9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7396163" y="3748088"/>
                <a:ext cx="14382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39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336964" y="1490319"/>
              <a:ext cx="526627" cy="2714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45" name="TextBox 244"/>
          <p:cNvSpPr txBox="1"/>
          <p:nvPr/>
        </p:nvSpPr>
        <p:spPr>
          <a:xfrm>
            <a:off x="2091209" y="94100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endParaRPr lang="nl-BE" sz="1400" dirty="0"/>
          </a:p>
        </p:txBody>
      </p:sp>
      <p:sp>
        <p:nvSpPr>
          <p:cNvPr id="247" name="TextBox 246"/>
          <p:cNvSpPr txBox="1"/>
          <p:nvPr/>
        </p:nvSpPr>
        <p:spPr>
          <a:xfrm>
            <a:off x="2196278" y="3262449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grpSp>
        <p:nvGrpSpPr>
          <p:cNvPr id="14" name="Group 226"/>
          <p:cNvGrpSpPr/>
          <p:nvPr/>
        </p:nvGrpSpPr>
        <p:grpSpPr>
          <a:xfrm flipH="1" flipV="1">
            <a:off x="1878721" y="4395269"/>
            <a:ext cx="3022600" cy="270669"/>
            <a:chOff x="622300" y="1308100"/>
            <a:chExt cx="3022600" cy="270669"/>
          </a:xfrm>
        </p:grpSpPr>
        <p:cxnSp>
          <p:nvCxnSpPr>
            <p:cNvPr id="251" name="Straight Connector 250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26"/>
          <p:cNvGrpSpPr/>
          <p:nvPr/>
        </p:nvGrpSpPr>
        <p:grpSpPr>
          <a:xfrm flipH="1" flipV="1">
            <a:off x="2188300" y="4700085"/>
            <a:ext cx="3022600" cy="270669"/>
            <a:chOff x="622300" y="1308100"/>
            <a:chExt cx="3022600" cy="270669"/>
          </a:xfrm>
        </p:grpSpPr>
        <p:cxnSp>
          <p:nvCxnSpPr>
            <p:cNvPr id="255" name="Straight Connector 25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226"/>
          <p:cNvGrpSpPr/>
          <p:nvPr/>
        </p:nvGrpSpPr>
        <p:grpSpPr>
          <a:xfrm flipH="1" flipV="1">
            <a:off x="2512184" y="5009680"/>
            <a:ext cx="3022600" cy="270669"/>
            <a:chOff x="622300" y="1308100"/>
            <a:chExt cx="3022600" cy="270669"/>
          </a:xfrm>
        </p:grpSpPr>
        <p:cxnSp>
          <p:nvCxnSpPr>
            <p:cNvPr id="259" name="Straight Connector 258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26"/>
          <p:cNvGrpSpPr/>
          <p:nvPr/>
        </p:nvGrpSpPr>
        <p:grpSpPr>
          <a:xfrm flipH="1" flipV="1">
            <a:off x="2269271" y="5309749"/>
            <a:ext cx="3022600" cy="270669"/>
            <a:chOff x="622300" y="1308100"/>
            <a:chExt cx="3022600" cy="270669"/>
          </a:xfrm>
        </p:grpSpPr>
        <p:cxnSp>
          <p:nvCxnSpPr>
            <p:cNvPr id="263" name="Straight Connector 262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Freeform 243"/>
          <p:cNvSpPr/>
          <p:nvPr/>
        </p:nvSpPr>
        <p:spPr>
          <a:xfrm>
            <a:off x="3703325" y="4850448"/>
            <a:ext cx="318795" cy="333023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352131"/>
              <a:gd name="connsiteY0" fmla="*/ 0 h 325879"/>
              <a:gd name="connsiteX1" fmla="*/ 352131 w 352131"/>
              <a:gd name="connsiteY1" fmla="*/ 325879 h 325879"/>
              <a:gd name="connsiteX0" fmla="*/ 0 w 528344"/>
              <a:gd name="connsiteY0" fmla="*/ 0 h 349692"/>
              <a:gd name="connsiteX1" fmla="*/ 528344 w 528344"/>
              <a:gd name="connsiteY1" fmla="*/ 349692 h 349692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399757"/>
              <a:gd name="connsiteY0" fmla="*/ 0 h 309210"/>
              <a:gd name="connsiteX1" fmla="*/ 399757 w 399757"/>
              <a:gd name="connsiteY1" fmla="*/ 309210 h 309210"/>
              <a:gd name="connsiteX0" fmla="*/ 0 w 318795"/>
              <a:gd name="connsiteY0" fmla="*/ 0 h 333023"/>
              <a:gd name="connsiteX1" fmla="*/ 318795 w 318795"/>
              <a:gd name="connsiteY1" fmla="*/ 333023 h 33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795" h="333023">
                <a:moveTo>
                  <a:pt x="0" y="0"/>
                </a:moveTo>
                <a:cubicBezTo>
                  <a:pt x="180976" y="47298"/>
                  <a:pt x="131070" y="274646"/>
                  <a:pt x="318795" y="333023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3228261" y="4312719"/>
            <a:ext cx="1905" cy="1440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3667046" y="4312719"/>
            <a:ext cx="1905" cy="144000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Freeform 380"/>
          <p:cNvSpPr/>
          <p:nvPr/>
        </p:nvSpPr>
        <p:spPr>
          <a:xfrm>
            <a:off x="3323217" y="4556124"/>
            <a:ext cx="442520" cy="95198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1815 w 218682"/>
              <a:gd name="connsiteY0" fmla="*/ 0 h 336039"/>
              <a:gd name="connsiteX1" fmla="*/ 218682 w 218682"/>
              <a:gd name="connsiteY1" fmla="*/ 336039 h 336039"/>
              <a:gd name="connsiteX0" fmla="*/ 0 w 301642"/>
              <a:gd name="connsiteY0" fmla="*/ 0 h 342389"/>
              <a:gd name="connsiteX1" fmla="*/ 301642 w 301642"/>
              <a:gd name="connsiteY1" fmla="*/ 342389 h 342389"/>
              <a:gd name="connsiteX0" fmla="*/ 21815 w 218682"/>
              <a:gd name="connsiteY0" fmla="*/ 0 h 675764"/>
              <a:gd name="connsiteX1" fmla="*/ 218682 w 218682"/>
              <a:gd name="connsiteY1" fmla="*/ 675764 h 675764"/>
              <a:gd name="connsiteX0" fmla="*/ 0 w 363555"/>
              <a:gd name="connsiteY0" fmla="*/ 0 h 951989"/>
              <a:gd name="connsiteX1" fmla="*/ 363555 w 363555"/>
              <a:gd name="connsiteY1" fmla="*/ 951989 h 951989"/>
              <a:gd name="connsiteX0" fmla="*/ 78965 w 442520"/>
              <a:gd name="connsiteY0" fmla="*/ 0 h 951989"/>
              <a:gd name="connsiteX1" fmla="*/ 442520 w 442520"/>
              <a:gd name="connsiteY1" fmla="*/ 951989 h 95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2520" h="951989">
                <a:moveTo>
                  <a:pt x="78965" y="0"/>
                </a:moveTo>
                <a:cubicBezTo>
                  <a:pt x="174528" y="51108"/>
                  <a:pt x="0" y="898374"/>
                  <a:pt x="442520" y="95198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82" name="Straight Connector 381"/>
          <p:cNvCxnSpPr/>
          <p:nvPr/>
        </p:nvCxnSpPr>
        <p:spPr>
          <a:xfrm flipH="1">
            <a:off x="4162346" y="4230804"/>
            <a:ext cx="1905" cy="1476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/>
          <p:cNvSpPr txBox="1"/>
          <p:nvPr/>
        </p:nvSpPr>
        <p:spPr>
          <a:xfrm>
            <a:off x="3676818" y="46910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9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242" name="Freeform 241"/>
          <p:cNvSpPr/>
          <p:nvPr/>
        </p:nvSpPr>
        <p:spPr>
          <a:xfrm>
            <a:off x="3389481" y="4511675"/>
            <a:ext cx="315929" cy="345564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4124 w 315929"/>
              <a:gd name="connsiteY0" fmla="*/ 8573 h 345564"/>
              <a:gd name="connsiteX1" fmla="*/ 0 w 315929"/>
              <a:gd name="connsiteY1" fmla="*/ 0 h 345564"/>
              <a:gd name="connsiteX2" fmla="*/ 315929 w 315929"/>
              <a:gd name="connsiteY2" fmla="*/ 345564 h 34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929" h="345564">
                <a:moveTo>
                  <a:pt x="24124" y="8573"/>
                </a:moveTo>
                <a:lnTo>
                  <a:pt x="0" y="0"/>
                </a:lnTo>
                <a:cubicBezTo>
                  <a:pt x="95563" y="51108"/>
                  <a:pt x="97247" y="301474"/>
                  <a:pt x="315929" y="345564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19710</TotalTime>
  <Words>650</Words>
  <Application>Microsoft Office PowerPoint</Application>
  <PresentationFormat>On-screen Show (4:3)</PresentationFormat>
  <Paragraphs>244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Architecture Design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Standaert</dc:creator>
  <cp:lastModifiedBy>Galaxy administrator</cp:lastModifiedBy>
  <cp:revision>1707</cp:revision>
  <dcterms:created xsi:type="dcterms:W3CDTF">2014-02-22T15:33:07Z</dcterms:created>
  <dcterms:modified xsi:type="dcterms:W3CDTF">2014-03-31T08:36:57Z</dcterms:modified>
</cp:coreProperties>
</file>