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88" r:id="rId2"/>
    <p:sldId id="302" r:id="rId3"/>
    <p:sldId id="324" r:id="rId4"/>
    <p:sldId id="314" r:id="rId5"/>
    <p:sldId id="325" r:id="rId6"/>
    <p:sldId id="331" r:id="rId7"/>
    <p:sldId id="352" r:id="rId8"/>
    <p:sldId id="332" r:id="rId9"/>
    <p:sldId id="329" r:id="rId10"/>
    <p:sldId id="333" r:id="rId11"/>
    <p:sldId id="353" r:id="rId12"/>
    <p:sldId id="355" r:id="rId13"/>
    <p:sldId id="334" r:id="rId14"/>
    <p:sldId id="336" r:id="rId15"/>
    <p:sldId id="339" r:id="rId16"/>
    <p:sldId id="341" r:id="rId17"/>
    <p:sldId id="354" r:id="rId18"/>
    <p:sldId id="340" r:id="rId19"/>
    <p:sldId id="326" r:id="rId20"/>
    <p:sldId id="318" r:id="rId21"/>
    <p:sldId id="319" r:id="rId22"/>
    <p:sldId id="315" r:id="rId23"/>
    <p:sldId id="321" r:id="rId24"/>
    <p:sldId id="327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28" r:id="rId36"/>
    <p:sldId id="335" r:id="rId37"/>
    <p:sldId id="337" r:id="rId38"/>
    <p:sldId id="338" r:id="rId3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23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13" autoAdjust="0"/>
  </p:normalViewPr>
  <p:slideViewPr>
    <p:cSldViewPr snapToGrid="0">
      <p:cViewPr>
        <p:scale>
          <a:sx n="150" d="100"/>
          <a:sy n="150" d="100"/>
        </p:scale>
        <p:origin x="-510" y="17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748A1B-8F24-48AF-A2F0-C50C7AA44476}" type="datetimeFigureOut">
              <a:rPr lang="nl-BE" smtClean="0"/>
              <a:pPr/>
              <a:t>22/04/2014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9E730-E78A-45F0-ACD9-8377CCB0EFE3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E730-E78A-45F0-ACD9-8377CCB0EFE3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448-7F1F-4129-8F27-043316AF769C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3CE2-C6CD-4CAF-932B-B203797A2F5F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2BC-8E32-4796-9640-504A3CF5B3F1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830D-FBE5-4E31-B785-3F09FC93BC96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5B7C-C495-4829-B248-8AABFD9FF96D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ABBF-D989-4A19-AED8-8F367459A548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0CA-8C87-44C4-8860-8F9BD71F56C2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78E5-707F-4097-86BF-BAE2DA26C391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EFE-0CDB-4B86-A794-A5D5ED8C2826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B62-0EAF-4236-AA67-7446A4923BE6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63EB-C29B-40E3-A898-D0C380F262B0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F026-AAEB-4DFB-AEBF-39B8971CD752}" type="datetime1">
              <a:rPr lang="nl-BE" smtClean="0"/>
              <a:pPr/>
              <a:t>22/04/2014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Gill Sans MT" pitchFamily="34" charset="0"/>
              </a:rPr>
              <a:t>Architecture Design</a:t>
            </a:r>
            <a:endParaRPr lang="nl-BE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</a:t>
            </a:fld>
            <a:endParaRPr lang="nl-BE"/>
          </a:p>
        </p:txBody>
      </p:sp>
      <p:pic>
        <p:nvPicPr>
          <p:cNvPr id="4" name="Picture 3" descr="logo_kuleu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85728"/>
            <a:ext cx="2991014" cy="1000132"/>
          </a:xfrm>
          <a:prstGeom prst="rect">
            <a:avLst/>
          </a:prstGeom>
        </p:spPr>
      </p:pic>
      <p:pic>
        <p:nvPicPr>
          <p:cNvPr id="5" name="Picture 4" descr="logoEs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82" y="285728"/>
            <a:ext cx="1438656" cy="1344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64" y="5643578"/>
            <a:ext cx="209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Alexander Standaert</a:t>
            </a:r>
          </a:p>
          <a:p>
            <a:r>
              <a:rPr lang="nl-BE" dirty="0" smtClean="0"/>
              <a:t>Wouter Diels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(6)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</a:t>
            </a:r>
            <a:endParaRPr lang="nl-BE" sz="1400" dirty="0"/>
          </a:p>
        </p:txBody>
      </p:sp>
      <p:sp>
        <p:nvSpPr>
          <p:cNvPr id="248" name="Freeform 247"/>
          <p:cNvSpPr/>
          <p:nvPr/>
        </p:nvSpPr>
        <p:spPr>
          <a:xfrm>
            <a:off x="2982039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68135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grpSp>
        <p:nvGrpSpPr>
          <p:cNvPr id="4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Freeform 275"/>
          <p:cNvSpPr/>
          <p:nvPr/>
        </p:nvSpPr>
        <p:spPr>
          <a:xfrm>
            <a:off x="3708746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60005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4218492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201598" y="373524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124492" y="49958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10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3776830" y="53006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11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>
                <a:solidFill>
                  <a:srgbClr val="002060"/>
                </a:solidFill>
              </a:rPr>
              <a:t>ref should  be 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9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10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11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9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10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11</a:t>
            </a:r>
            <a:r>
              <a:rPr lang="en-US" dirty="0" smtClean="0">
                <a:solidFill>
                  <a:srgbClr val="002060"/>
                </a:solidFill>
              </a:rPr>
              <a:t> is dependent of 2 inverters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203" name="Group 202"/>
          <p:cNvGrpSpPr/>
          <p:nvPr/>
        </p:nvGrpSpPr>
        <p:grpSpPr>
          <a:xfrm>
            <a:off x="204787" y="576262"/>
            <a:ext cx="5262562" cy="2993964"/>
            <a:chOff x="204787" y="576262"/>
            <a:chExt cx="5262562" cy="2993964"/>
          </a:xfrm>
        </p:grpSpPr>
        <p:grpSp>
          <p:nvGrpSpPr>
            <p:cNvPr id="7" name="Group 136"/>
            <p:cNvGrpSpPr/>
            <p:nvPr/>
          </p:nvGrpSpPr>
          <p:grpSpPr>
            <a:xfrm>
              <a:off x="204787" y="576262"/>
              <a:ext cx="5262562" cy="2681288"/>
              <a:chOff x="1162340" y="1069529"/>
              <a:chExt cx="7672098" cy="4216846"/>
            </a:xfrm>
          </p:grpSpPr>
          <p:grpSp>
            <p:nvGrpSpPr>
              <p:cNvPr id="8" name="Group 132"/>
              <p:cNvGrpSpPr/>
              <p:nvPr/>
            </p:nvGrpSpPr>
            <p:grpSpPr>
              <a:xfrm>
                <a:off x="1162340" y="1069529"/>
                <a:ext cx="7672098" cy="4216846"/>
                <a:chOff x="1162340" y="1069529"/>
                <a:chExt cx="7672098" cy="4216846"/>
              </a:xfrm>
            </p:grpSpPr>
            <p:grpSp>
              <p:nvGrpSpPr>
                <p:cNvPr id="9" name="Group 25"/>
                <p:cNvGrpSpPr/>
                <p:nvPr/>
              </p:nvGrpSpPr>
              <p:grpSpPr>
                <a:xfrm>
                  <a:off x="1393574" y="1415389"/>
                  <a:ext cx="6365499" cy="3870986"/>
                  <a:chOff x="1221164" y="2367889"/>
                  <a:chExt cx="6365499" cy="3870986"/>
                </a:xfrm>
              </p:grpSpPr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2933989" y="4381366"/>
                    <a:ext cx="104966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768762" y="4300012"/>
                    <a:ext cx="0" cy="3600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Arrow Connector 158"/>
                  <p:cNvCxnSpPr/>
                  <p:nvPr/>
                </p:nvCxnSpPr>
                <p:spPr>
                  <a:xfrm>
                    <a:off x="4760253" y="4660052"/>
                    <a:ext cx="156716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4765587" y="4300012"/>
                    <a:ext cx="149313" cy="52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696754" y="4300012"/>
                    <a:ext cx="0" cy="3600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590838" y="4484286"/>
                    <a:ext cx="105916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4920713" y="4155996"/>
                    <a:ext cx="0" cy="15858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64" name="Picture 8" descr="http://lateblt.tripod.com/resistor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 rot="5400000">
                    <a:off x="4691737" y="3754850"/>
                    <a:ext cx="466439" cy="348139"/>
                  </a:xfrm>
                  <a:prstGeom prst="rect">
                    <a:avLst/>
                  </a:prstGeom>
                  <a:noFill/>
                </p:spPr>
              </p:pic>
              <p:cxnSp>
                <p:nvCxnSpPr>
                  <p:cNvPr id="165" name="Straight Connector 164"/>
                  <p:cNvCxnSpPr/>
                  <p:nvPr/>
                </p:nvCxnSpPr>
                <p:spPr>
                  <a:xfrm>
                    <a:off x="4919291" y="4660052"/>
                    <a:ext cx="2753" cy="43582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4645546" y="5090593"/>
                    <a:ext cx="0" cy="504056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Arrow Connector 166"/>
                  <p:cNvCxnSpPr/>
                  <p:nvPr/>
                </p:nvCxnSpPr>
                <p:spPr>
                  <a:xfrm>
                    <a:off x="4645546" y="5594649"/>
                    <a:ext cx="28803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4645546" y="5090593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4573538" y="5090593"/>
                    <a:ext cx="0" cy="50405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4285506" y="5349129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4928394" y="5588000"/>
                    <a:ext cx="0" cy="25082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5912371" y="5100118"/>
                    <a:ext cx="0" cy="504056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/>
                  <p:nvPr/>
                </p:nvCxnSpPr>
                <p:spPr>
                  <a:xfrm>
                    <a:off x="5912371" y="5604174"/>
                    <a:ext cx="28803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5912371" y="5100118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5840363" y="5100118"/>
                    <a:ext cx="0" cy="50405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5552331" y="5358654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6195219" y="5597525"/>
                    <a:ext cx="0" cy="25082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Oval 177"/>
                  <p:cNvSpPr/>
                  <p:nvPr/>
                </p:nvSpPr>
                <p:spPr>
                  <a:xfrm>
                    <a:off x="4791075" y="4791075"/>
                    <a:ext cx="228600" cy="2286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5902846" y="2823643"/>
                    <a:ext cx="0" cy="504056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 flipH="1">
                    <a:off x="5898781" y="2819400"/>
                    <a:ext cx="290090" cy="3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5902846" y="3312593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5830838" y="2823643"/>
                    <a:ext cx="0" cy="50405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5542806" y="3082179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H="1">
                    <a:off x="6185694" y="3295323"/>
                    <a:ext cx="1128" cy="27655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6176185" y="2578101"/>
                    <a:ext cx="0" cy="25082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176009" y="3573781"/>
                    <a:ext cx="3869" cy="151538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stCxn id="164" idx="1"/>
                  </p:cNvCxnSpPr>
                  <p:nvPr/>
                </p:nvCxnSpPr>
                <p:spPr>
                  <a:xfrm>
                    <a:off x="4924956" y="3695700"/>
                    <a:ext cx="2615034" cy="762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8" name="Oval 187"/>
                  <p:cNvSpPr/>
                  <p:nvPr/>
                </p:nvSpPr>
                <p:spPr>
                  <a:xfrm>
                    <a:off x="6063615" y="3579495"/>
                    <a:ext cx="228600" cy="2286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4647619" y="5860211"/>
                    <a:ext cx="18002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5151675" y="5932219"/>
                    <a:ext cx="64807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5327441" y="6004227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>
                    <a:off x="5428148" y="6076235"/>
                    <a:ext cx="8039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5724525" y="2566988"/>
                    <a:ext cx="881063" cy="47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7537450" y="3695700"/>
                    <a:ext cx="0" cy="9906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H="1">
                    <a:off x="7537450" y="5186363"/>
                    <a:ext cx="1588" cy="6524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7253491" y="4675303"/>
                    <a:ext cx="0" cy="504056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Arrow Connector 196"/>
                  <p:cNvCxnSpPr/>
                  <p:nvPr/>
                </p:nvCxnSpPr>
                <p:spPr>
                  <a:xfrm>
                    <a:off x="7253491" y="5179359"/>
                    <a:ext cx="28803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7253491" y="4675303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>
                    <a:off x="7181483" y="4675303"/>
                    <a:ext cx="0" cy="50405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6893451" y="4933839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" name="Oval 211"/>
                  <p:cNvSpPr/>
                  <p:nvPr/>
                </p:nvSpPr>
                <p:spPr>
                  <a:xfrm>
                    <a:off x="7491413" y="5829300"/>
                    <a:ext cx="95250" cy="952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13" name="Trapezoid 212"/>
                  <p:cNvSpPr/>
                  <p:nvPr/>
                </p:nvSpPr>
                <p:spPr>
                  <a:xfrm rot="16200000">
                    <a:off x="-182992" y="3966865"/>
                    <a:ext cx="3312368" cy="504056"/>
                  </a:xfrm>
                  <a:prstGeom prst="trapezoid">
                    <a:avLst>
                      <a:gd name="adj" fmla="val 75161"/>
                    </a:avLst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dirty="0"/>
                  </a:p>
                </p:txBody>
              </p:sp>
              <p:cxnSp>
                <p:nvCxnSpPr>
                  <p:cNvPr id="214" name="Straight Connector 213"/>
                  <p:cNvCxnSpPr>
                    <a:stCxn id="213" idx="2"/>
                  </p:cNvCxnSpPr>
                  <p:nvPr/>
                </p:nvCxnSpPr>
                <p:spPr>
                  <a:xfrm>
                    <a:off x="1725220" y="4218892"/>
                    <a:ext cx="5404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" name="Group 251"/>
                  <p:cNvGrpSpPr/>
                  <p:nvPr/>
                </p:nvGrpSpPr>
                <p:grpSpPr>
                  <a:xfrm>
                    <a:off x="3535090" y="4236662"/>
                    <a:ext cx="360618" cy="288032"/>
                    <a:chOff x="1907704" y="4725144"/>
                    <a:chExt cx="360618" cy="288032"/>
                  </a:xfrm>
                </p:grpSpPr>
                <p:sp>
                  <p:nvSpPr>
                    <p:cNvPr id="241" name="Isosceles Triangle 240"/>
                    <p:cNvSpPr/>
                    <p:nvPr/>
                  </p:nvSpPr>
                  <p:spPr>
                    <a:xfrm rot="5400000">
                      <a:off x="1907704" y="4725144"/>
                      <a:ext cx="288032" cy="288032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243" name="Flowchart: Connector 242"/>
                    <p:cNvSpPr/>
                    <p:nvPr/>
                  </p:nvSpPr>
                  <p:spPr>
                    <a:xfrm>
                      <a:off x="2196314" y="4833445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</p:grpSp>
              <p:cxnSp>
                <p:nvCxnSpPr>
                  <p:cNvPr id="216" name="Elbow Connector 215"/>
                  <p:cNvCxnSpPr/>
                  <p:nvPr/>
                </p:nvCxnSpPr>
                <p:spPr>
                  <a:xfrm rot="16200000" flipH="1">
                    <a:off x="3800476" y="4552949"/>
                    <a:ext cx="933449" cy="590550"/>
                  </a:xfrm>
                  <a:prstGeom prst="bentConnector3">
                    <a:avLst>
                      <a:gd name="adj1" fmla="val 103061"/>
                    </a:avLst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Elbow Connector 216"/>
                  <p:cNvCxnSpPr/>
                  <p:nvPr/>
                </p:nvCxnSpPr>
                <p:spPr>
                  <a:xfrm flipV="1">
                    <a:off x="3948512" y="4933951"/>
                    <a:ext cx="2962275" cy="1304924"/>
                  </a:xfrm>
                  <a:prstGeom prst="bentConnector3">
                    <a:avLst>
                      <a:gd name="adj1" fmla="val 100161"/>
                    </a:avLst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flipV="1">
                    <a:off x="3962400" y="5343526"/>
                    <a:ext cx="6350" cy="89534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Elbow Connector 218"/>
                  <p:cNvCxnSpPr/>
                  <p:nvPr/>
                </p:nvCxnSpPr>
                <p:spPr>
                  <a:xfrm rot="10800000">
                    <a:off x="3343544" y="3074562"/>
                    <a:ext cx="2217246" cy="2280498"/>
                  </a:xfrm>
                  <a:prstGeom prst="bentConnector3">
                    <a:avLst>
                      <a:gd name="adj1" fmla="val 315"/>
                    </a:avLst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3348261" y="3060636"/>
                    <a:ext cx="0" cy="130219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>
                    <a:stCxn id="213" idx="3"/>
                  </p:cNvCxnSpPr>
                  <p:nvPr/>
                </p:nvCxnSpPr>
                <p:spPr>
                  <a:xfrm flipV="1">
                    <a:off x="1473194" y="2367889"/>
                    <a:ext cx="0" cy="38424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" name="Group 72"/>
                  <p:cNvGrpSpPr/>
                  <p:nvPr/>
                </p:nvGrpSpPr>
                <p:grpSpPr>
                  <a:xfrm>
                    <a:off x="2177275" y="4026272"/>
                    <a:ext cx="792086" cy="648070"/>
                    <a:chOff x="3795012" y="3796531"/>
                    <a:chExt cx="792086" cy="648070"/>
                  </a:xfrm>
                </p:grpSpPr>
                <p:sp>
                  <p:nvSpPr>
                    <p:cNvPr id="228" name="Flowchart: Stored Data 227"/>
                    <p:cNvSpPr/>
                    <p:nvPr/>
                  </p:nvSpPr>
                  <p:spPr>
                    <a:xfrm flipH="1">
                      <a:off x="3795012" y="3796531"/>
                      <a:ext cx="700879" cy="648070"/>
                    </a:xfrm>
                    <a:prstGeom prst="flowChartOnlineStorag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232" name="Flowchart: Connector 231"/>
                    <p:cNvSpPr/>
                    <p:nvPr/>
                  </p:nvSpPr>
                  <p:spPr>
                    <a:xfrm flipH="1">
                      <a:off x="4494512" y="4084562"/>
                      <a:ext cx="92586" cy="144016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</p:grp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1970377" y="4531866"/>
                    <a:ext cx="3048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1966834" y="4507362"/>
                    <a:ext cx="10485" cy="69532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Group 127"/>
                <p:cNvGrpSpPr/>
                <p:nvPr/>
              </p:nvGrpSpPr>
              <p:grpSpPr>
                <a:xfrm>
                  <a:off x="2357490" y="383089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55" name="Isosceles Triangle 154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56" name="Flowchart: Connector 155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42" name="Straight Connector 141"/>
                <p:cNvCxnSpPr/>
                <p:nvPr/>
              </p:nvCxnSpPr>
              <p:spPr>
                <a:xfrm flipH="1" flipV="1">
                  <a:off x="2141314" y="3983123"/>
                  <a:ext cx="212323" cy="30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H="1">
                  <a:off x="2731295" y="3969544"/>
                  <a:ext cx="2019299" cy="714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flipV="1">
                  <a:off x="4749800" y="3517901"/>
                  <a:ext cx="4135" cy="4698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8"/>
                <p:cNvGrpSpPr/>
                <p:nvPr/>
              </p:nvGrpSpPr>
              <p:grpSpPr>
                <a:xfrm>
                  <a:off x="2786115" y="38499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53" name="Isosceles Triangle 152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54" name="Flowchart: Connector 153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pic>
              <p:nvPicPr>
                <p:cNvPr id="146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62340" y="1069529"/>
                  <a:ext cx="1158875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47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836701" y="4193455"/>
                  <a:ext cx="1243013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48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046788" y="1223963"/>
                  <a:ext cx="706437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49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156075" y="3071813"/>
                  <a:ext cx="774700" cy="5238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0" name="Picture 7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5837238" y="2376488"/>
                  <a:ext cx="517525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1" name="Picture 8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5124450" y="3748088"/>
                  <a:ext cx="493713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2" name="Picture 9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396163" y="3748088"/>
                  <a:ext cx="1438275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39" name="Picture 10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336964" y="1490319"/>
                <a:ext cx="526627" cy="2714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45" name="TextBox 244"/>
            <p:cNvSpPr txBox="1"/>
            <p:nvPr/>
          </p:nvSpPr>
          <p:spPr>
            <a:xfrm>
              <a:off x="2091209" y="94100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196278" y="326244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grpSp>
        <p:nvGrpSpPr>
          <p:cNvPr id="14" name="Group 226"/>
          <p:cNvGrpSpPr/>
          <p:nvPr/>
        </p:nvGrpSpPr>
        <p:grpSpPr>
          <a:xfrm flipH="1" flipV="1">
            <a:off x="1878721" y="4395269"/>
            <a:ext cx="3022600" cy="270669"/>
            <a:chOff x="622300" y="1308100"/>
            <a:chExt cx="3022600" cy="270669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6"/>
          <p:cNvGrpSpPr/>
          <p:nvPr/>
        </p:nvGrpSpPr>
        <p:grpSpPr>
          <a:xfrm flipH="1" flipV="1">
            <a:off x="2188300" y="4700085"/>
            <a:ext cx="3022600" cy="270669"/>
            <a:chOff x="622300" y="1308100"/>
            <a:chExt cx="3022600" cy="270669"/>
          </a:xfrm>
        </p:grpSpPr>
        <p:cxnSp>
          <p:nvCxnSpPr>
            <p:cNvPr id="255" name="Straight Connector 25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26"/>
          <p:cNvGrpSpPr/>
          <p:nvPr/>
        </p:nvGrpSpPr>
        <p:grpSpPr>
          <a:xfrm flipH="1" flipV="1">
            <a:off x="2512184" y="5009680"/>
            <a:ext cx="3022600" cy="270669"/>
            <a:chOff x="622300" y="1308100"/>
            <a:chExt cx="3022600" cy="270669"/>
          </a:xfrm>
        </p:grpSpPr>
        <p:cxnSp>
          <p:nvCxnSpPr>
            <p:cNvPr id="259" name="Straight Connector 258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26"/>
          <p:cNvGrpSpPr/>
          <p:nvPr/>
        </p:nvGrpSpPr>
        <p:grpSpPr>
          <a:xfrm flipH="1" flipV="1">
            <a:off x="2269271" y="5309749"/>
            <a:ext cx="3022600" cy="270669"/>
            <a:chOff x="622300" y="1308100"/>
            <a:chExt cx="3022600" cy="270669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Freeform 243"/>
          <p:cNvSpPr/>
          <p:nvPr/>
        </p:nvSpPr>
        <p:spPr>
          <a:xfrm>
            <a:off x="3703325" y="4850448"/>
            <a:ext cx="318795" cy="3330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  <a:gd name="connsiteX0" fmla="*/ 0 w 318795"/>
              <a:gd name="connsiteY0" fmla="*/ 0 h 333023"/>
              <a:gd name="connsiteX1" fmla="*/ 318795 w 318795"/>
              <a:gd name="connsiteY1" fmla="*/ 333023 h 3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795" h="333023">
                <a:moveTo>
                  <a:pt x="0" y="0"/>
                </a:moveTo>
                <a:cubicBezTo>
                  <a:pt x="180976" y="47298"/>
                  <a:pt x="131070" y="274646"/>
                  <a:pt x="318795" y="33302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228261" y="4312719"/>
            <a:ext cx="1905" cy="14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3667046" y="4312719"/>
            <a:ext cx="1905" cy="1440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Freeform 380"/>
          <p:cNvSpPr/>
          <p:nvPr/>
        </p:nvSpPr>
        <p:spPr>
          <a:xfrm>
            <a:off x="3323217" y="4556124"/>
            <a:ext cx="442520" cy="951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  <a:gd name="connsiteX0" fmla="*/ 21815 w 218682"/>
              <a:gd name="connsiteY0" fmla="*/ 0 h 675764"/>
              <a:gd name="connsiteX1" fmla="*/ 218682 w 218682"/>
              <a:gd name="connsiteY1" fmla="*/ 675764 h 675764"/>
              <a:gd name="connsiteX0" fmla="*/ 0 w 363555"/>
              <a:gd name="connsiteY0" fmla="*/ 0 h 951989"/>
              <a:gd name="connsiteX1" fmla="*/ 363555 w 363555"/>
              <a:gd name="connsiteY1" fmla="*/ 951989 h 951989"/>
              <a:gd name="connsiteX0" fmla="*/ 78965 w 442520"/>
              <a:gd name="connsiteY0" fmla="*/ 0 h 951989"/>
              <a:gd name="connsiteX1" fmla="*/ 442520 w 442520"/>
              <a:gd name="connsiteY1" fmla="*/ 951989 h 95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520" h="951989">
                <a:moveTo>
                  <a:pt x="78965" y="0"/>
                </a:moveTo>
                <a:cubicBezTo>
                  <a:pt x="174528" y="51108"/>
                  <a:pt x="0" y="898374"/>
                  <a:pt x="442520" y="9519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62346" y="4230804"/>
            <a:ext cx="1905" cy="1476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3676818" y="46910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9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3389481" y="4511675"/>
            <a:ext cx="315929" cy="34556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4124 w 315929"/>
              <a:gd name="connsiteY0" fmla="*/ 8573 h 345564"/>
              <a:gd name="connsiteX1" fmla="*/ 0 w 315929"/>
              <a:gd name="connsiteY1" fmla="*/ 0 h 345564"/>
              <a:gd name="connsiteX2" fmla="*/ 315929 w 315929"/>
              <a:gd name="connsiteY2" fmla="*/ 345564 h 3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929" h="345564">
                <a:moveTo>
                  <a:pt x="24124" y="8573"/>
                </a:moveTo>
                <a:lnTo>
                  <a:pt x="0" y="0"/>
                </a:lnTo>
                <a:cubicBezTo>
                  <a:pt x="95563" y="51108"/>
                  <a:pt x="97247" y="301474"/>
                  <a:pt x="315929" y="345564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(temp2)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346" name="Group 345"/>
          <p:cNvGrpSpPr/>
          <p:nvPr/>
        </p:nvGrpSpPr>
        <p:grpSpPr>
          <a:xfrm>
            <a:off x="268992" y="3579036"/>
            <a:ext cx="5265792" cy="2173683"/>
            <a:chOff x="268992" y="3579036"/>
            <a:chExt cx="5265792" cy="2173683"/>
          </a:xfrm>
        </p:grpSpPr>
        <p:grpSp>
          <p:nvGrpSpPr>
            <p:cNvPr id="289" name="Group 288"/>
            <p:cNvGrpSpPr/>
            <p:nvPr/>
          </p:nvGrpSpPr>
          <p:grpSpPr>
            <a:xfrm>
              <a:off x="268992" y="3735246"/>
              <a:ext cx="5265792" cy="2017473"/>
              <a:chOff x="268992" y="3735246"/>
              <a:chExt cx="5265792" cy="2017473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V="1">
                <a:off x="561092" y="52766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561092" y="46670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561092" y="49718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561092" y="55814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561092" y="44003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V="1">
                <a:off x="561092" y="53147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561092" y="47051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561092" y="50099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561092" y="5619549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226"/>
              <p:cNvGrpSpPr/>
              <p:nvPr/>
            </p:nvGrpSpPr>
            <p:grpSpPr>
              <a:xfrm flipH="1">
                <a:off x="268992" y="4395269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230"/>
              <p:cNvGrpSpPr/>
              <p:nvPr/>
            </p:nvGrpSpPr>
            <p:grpSpPr>
              <a:xfrm flipH="1">
                <a:off x="879862" y="5009949"/>
                <a:ext cx="2646680" cy="271939"/>
                <a:chOff x="998220" y="1306830"/>
                <a:chExt cx="2646680" cy="271939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998220" y="1306830"/>
                  <a:ext cx="1071880" cy="762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TextBox 160"/>
              <p:cNvSpPr txBox="1"/>
              <p:nvPr/>
            </p:nvSpPr>
            <p:spPr>
              <a:xfrm>
                <a:off x="502678" y="4384533"/>
                <a:ext cx="9173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RefEnable</a:t>
                </a:r>
                <a:endParaRPr lang="nl-BE" sz="1400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502678" y="4689333"/>
                <a:ext cx="1107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</a:t>
                </a:r>
                <a:r>
                  <a:rPr lang="en-US" sz="1400" dirty="0" smtClean="0"/>
                  <a:t>	</a:t>
                </a:r>
                <a:endParaRPr lang="nl-BE" sz="14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02678" y="5001753"/>
                <a:ext cx="716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SelLbar</a:t>
                </a:r>
                <a:endParaRPr lang="nl-BE" sz="1400" dirty="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502678" y="5298933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 </a:t>
                </a:r>
                <a:endParaRPr lang="nl-BE" sz="1400" dirty="0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3048715" y="4182867"/>
                <a:ext cx="186321" cy="109063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177645"/>
                  <a:gd name="connsiteY0" fmla="*/ 0 h 406410"/>
                  <a:gd name="connsiteX1" fmla="*/ 177645 w 177645"/>
                  <a:gd name="connsiteY1" fmla="*/ 406410 h 406410"/>
                  <a:gd name="connsiteX0" fmla="*/ 0 w 203676"/>
                  <a:gd name="connsiteY0" fmla="*/ 17712 h 348117"/>
                  <a:gd name="connsiteX1" fmla="*/ 203676 w 203676"/>
                  <a:gd name="connsiteY1" fmla="*/ 348117 h 34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676" h="348117">
                    <a:moveTo>
                      <a:pt x="0" y="17712"/>
                    </a:moveTo>
                    <a:cubicBezTo>
                      <a:pt x="95251" y="141210"/>
                      <a:pt x="91719" y="1"/>
                      <a:pt x="203676" y="348117"/>
                    </a:cubicBezTo>
                  </a:path>
                </a:pathLst>
              </a:custGeom>
              <a:ln w="9525"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615810" y="3985277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Start  decoding</a:t>
                </a:r>
                <a:endParaRPr lang="nl-BE" sz="11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24" name="Group 226"/>
              <p:cNvGrpSpPr/>
              <p:nvPr/>
            </p:nvGrpSpPr>
            <p:grpSpPr>
              <a:xfrm flipH="1">
                <a:off x="478513" y="4700085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26"/>
              <p:cNvGrpSpPr/>
              <p:nvPr/>
            </p:nvGrpSpPr>
            <p:grpSpPr>
              <a:xfrm flipH="1">
                <a:off x="662649" y="5307369"/>
                <a:ext cx="3022600" cy="270669"/>
                <a:chOff x="447675" y="1308100"/>
                <a:chExt cx="3022600" cy="270669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447675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2022475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1882775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1" name="Freeform 250"/>
              <p:cNvSpPr/>
              <p:nvPr/>
            </p:nvSpPr>
            <p:spPr>
              <a:xfrm>
                <a:off x="3708746" y="4142380"/>
                <a:ext cx="78614" cy="14558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125203 w 220454"/>
                  <a:gd name="connsiteY0" fmla="*/ 0 h 502683"/>
                  <a:gd name="connsiteX1" fmla="*/ 111957 w 220454"/>
                  <a:gd name="connsiteY1" fmla="*/ 502683 h 502683"/>
                  <a:gd name="connsiteX0" fmla="*/ 125203 w 171864"/>
                  <a:gd name="connsiteY0" fmla="*/ 0 h 502683"/>
                  <a:gd name="connsiteX1" fmla="*/ 111957 w 171864"/>
                  <a:gd name="connsiteY1" fmla="*/ 502683 h 502683"/>
                  <a:gd name="connsiteX0" fmla="*/ 13246 w 59907"/>
                  <a:gd name="connsiteY0" fmla="*/ 0 h 502683"/>
                  <a:gd name="connsiteX1" fmla="*/ 0 w 59907"/>
                  <a:gd name="connsiteY1" fmla="*/ 502683 h 502683"/>
                  <a:gd name="connsiteX0" fmla="*/ 291774 w 338435"/>
                  <a:gd name="connsiteY0" fmla="*/ 124126 h 368385"/>
                  <a:gd name="connsiteX1" fmla="*/ 0 w 338435"/>
                  <a:gd name="connsiteY1" fmla="*/ 368385 h 368385"/>
                  <a:gd name="connsiteX0" fmla="*/ 291774 w 338435"/>
                  <a:gd name="connsiteY0" fmla="*/ 0 h 244259"/>
                  <a:gd name="connsiteX1" fmla="*/ 0 w 338435"/>
                  <a:gd name="connsiteY1" fmla="*/ 244259 h 244259"/>
                  <a:gd name="connsiteX0" fmla="*/ 270949 w 317610"/>
                  <a:gd name="connsiteY0" fmla="*/ 0 h 373470"/>
                  <a:gd name="connsiteX1" fmla="*/ 0 w 317610"/>
                  <a:gd name="connsiteY1" fmla="*/ 373470 h 373470"/>
                  <a:gd name="connsiteX0" fmla="*/ 83528 w 153555"/>
                  <a:gd name="connsiteY0" fmla="*/ 0 h 548283"/>
                  <a:gd name="connsiteX1" fmla="*/ 0 w 153555"/>
                  <a:gd name="connsiteY1" fmla="*/ 548283 h 548283"/>
                  <a:gd name="connsiteX0" fmla="*/ 39276 w 153555"/>
                  <a:gd name="connsiteY0" fmla="*/ 0 h 464675"/>
                  <a:gd name="connsiteX1" fmla="*/ 0 w 153555"/>
                  <a:gd name="connsiteY1" fmla="*/ 464675 h 464675"/>
                  <a:gd name="connsiteX0" fmla="*/ 39276 w 85937"/>
                  <a:gd name="connsiteY0" fmla="*/ 0 h 464675"/>
                  <a:gd name="connsiteX1" fmla="*/ 0 w 85937"/>
                  <a:gd name="connsiteY1" fmla="*/ 464675 h 464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937" h="464675">
                    <a:moveTo>
                      <a:pt x="39276" y="0"/>
                    </a:moveTo>
                    <a:cubicBezTo>
                      <a:pt x="85937" y="184302"/>
                      <a:pt x="75464" y="248303"/>
                      <a:pt x="0" y="464675"/>
                    </a:cubicBezTo>
                  </a:path>
                </a:pathLst>
              </a:custGeom>
              <a:ln w="9525">
                <a:solidFill>
                  <a:schemeClr val="bg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445755" y="3930667"/>
                <a:ext cx="12234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Bitline</a:t>
                </a:r>
                <a:r>
                  <a:rPr lang="en-US" sz="11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start falling</a:t>
                </a:r>
                <a:endParaRPr lang="nl-BE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53" name="Freeform 252"/>
              <p:cNvSpPr/>
              <p:nvPr/>
            </p:nvSpPr>
            <p:spPr>
              <a:xfrm>
                <a:off x="4218492" y="4047923"/>
                <a:ext cx="446119" cy="208288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82686 w 177937"/>
                  <a:gd name="connsiteY0" fmla="*/ 0 h 421609"/>
                  <a:gd name="connsiteX1" fmla="*/ 111957 w 177937"/>
                  <a:gd name="connsiteY1" fmla="*/ 421609 h 421609"/>
                  <a:gd name="connsiteX0" fmla="*/ 0 w 122955"/>
                  <a:gd name="connsiteY0" fmla="*/ 0 h 421609"/>
                  <a:gd name="connsiteX1" fmla="*/ 29271 w 122955"/>
                  <a:gd name="connsiteY1" fmla="*/ 421609 h 421609"/>
                  <a:gd name="connsiteX0" fmla="*/ 475721 w 570972"/>
                  <a:gd name="connsiteY0" fmla="*/ 0 h 664830"/>
                  <a:gd name="connsiteX1" fmla="*/ 0 w 570972"/>
                  <a:gd name="connsiteY1" fmla="*/ 664830 h 664830"/>
                  <a:gd name="connsiteX0" fmla="*/ 475721 w 487674"/>
                  <a:gd name="connsiteY0" fmla="*/ 0 h 664830"/>
                  <a:gd name="connsiteX1" fmla="*/ 0 w 487674"/>
                  <a:gd name="connsiteY1" fmla="*/ 664830 h 66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674" h="664830">
                    <a:moveTo>
                      <a:pt x="475721" y="0"/>
                    </a:moveTo>
                    <a:cubicBezTo>
                      <a:pt x="487674" y="298313"/>
                      <a:pt x="93684" y="407922"/>
                      <a:pt x="0" y="664830"/>
                    </a:cubicBezTo>
                  </a:path>
                </a:pathLst>
              </a:custGeom>
              <a:ln w="9525"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3201598" y="3735246"/>
                <a:ext cx="199926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Memory cell disconnected to BL</a:t>
                </a:r>
                <a:endParaRPr lang="nl-BE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4124492" y="4995862"/>
                <a:ext cx="5810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1100" b="1" baseline="-25000" dirty="0" smtClean="0">
                    <a:solidFill>
                      <a:srgbClr val="FF0000"/>
                    </a:solidFill>
                  </a:rPr>
                  <a:t>16</a:t>
                </a:r>
                <a:endParaRPr lang="nl-BE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776830" y="5300662"/>
                <a:ext cx="5810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1100" b="1" baseline="-25000" dirty="0" smtClean="0">
                    <a:solidFill>
                      <a:srgbClr val="FF0000"/>
                    </a:solidFill>
                  </a:rPr>
                  <a:t>17</a:t>
                </a:r>
                <a:endParaRPr lang="nl-BE" sz="1100" b="1" baseline="-25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57" name="Group 226"/>
              <p:cNvGrpSpPr/>
              <p:nvPr/>
            </p:nvGrpSpPr>
            <p:grpSpPr>
              <a:xfrm flipH="1" flipV="1">
                <a:off x="1878721" y="4395269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26"/>
              <p:cNvGrpSpPr/>
              <p:nvPr/>
            </p:nvGrpSpPr>
            <p:grpSpPr>
              <a:xfrm flipH="1" flipV="1">
                <a:off x="2188300" y="4700085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26"/>
              <p:cNvGrpSpPr/>
              <p:nvPr/>
            </p:nvGrpSpPr>
            <p:grpSpPr>
              <a:xfrm flipH="1" flipV="1">
                <a:off x="2512184" y="5009680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26"/>
              <p:cNvGrpSpPr/>
              <p:nvPr/>
            </p:nvGrpSpPr>
            <p:grpSpPr>
              <a:xfrm flipH="1" flipV="1">
                <a:off x="2269271" y="5309749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Freeform 281"/>
              <p:cNvSpPr/>
              <p:nvPr/>
            </p:nvSpPr>
            <p:spPr>
              <a:xfrm>
                <a:off x="3703325" y="4850448"/>
                <a:ext cx="318795" cy="333023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352131"/>
                  <a:gd name="connsiteY0" fmla="*/ 0 h 325879"/>
                  <a:gd name="connsiteX1" fmla="*/ 352131 w 352131"/>
                  <a:gd name="connsiteY1" fmla="*/ 325879 h 325879"/>
                  <a:gd name="connsiteX0" fmla="*/ 0 w 528344"/>
                  <a:gd name="connsiteY0" fmla="*/ 0 h 349692"/>
                  <a:gd name="connsiteX1" fmla="*/ 528344 w 528344"/>
                  <a:gd name="connsiteY1" fmla="*/ 349692 h 349692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399757"/>
                  <a:gd name="connsiteY0" fmla="*/ 0 h 309210"/>
                  <a:gd name="connsiteX1" fmla="*/ 399757 w 399757"/>
                  <a:gd name="connsiteY1" fmla="*/ 309210 h 309210"/>
                  <a:gd name="connsiteX0" fmla="*/ 0 w 318795"/>
                  <a:gd name="connsiteY0" fmla="*/ 0 h 333023"/>
                  <a:gd name="connsiteX1" fmla="*/ 318795 w 318795"/>
                  <a:gd name="connsiteY1" fmla="*/ 333023 h 33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8795" h="333023">
                    <a:moveTo>
                      <a:pt x="0" y="0"/>
                    </a:moveTo>
                    <a:cubicBezTo>
                      <a:pt x="180976" y="47298"/>
                      <a:pt x="131070" y="274646"/>
                      <a:pt x="318795" y="333023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 flipH="1">
                <a:off x="3228261" y="4312719"/>
                <a:ext cx="1905" cy="1440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H="1">
                <a:off x="3667046" y="4312719"/>
                <a:ext cx="1905" cy="144000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Freeform 284"/>
              <p:cNvSpPr/>
              <p:nvPr/>
            </p:nvSpPr>
            <p:spPr>
              <a:xfrm>
                <a:off x="3323217" y="4556124"/>
                <a:ext cx="442520" cy="951989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588669"/>
                  <a:gd name="connsiteY0" fmla="*/ 0 h 632266"/>
                  <a:gd name="connsiteX1" fmla="*/ 588669 w 588669"/>
                  <a:gd name="connsiteY1" fmla="*/ 632266 h 632266"/>
                  <a:gd name="connsiteX0" fmla="*/ 0 w 602956"/>
                  <a:gd name="connsiteY0" fmla="*/ 0 h 565591"/>
                  <a:gd name="connsiteX1" fmla="*/ 602956 w 602956"/>
                  <a:gd name="connsiteY1" fmla="*/ 565591 h 565591"/>
                  <a:gd name="connsiteX0" fmla="*/ 0 w 579143"/>
                  <a:gd name="connsiteY0" fmla="*/ 0 h 608454"/>
                  <a:gd name="connsiteX1" fmla="*/ 579143 w 579143"/>
                  <a:gd name="connsiteY1" fmla="*/ 608454 h 608454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45939 w 218682"/>
                  <a:gd name="connsiteY0" fmla="*/ 0 h 327466"/>
                  <a:gd name="connsiteX1" fmla="*/ 218682 w 218682"/>
                  <a:gd name="connsiteY1" fmla="*/ 327466 h 327466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21815 w 218682"/>
                  <a:gd name="connsiteY0" fmla="*/ 0 h 336039"/>
                  <a:gd name="connsiteX1" fmla="*/ 218682 w 218682"/>
                  <a:gd name="connsiteY1" fmla="*/ 336039 h 336039"/>
                  <a:gd name="connsiteX0" fmla="*/ 0 w 301642"/>
                  <a:gd name="connsiteY0" fmla="*/ 0 h 342389"/>
                  <a:gd name="connsiteX1" fmla="*/ 301642 w 301642"/>
                  <a:gd name="connsiteY1" fmla="*/ 342389 h 342389"/>
                  <a:gd name="connsiteX0" fmla="*/ 21815 w 218682"/>
                  <a:gd name="connsiteY0" fmla="*/ 0 h 675764"/>
                  <a:gd name="connsiteX1" fmla="*/ 218682 w 218682"/>
                  <a:gd name="connsiteY1" fmla="*/ 675764 h 675764"/>
                  <a:gd name="connsiteX0" fmla="*/ 0 w 363555"/>
                  <a:gd name="connsiteY0" fmla="*/ 0 h 951989"/>
                  <a:gd name="connsiteX1" fmla="*/ 363555 w 363555"/>
                  <a:gd name="connsiteY1" fmla="*/ 951989 h 951989"/>
                  <a:gd name="connsiteX0" fmla="*/ 78965 w 442520"/>
                  <a:gd name="connsiteY0" fmla="*/ 0 h 951989"/>
                  <a:gd name="connsiteX1" fmla="*/ 442520 w 442520"/>
                  <a:gd name="connsiteY1" fmla="*/ 951989 h 951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520" h="951989">
                    <a:moveTo>
                      <a:pt x="78965" y="0"/>
                    </a:moveTo>
                    <a:cubicBezTo>
                      <a:pt x="174528" y="51108"/>
                      <a:pt x="0" y="898374"/>
                      <a:pt x="442520" y="951989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86" name="Straight Connector 285"/>
              <p:cNvCxnSpPr/>
              <p:nvPr/>
            </p:nvCxnSpPr>
            <p:spPr>
              <a:xfrm flipH="1">
                <a:off x="4162346" y="4230804"/>
                <a:ext cx="1905" cy="1476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TextBox 286"/>
              <p:cNvSpPr txBox="1"/>
              <p:nvPr/>
            </p:nvSpPr>
            <p:spPr>
              <a:xfrm>
                <a:off x="3676818" y="4691062"/>
                <a:ext cx="5810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1100" b="1" baseline="-25000" dirty="0" smtClean="0">
                    <a:solidFill>
                      <a:srgbClr val="FF0000"/>
                    </a:solidFill>
                  </a:rPr>
                  <a:t>15</a:t>
                </a:r>
                <a:endParaRPr lang="nl-BE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Freeform 287"/>
              <p:cNvSpPr/>
              <p:nvPr/>
            </p:nvSpPr>
            <p:spPr>
              <a:xfrm>
                <a:off x="3389481" y="4511675"/>
                <a:ext cx="315929" cy="345564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588669"/>
                  <a:gd name="connsiteY0" fmla="*/ 0 h 632266"/>
                  <a:gd name="connsiteX1" fmla="*/ 588669 w 588669"/>
                  <a:gd name="connsiteY1" fmla="*/ 632266 h 632266"/>
                  <a:gd name="connsiteX0" fmla="*/ 0 w 602956"/>
                  <a:gd name="connsiteY0" fmla="*/ 0 h 565591"/>
                  <a:gd name="connsiteX1" fmla="*/ 602956 w 602956"/>
                  <a:gd name="connsiteY1" fmla="*/ 565591 h 565591"/>
                  <a:gd name="connsiteX0" fmla="*/ 0 w 579143"/>
                  <a:gd name="connsiteY0" fmla="*/ 0 h 608454"/>
                  <a:gd name="connsiteX1" fmla="*/ 579143 w 579143"/>
                  <a:gd name="connsiteY1" fmla="*/ 608454 h 608454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45939 w 218682"/>
                  <a:gd name="connsiteY0" fmla="*/ 0 h 327466"/>
                  <a:gd name="connsiteX1" fmla="*/ 218682 w 218682"/>
                  <a:gd name="connsiteY1" fmla="*/ 327466 h 327466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24124 w 315929"/>
                  <a:gd name="connsiteY0" fmla="*/ 8573 h 345564"/>
                  <a:gd name="connsiteX1" fmla="*/ 0 w 315929"/>
                  <a:gd name="connsiteY1" fmla="*/ 0 h 345564"/>
                  <a:gd name="connsiteX2" fmla="*/ 315929 w 315929"/>
                  <a:gd name="connsiteY2" fmla="*/ 345564 h 345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5929" h="345564">
                    <a:moveTo>
                      <a:pt x="24124" y="8573"/>
                    </a:moveTo>
                    <a:lnTo>
                      <a:pt x="0" y="0"/>
                    </a:lnTo>
                    <a:cubicBezTo>
                      <a:pt x="95563" y="51108"/>
                      <a:pt x="97247" y="301474"/>
                      <a:pt x="315929" y="345564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90" name="Straight Connector 289"/>
            <p:cNvCxnSpPr/>
            <p:nvPr/>
          </p:nvCxnSpPr>
          <p:spPr>
            <a:xfrm flipV="1">
              <a:off x="561092" y="52766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561092" y="46670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561092" y="49718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V="1">
              <a:off x="561092" y="55814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561092" y="44003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561092" y="53147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561092" y="47051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561092" y="50099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V="1">
              <a:off x="561092" y="56195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30"/>
            <p:cNvGrpSpPr/>
            <p:nvPr/>
          </p:nvGrpSpPr>
          <p:grpSpPr>
            <a:xfrm flipH="1">
              <a:off x="879862" y="5009949"/>
              <a:ext cx="2646680" cy="271939"/>
              <a:chOff x="998220" y="1306830"/>
              <a:chExt cx="2646680" cy="271939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998220" y="1306830"/>
                <a:ext cx="1071880" cy="762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" name="TextBox 302"/>
            <p:cNvSpPr txBox="1"/>
            <p:nvPr/>
          </p:nvSpPr>
          <p:spPr>
            <a:xfrm>
              <a:off x="502678" y="4384533"/>
              <a:ext cx="9173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RefEnable</a:t>
              </a:r>
              <a:endParaRPr lang="nl-BE" sz="1400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02678" y="4689333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r>
                <a:rPr lang="en-US" sz="1400" dirty="0" smtClean="0"/>
                <a:t>	</a:t>
              </a:r>
              <a:endParaRPr lang="nl-BE" sz="14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502678" y="500175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02678" y="529893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WL </a:t>
              </a:r>
              <a:endParaRPr lang="nl-BE" sz="1400" dirty="0"/>
            </a:p>
          </p:txBody>
        </p:sp>
        <p:sp>
          <p:nvSpPr>
            <p:cNvPr id="307" name="Freeform 306"/>
            <p:cNvSpPr/>
            <p:nvPr/>
          </p:nvSpPr>
          <p:spPr>
            <a:xfrm>
              <a:off x="1381839" y="4202705"/>
              <a:ext cx="229183" cy="11303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31" h="360804">
                  <a:moveTo>
                    <a:pt x="0" y="0"/>
                  </a:moveTo>
                  <a:cubicBezTo>
                    <a:pt x="95251" y="123498"/>
                    <a:pt x="138574" y="12688"/>
                    <a:pt x="250531" y="360804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67935" y="4004327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Start  decoding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grpSp>
          <p:nvGrpSpPr>
            <p:cNvPr id="309" name="Group 226"/>
            <p:cNvGrpSpPr/>
            <p:nvPr/>
          </p:nvGrpSpPr>
          <p:grpSpPr>
            <a:xfrm flipH="1">
              <a:off x="478513" y="4700085"/>
              <a:ext cx="3022600" cy="270669"/>
              <a:chOff x="622300" y="1308100"/>
              <a:chExt cx="3022600" cy="270669"/>
            </a:xfrm>
          </p:grpSpPr>
          <p:cxnSp>
            <p:nvCxnSpPr>
              <p:cNvPr id="310" name="Straight Connector 309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oup 226"/>
            <p:cNvGrpSpPr/>
            <p:nvPr/>
          </p:nvGrpSpPr>
          <p:grpSpPr>
            <a:xfrm flipH="1">
              <a:off x="662649" y="5307369"/>
              <a:ext cx="3022600" cy="270669"/>
              <a:chOff x="447675" y="1308100"/>
              <a:chExt cx="3022600" cy="270669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flipV="1">
                <a:off x="447675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2022475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1882775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7" name="Freeform 316"/>
            <p:cNvSpPr/>
            <p:nvPr/>
          </p:nvSpPr>
          <p:spPr>
            <a:xfrm>
              <a:off x="1701561" y="4023318"/>
              <a:ext cx="428392" cy="264642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125203 w 220454"/>
                <a:gd name="connsiteY0" fmla="*/ 0 h 502683"/>
                <a:gd name="connsiteX1" fmla="*/ 111957 w 220454"/>
                <a:gd name="connsiteY1" fmla="*/ 502683 h 502683"/>
                <a:gd name="connsiteX0" fmla="*/ 125203 w 171864"/>
                <a:gd name="connsiteY0" fmla="*/ 0 h 502683"/>
                <a:gd name="connsiteX1" fmla="*/ 111957 w 171864"/>
                <a:gd name="connsiteY1" fmla="*/ 502683 h 502683"/>
                <a:gd name="connsiteX0" fmla="*/ 13246 w 59907"/>
                <a:gd name="connsiteY0" fmla="*/ 0 h 502683"/>
                <a:gd name="connsiteX1" fmla="*/ 0 w 59907"/>
                <a:gd name="connsiteY1" fmla="*/ 502683 h 502683"/>
                <a:gd name="connsiteX0" fmla="*/ 291774 w 338435"/>
                <a:gd name="connsiteY0" fmla="*/ 124126 h 368385"/>
                <a:gd name="connsiteX1" fmla="*/ 0 w 338435"/>
                <a:gd name="connsiteY1" fmla="*/ 368385 h 368385"/>
                <a:gd name="connsiteX0" fmla="*/ 291774 w 338435"/>
                <a:gd name="connsiteY0" fmla="*/ 0 h 244259"/>
                <a:gd name="connsiteX1" fmla="*/ 0 w 338435"/>
                <a:gd name="connsiteY1" fmla="*/ 244259 h 244259"/>
                <a:gd name="connsiteX0" fmla="*/ 270949 w 317610"/>
                <a:gd name="connsiteY0" fmla="*/ 0 h 373470"/>
                <a:gd name="connsiteX1" fmla="*/ 0 w 317610"/>
                <a:gd name="connsiteY1" fmla="*/ 373470 h 373470"/>
                <a:gd name="connsiteX0" fmla="*/ 83528 w 153555"/>
                <a:gd name="connsiteY0" fmla="*/ 0 h 548283"/>
                <a:gd name="connsiteX1" fmla="*/ 0 w 153555"/>
                <a:gd name="connsiteY1" fmla="*/ 548283 h 548283"/>
                <a:gd name="connsiteX0" fmla="*/ 39276 w 153555"/>
                <a:gd name="connsiteY0" fmla="*/ 0 h 464675"/>
                <a:gd name="connsiteX1" fmla="*/ 0 w 153555"/>
                <a:gd name="connsiteY1" fmla="*/ 464675 h 464675"/>
                <a:gd name="connsiteX0" fmla="*/ 39276 w 85937"/>
                <a:gd name="connsiteY0" fmla="*/ 0 h 464675"/>
                <a:gd name="connsiteX1" fmla="*/ 0 w 85937"/>
                <a:gd name="connsiteY1" fmla="*/ 464675 h 464675"/>
                <a:gd name="connsiteX0" fmla="*/ 0 w 520359"/>
                <a:gd name="connsiteY0" fmla="*/ 0 h 844708"/>
                <a:gd name="connsiteX1" fmla="*/ 444895 w 520359"/>
                <a:gd name="connsiteY1" fmla="*/ 844708 h 844708"/>
                <a:gd name="connsiteX0" fmla="*/ 0 w 468298"/>
                <a:gd name="connsiteY0" fmla="*/ 0 h 844708"/>
                <a:gd name="connsiteX1" fmla="*/ 392834 w 468298"/>
                <a:gd name="connsiteY1" fmla="*/ 844708 h 84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298" h="844708">
                  <a:moveTo>
                    <a:pt x="0" y="0"/>
                  </a:moveTo>
                  <a:cubicBezTo>
                    <a:pt x="46661" y="184302"/>
                    <a:pt x="468298" y="628336"/>
                    <a:pt x="392834" y="844708"/>
                  </a:cubicBezTo>
                </a:path>
              </a:pathLst>
            </a:custGeom>
            <a:ln w="9525">
              <a:solidFill>
                <a:schemeClr val="bg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1083555" y="3773504"/>
              <a:ext cx="1223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Bitline</a:t>
              </a:r>
              <a:r>
                <a:rPr lang="en-US" sz="1100" dirty="0" smtClean="0">
                  <a:solidFill>
                    <a:srgbClr val="C00000"/>
                  </a:solidFill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start falling</a:t>
              </a:r>
              <a:endParaRPr lang="nl-BE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9" name="Freeform 318"/>
            <p:cNvSpPr/>
            <p:nvPr/>
          </p:nvSpPr>
          <p:spPr>
            <a:xfrm>
              <a:off x="2556380" y="3781223"/>
              <a:ext cx="346107" cy="42260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82686 w 177937"/>
                <a:gd name="connsiteY0" fmla="*/ 0 h 421609"/>
                <a:gd name="connsiteX1" fmla="*/ 111957 w 177937"/>
                <a:gd name="connsiteY1" fmla="*/ 421609 h 421609"/>
                <a:gd name="connsiteX0" fmla="*/ 0 w 122955"/>
                <a:gd name="connsiteY0" fmla="*/ 0 h 421609"/>
                <a:gd name="connsiteX1" fmla="*/ 29271 w 122955"/>
                <a:gd name="connsiteY1" fmla="*/ 421609 h 421609"/>
                <a:gd name="connsiteX0" fmla="*/ 475721 w 570972"/>
                <a:gd name="connsiteY0" fmla="*/ 0 h 664830"/>
                <a:gd name="connsiteX1" fmla="*/ 0 w 570972"/>
                <a:gd name="connsiteY1" fmla="*/ 664830 h 664830"/>
                <a:gd name="connsiteX0" fmla="*/ 475721 w 487674"/>
                <a:gd name="connsiteY0" fmla="*/ 0 h 664830"/>
                <a:gd name="connsiteX1" fmla="*/ 0 w 487674"/>
                <a:gd name="connsiteY1" fmla="*/ 664830 h 664830"/>
                <a:gd name="connsiteX0" fmla="*/ 543400 w 555353"/>
                <a:gd name="connsiteY0" fmla="*/ 0 h 497614"/>
                <a:gd name="connsiteX1" fmla="*/ 0 w 555353"/>
                <a:gd name="connsiteY1" fmla="*/ 497614 h 497614"/>
                <a:gd name="connsiteX0" fmla="*/ 366393 w 378346"/>
                <a:gd name="connsiteY0" fmla="*/ 0 h 1348888"/>
                <a:gd name="connsiteX1" fmla="*/ 0 w 378346"/>
                <a:gd name="connsiteY1" fmla="*/ 1348888 h 134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8346" h="1348888">
                  <a:moveTo>
                    <a:pt x="366393" y="0"/>
                  </a:moveTo>
                  <a:cubicBezTo>
                    <a:pt x="378346" y="298313"/>
                    <a:pt x="93684" y="1091980"/>
                    <a:pt x="0" y="1348888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2378638" y="3579036"/>
              <a:ext cx="1999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Memory cell disconnected to BL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2524292" y="499586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13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176630" y="530066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14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323" name="Group 226"/>
            <p:cNvGrpSpPr/>
            <p:nvPr/>
          </p:nvGrpSpPr>
          <p:grpSpPr>
            <a:xfrm flipH="1" flipV="1">
              <a:off x="1878721" y="4395269"/>
              <a:ext cx="3022600" cy="270669"/>
              <a:chOff x="622300" y="1308100"/>
              <a:chExt cx="3022600" cy="270669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226"/>
            <p:cNvGrpSpPr/>
            <p:nvPr/>
          </p:nvGrpSpPr>
          <p:grpSpPr>
            <a:xfrm flipH="1" flipV="1">
              <a:off x="2188300" y="4700085"/>
              <a:ext cx="3022600" cy="270669"/>
              <a:chOff x="622300" y="1308100"/>
              <a:chExt cx="3022600" cy="270669"/>
            </a:xfrm>
          </p:grpSpPr>
          <p:cxnSp>
            <p:nvCxnSpPr>
              <p:cNvPr id="328" name="Straight Connector 327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oup 226"/>
            <p:cNvGrpSpPr/>
            <p:nvPr/>
          </p:nvGrpSpPr>
          <p:grpSpPr>
            <a:xfrm flipH="1" flipV="1">
              <a:off x="2512184" y="5009680"/>
              <a:ext cx="3022600" cy="270669"/>
              <a:chOff x="622300" y="1308100"/>
              <a:chExt cx="3022600" cy="270669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226"/>
            <p:cNvGrpSpPr/>
            <p:nvPr/>
          </p:nvGrpSpPr>
          <p:grpSpPr>
            <a:xfrm flipH="1" flipV="1">
              <a:off x="2269271" y="5309749"/>
              <a:ext cx="3022600" cy="270669"/>
              <a:chOff x="622300" y="1308100"/>
              <a:chExt cx="3022600" cy="270669"/>
            </a:xfrm>
          </p:grpSpPr>
          <p:cxnSp>
            <p:nvCxnSpPr>
              <p:cNvPr id="336" name="Straight Connector 335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Freeform 338"/>
            <p:cNvSpPr/>
            <p:nvPr/>
          </p:nvSpPr>
          <p:spPr>
            <a:xfrm>
              <a:off x="2103125" y="4850448"/>
              <a:ext cx="318795" cy="333023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  <a:gd name="connsiteX0" fmla="*/ 0 w 528344"/>
                <a:gd name="connsiteY0" fmla="*/ 0 h 349692"/>
                <a:gd name="connsiteX1" fmla="*/ 528344 w 528344"/>
                <a:gd name="connsiteY1" fmla="*/ 349692 h 349692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399757"/>
                <a:gd name="connsiteY0" fmla="*/ 0 h 309210"/>
                <a:gd name="connsiteX1" fmla="*/ 399757 w 399757"/>
                <a:gd name="connsiteY1" fmla="*/ 309210 h 309210"/>
                <a:gd name="connsiteX0" fmla="*/ 0 w 318795"/>
                <a:gd name="connsiteY0" fmla="*/ 0 h 333023"/>
                <a:gd name="connsiteX1" fmla="*/ 318795 w 318795"/>
                <a:gd name="connsiteY1" fmla="*/ 333023 h 33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795" h="333023">
                  <a:moveTo>
                    <a:pt x="0" y="0"/>
                  </a:moveTo>
                  <a:cubicBezTo>
                    <a:pt x="180976" y="47298"/>
                    <a:pt x="131070" y="274646"/>
                    <a:pt x="318795" y="333023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40" name="Straight Connector 339"/>
            <p:cNvCxnSpPr/>
            <p:nvPr/>
          </p:nvCxnSpPr>
          <p:spPr>
            <a:xfrm flipH="1">
              <a:off x="1628061" y="4312719"/>
              <a:ext cx="1905" cy="1440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H="1">
              <a:off x="2066846" y="4312719"/>
              <a:ext cx="1905" cy="144000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Freeform 341"/>
            <p:cNvSpPr/>
            <p:nvPr/>
          </p:nvSpPr>
          <p:spPr>
            <a:xfrm>
              <a:off x="1723017" y="4556124"/>
              <a:ext cx="442520" cy="95198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1815 w 218682"/>
                <a:gd name="connsiteY0" fmla="*/ 0 h 336039"/>
                <a:gd name="connsiteX1" fmla="*/ 218682 w 218682"/>
                <a:gd name="connsiteY1" fmla="*/ 336039 h 336039"/>
                <a:gd name="connsiteX0" fmla="*/ 0 w 301642"/>
                <a:gd name="connsiteY0" fmla="*/ 0 h 342389"/>
                <a:gd name="connsiteX1" fmla="*/ 301642 w 301642"/>
                <a:gd name="connsiteY1" fmla="*/ 342389 h 342389"/>
                <a:gd name="connsiteX0" fmla="*/ 21815 w 218682"/>
                <a:gd name="connsiteY0" fmla="*/ 0 h 675764"/>
                <a:gd name="connsiteX1" fmla="*/ 218682 w 218682"/>
                <a:gd name="connsiteY1" fmla="*/ 675764 h 675764"/>
                <a:gd name="connsiteX0" fmla="*/ 0 w 363555"/>
                <a:gd name="connsiteY0" fmla="*/ 0 h 951989"/>
                <a:gd name="connsiteX1" fmla="*/ 363555 w 363555"/>
                <a:gd name="connsiteY1" fmla="*/ 951989 h 951989"/>
                <a:gd name="connsiteX0" fmla="*/ 78965 w 442520"/>
                <a:gd name="connsiteY0" fmla="*/ 0 h 951989"/>
                <a:gd name="connsiteX1" fmla="*/ 442520 w 442520"/>
                <a:gd name="connsiteY1" fmla="*/ 951989 h 95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2520" h="951989">
                  <a:moveTo>
                    <a:pt x="78965" y="0"/>
                  </a:moveTo>
                  <a:cubicBezTo>
                    <a:pt x="174528" y="51108"/>
                    <a:pt x="0" y="898374"/>
                    <a:pt x="442520" y="95198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43" name="Straight Connector 342"/>
            <p:cNvCxnSpPr/>
            <p:nvPr/>
          </p:nvCxnSpPr>
          <p:spPr>
            <a:xfrm flipH="1">
              <a:off x="2562146" y="4230804"/>
              <a:ext cx="1905" cy="1476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TextBox 343"/>
            <p:cNvSpPr txBox="1"/>
            <p:nvPr/>
          </p:nvSpPr>
          <p:spPr>
            <a:xfrm>
              <a:off x="2076618" y="469106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12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45" name="Freeform 344"/>
            <p:cNvSpPr/>
            <p:nvPr/>
          </p:nvSpPr>
          <p:spPr>
            <a:xfrm>
              <a:off x="1789281" y="4511675"/>
              <a:ext cx="315929" cy="345564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4124 w 315929"/>
                <a:gd name="connsiteY0" fmla="*/ 8573 h 345564"/>
                <a:gd name="connsiteX1" fmla="*/ 0 w 315929"/>
                <a:gd name="connsiteY1" fmla="*/ 0 h 345564"/>
                <a:gd name="connsiteX2" fmla="*/ 315929 w 315929"/>
                <a:gd name="connsiteY2" fmla="*/ 345564 h 34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929" h="345564">
                  <a:moveTo>
                    <a:pt x="24124" y="8573"/>
                  </a:moveTo>
                  <a:lnTo>
                    <a:pt x="0" y="0"/>
                  </a:lnTo>
                  <a:cubicBezTo>
                    <a:pt x="95563" y="51108"/>
                    <a:pt x="97247" y="301474"/>
                    <a:pt x="315929" y="345564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(temp3)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1582664" y="1215390"/>
            <a:ext cx="3028774" cy="1289225"/>
            <a:chOff x="5259314" y="1424940"/>
            <a:chExt cx="3028774" cy="1289225"/>
          </a:xfrm>
        </p:grpSpPr>
        <p:sp>
          <p:nvSpPr>
            <p:cNvPr id="307" name="Rounded Rectangle 306"/>
            <p:cNvSpPr/>
            <p:nvPr/>
          </p:nvSpPr>
          <p:spPr>
            <a:xfrm>
              <a:off x="7109460" y="1592580"/>
              <a:ext cx="746760" cy="723900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95" name="Straight Connector 294"/>
            <p:cNvCxnSpPr/>
            <p:nvPr/>
          </p:nvCxnSpPr>
          <p:spPr>
            <a:xfrm rot="5400000">
              <a:off x="7504043" y="1899995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7504043" y="1585671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50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59314" y="1948314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2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24726" y="2073688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40" name="Straight Connector 239"/>
            <p:cNvCxnSpPr/>
            <p:nvPr/>
          </p:nvCxnSpPr>
          <p:spPr>
            <a:xfrm flipH="1">
              <a:off x="6332829" y="2085975"/>
              <a:ext cx="252000" cy="3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 flipH="1">
              <a:off x="5806884" y="1879455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6179569" y="1731316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rot="5400000">
              <a:off x="5920532" y="1990354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6241036" y="199035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6179569" y="1681923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6076646" y="1743389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Oval 273"/>
            <p:cNvSpPr/>
            <p:nvPr/>
          </p:nvSpPr>
          <p:spPr>
            <a:xfrm rot="5400000">
              <a:off x="5543101" y="2057152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9" name="Straight Connector 278"/>
            <p:cNvCxnSpPr/>
            <p:nvPr/>
          </p:nvCxnSpPr>
          <p:spPr>
            <a:xfrm rot="5400000">
              <a:off x="7045052" y="1914820"/>
              <a:ext cx="0" cy="3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6731067" y="1721791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 rot="5400000">
              <a:off x="6472030" y="198082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6792534" y="1980829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6731067" y="1672398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6628144" y="173386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6" name="Group 251"/>
            <p:cNvGrpSpPr/>
            <p:nvPr/>
          </p:nvGrpSpPr>
          <p:grpSpPr>
            <a:xfrm>
              <a:off x="7367937" y="1809180"/>
              <a:ext cx="247361" cy="183146"/>
              <a:chOff x="1907704" y="4725144"/>
              <a:chExt cx="360618" cy="288032"/>
            </a:xfrm>
          </p:grpSpPr>
          <p:sp>
            <p:nvSpPr>
              <p:cNvPr id="287" name="Isosceles Triangle 286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8" name="Flowchart: Connector 287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89" name="Group 251"/>
            <p:cNvGrpSpPr/>
            <p:nvPr/>
          </p:nvGrpSpPr>
          <p:grpSpPr>
            <a:xfrm flipH="1">
              <a:off x="7360317" y="2121600"/>
              <a:ext cx="247361" cy="183146"/>
              <a:chOff x="1907704" y="4725144"/>
              <a:chExt cx="360618" cy="288032"/>
            </a:xfrm>
          </p:grpSpPr>
          <p:sp>
            <p:nvSpPr>
              <p:cNvPr id="290" name="Isosceles Triangle 28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1" name="Flowchart: Connector 29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92" name="Straight Connector 291"/>
            <p:cNvCxnSpPr/>
            <p:nvPr/>
          </p:nvCxnSpPr>
          <p:spPr>
            <a:xfrm rot="5400000">
              <a:off x="8054088" y="1842820"/>
              <a:ext cx="0" cy="46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7038881" y="2058340"/>
              <a:ext cx="32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7643718" y="2063103"/>
              <a:ext cx="32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 rot="5400000">
              <a:off x="6668406" y="2307655"/>
              <a:ext cx="629874" cy="183146"/>
              <a:chOff x="7192281" y="1139255"/>
              <a:chExt cx="629874" cy="183146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rot="5400000">
                <a:off x="7507218" y="915746"/>
                <a:ext cx="0" cy="62987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8" name="Group 251"/>
              <p:cNvGrpSpPr/>
              <p:nvPr/>
            </p:nvGrpSpPr>
            <p:grpSpPr>
              <a:xfrm>
                <a:off x="7371112" y="1139255"/>
                <a:ext cx="247361" cy="183146"/>
                <a:chOff x="1907704" y="4725144"/>
                <a:chExt cx="360618" cy="288032"/>
              </a:xfrm>
            </p:grpSpPr>
            <p:sp>
              <p:nvSpPr>
                <p:cNvPr id="299" name="Isosceles Triangle 298"/>
                <p:cNvSpPr/>
                <p:nvPr/>
              </p:nvSpPr>
              <p:spPr>
                <a:xfrm rot="5400000">
                  <a:off x="1907704" y="4725144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300" name="Flowchart: Connector 299"/>
                <p:cNvSpPr/>
                <p:nvPr/>
              </p:nvSpPr>
              <p:spPr>
                <a:xfrm>
                  <a:off x="2196314" y="4833445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</p:grpSp>
        <p:grpSp>
          <p:nvGrpSpPr>
            <p:cNvPr id="302" name="Group 301"/>
            <p:cNvGrpSpPr/>
            <p:nvPr/>
          </p:nvGrpSpPr>
          <p:grpSpPr>
            <a:xfrm rot="5400000">
              <a:off x="7690756" y="2301305"/>
              <a:ext cx="629874" cy="183146"/>
              <a:chOff x="7192281" y="1139255"/>
              <a:chExt cx="629874" cy="183146"/>
            </a:xfrm>
          </p:grpSpPr>
          <p:cxnSp>
            <p:nvCxnSpPr>
              <p:cNvPr id="303" name="Straight Connector 302"/>
              <p:cNvCxnSpPr/>
              <p:nvPr/>
            </p:nvCxnSpPr>
            <p:spPr>
              <a:xfrm rot="5400000">
                <a:off x="7507218" y="915746"/>
                <a:ext cx="0" cy="62987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4" name="Group 251"/>
              <p:cNvGrpSpPr/>
              <p:nvPr/>
            </p:nvGrpSpPr>
            <p:grpSpPr>
              <a:xfrm>
                <a:off x="7371112" y="1139255"/>
                <a:ext cx="247361" cy="183146"/>
                <a:chOff x="1907704" y="4725144"/>
                <a:chExt cx="360618" cy="288032"/>
              </a:xfrm>
            </p:grpSpPr>
            <p:sp>
              <p:nvSpPr>
                <p:cNvPr id="305" name="Isosceles Triangle 304"/>
                <p:cNvSpPr/>
                <p:nvPr/>
              </p:nvSpPr>
              <p:spPr>
                <a:xfrm rot="5400000">
                  <a:off x="1907704" y="4725144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306" name="Flowchart: Connector 305"/>
                <p:cNvSpPr/>
                <p:nvPr/>
              </p:nvSpPr>
              <p:spPr>
                <a:xfrm>
                  <a:off x="2196314" y="4833445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</p:grpSp>
        <p:sp>
          <p:nvSpPr>
            <p:cNvPr id="309" name="TextBox 308"/>
            <p:cNvSpPr txBox="1"/>
            <p:nvPr/>
          </p:nvSpPr>
          <p:spPr>
            <a:xfrm>
              <a:off x="7086600" y="1546860"/>
              <a:ext cx="4049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SA</a:t>
              </a:r>
              <a:endParaRPr lang="nl-BE" sz="1600" b="1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6431280" y="1424940"/>
              <a:ext cx="703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SA MUX</a:t>
              </a:r>
              <a:endParaRPr lang="nl-BE" sz="1200" dirty="0">
                <a:latin typeface="+mj-lt"/>
              </a:endParaRP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502678" y="4384533"/>
            <a:ext cx="4414414" cy="1235016"/>
            <a:chOff x="502678" y="4384533"/>
            <a:chExt cx="4414414" cy="1235016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561092" y="52766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561092" y="46670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61092" y="49718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561092" y="55814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61092" y="44003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561092" y="53147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561092" y="47051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561092" y="50099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561092" y="56195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226"/>
            <p:cNvGrpSpPr/>
            <p:nvPr/>
          </p:nvGrpSpPr>
          <p:grpSpPr>
            <a:xfrm flipH="1">
              <a:off x="614363" y="4395277"/>
              <a:ext cx="2207418" cy="266692"/>
              <a:chOff x="1092111" y="1308108"/>
              <a:chExt cx="2207418" cy="266692"/>
            </a:xfrm>
          </p:grpSpPr>
          <p:cxnSp>
            <p:nvCxnSpPr>
              <p:cNvPr id="225" name="Straight Connector 224"/>
              <p:cNvCxnSpPr>
                <a:endCxn id="317" idx="1"/>
              </p:cNvCxnSpPr>
              <p:nvPr/>
            </p:nvCxnSpPr>
            <p:spPr>
              <a:xfrm flipV="1">
                <a:off x="1092111" y="1308108"/>
                <a:ext cx="540358" cy="2892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197100" y="1572937"/>
                <a:ext cx="1102429" cy="1863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30"/>
            <p:cNvGrpSpPr/>
            <p:nvPr/>
          </p:nvGrpSpPr>
          <p:grpSpPr>
            <a:xfrm flipH="1">
              <a:off x="552450" y="5010150"/>
              <a:ext cx="2443163" cy="271738"/>
              <a:chOff x="1112474" y="1307031"/>
              <a:chExt cx="2443163" cy="271738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1112474" y="1307031"/>
                <a:ext cx="957626" cy="741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V="1">
                <a:off x="2197100" y="1573731"/>
                <a:ext cx="1358537" cy="10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TextBox 235"/>
            <p:cNvSpPr txBox="1"/>
            <p:nvPr/>
          </p:nvSpPr>
          <p:spPr>
            <a:xfrm>
              <a:off x="502678" y="438453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BL</a:t>
              </a:r>
              <a:endParaRPr lang="nl-BE" sz="14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02678" y="4689333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BitLine</a:t>
              </a:r>
              <a:r>
                <a:rPr lang="en-US" sz="1400" dirty="0" smtClean="0"/>
                <a:t> MUX</a:t>
              </a:r>
              <a:r>
                <a:rPr lang="en-US" sz="1400" dirty="0" smtClean="0"/>
                <a:t>	</a:t>
              </a:r>
              <a:endParaRPr lang="nl-BE" sz="14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02678" y="5001753"/>
              <a:ext cx="771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 MUX</a:t>
              </a:r>
              <a:endParaRPr lang="nl-BE" sz="1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2678" y="5298933"/>
              <a:ext cx="652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 EN</a:t>
              </a:r>
              <a:r>
                <a:rPr lang="en-US" sz="1400" dirty="0" smtClean="0"/>
                <a:t> </a:t>
              </a:r>
              <a:endParaRPr lang="nl-BE" sz="1400" dirty="0"/>
            </a:p>
          </p:txBody>
        </p:sp>
        <p:grpSp>
          <p:nvGrpSpPr>
            <p:cNvPr id="4" name="Group 226"/>
            <p:cNvGrpSpPr/>
            <p:nvPr/>
          </p:nvGrpSpPr>
          <p:grpSpPr>
            <a:xfrm flipH="1">
              <a:off x="585788" y="4700085"/>
              <a:ext cx="2407443" cy="270669"/>
              <a:chOff x="987322" y="1308100"/>
              <a:chExt cx="2407443" cy="27066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>
                <a:off x="987322" y="1310984"/>
                <a:ext cx="1082778" cy="3466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V="1">
                <a:off x="2197100" y="1572921"/>
                <a:ext cx="1197665" cy="187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26"/>
            <p:cNvGrpSpPr/>
            <p:nvPr/>
          </p:nvGrpSpPr>
          <p:grpSpPr>
            <a:xfrm flipH="1">
              <a:off x="1205517" y="5307369"/>
              <a:ext cx="2504414" cy="270669"/>
              <a:chOff x="965861" y="1308100"/>
              <a:chExt cx="2504414" cy="270669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>
                <a:off x="965861" y="1310919"/>
                <a:ext cx="929614" cy="3531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2022475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1882775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7" name="TextBox 386"/>
            <p:cNvSpPr txBox="1"/>
            <p:nvPr/>
          </p:nvSpPr>
          <p:spPr>
            <a:xfrm>
              <a:off x="1946442" y="501491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19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2665580" y="532606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20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51" name="Straight Connector 250"/>
            <p:cNvCxnSpPr/>
            <p:nvPr/>
          </p:nvCxnSpPr>
          <p:spPr>
            <a:xfrm flipH="1">
              <a:off x="2989226" y="4659588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H="1" flipV="1">
              <a:off x="2817068" y="4395788"/>
              <a:ext cx="184858" cy="270151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226"/>
            <p:cNvGrpSpPr/>
            <p:nvPr/>
          </p:nvGrpSpPr>
          <p:grpSpPr>
            <a:xfrm flipH="1" flipV="1">
              <a:off x="1974056" y="4700085"/>
              <a:ext cx="2663023" cy="270669"/>
              <a:chOff x="622300" y="1308100"/>
              <a:chExt cx="2663023" cy="270669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2197100" y="1574800"/>
                <a:ext cx="1088223" cy="3466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226"/>
            <p:cNvGrpSpPr/>
            <p:nvPr/>
          </p:nvGrpSpPr>
          <p:grpSpPr>
            <a:xfrm flipH="1" flipV="1">
              <a:off x="2078831" y="5009680"/>
              <a:ext cx="2570221" cy="270669"/>
              <a:chOff x="622300" y="1308100"/>
              <a:chExt cx="2570221" cy="270669"/>
            </a:xfrm>
          </p:grpSpPr>
          <p:cxnSp>
            <p:nvCxnSpPr>
              <p:cNvPr id="259" name="Straight Connector 258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2197100" y="1566393"/>
                <a:ext cx="995421" cy="8407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226"/>
            <p:cNvGrpSpPr/>
            <p:nvPr/>
          </p:nvGrpSpPr>
          <p:grpSpPr>
            <a:xfrm flipH="1" flipV="1">
              <a:off x="2783628" y="5309749"/>
              <a:ext cx="2061422" cy="270669"/>
              <a:chOff x="1171504" y="1308100"/>
              <a:chExt cx="2061422" cy="270669"/>
            </a:xfrm>
          </p:grpSpPr>
          <p:cxnSp>
            <p:nvCxnSpPr>
              <p:cNvPr id="263" name="Straight Connector 262"/>
              <p:cNvCxnSpPr/>
              <p:nvPr/>
            </p:nvCxnSpPr>
            <p:spPr>
              <a:xfrm>
                <a:off x="1171504" y="1313218"/>
                <a:ext cx="898596" cy="1232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2197100" y="1574800"/>
                <a:ext cx="1035826" cy="114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TextBox 389"/>
            <p:cNvSpPr txBox="1"/>
            <p:nvPr/>
          </p:nvSpPr>
          <p:spPr>
            <a:xfrm>
              <a:off x="1816268" y="471646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18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17" name="Freeform 316"/>
            <p:cNvSpPr/>
            <p:nvPr/>
          </p:nvSpPr>
          <p:spPr>
            <a:xfrm>
              <a:off x="1717845" y="4386906"/>
              <a:ext cx="563578" cy="279552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4124 w 315929"/>
                <a:gd name="connsiteY0" fmla="*/ 8573 h 345564"/>
                <a:gd name="connsiteX1" fmla="*/ 0 w 315929"/>
                <a:gd name="connsiteY1" fmla="*/ 0 h 345564"/>
                <a:gd name="connsiteX2" fmla="*/ 315929 w 315929"/>
                <a:gd name="connsiteY2" fmla="*/ 345564 h 345564"/>
                <a:gd name="connsiteX0" fmla="*/ 255106 w 315929"/>
                <a:gd name="connsiteY0" fmla="*/ 44292 h 345564"/>
                <a:gd name="connsiteX1" fmla="*/ 0 w 315929"/>
                <a:gd name="connsiteY1" fmla="*/ 0 h 345564"/>
                <a:gd name="connsiteX2" fmla="*/ 315929 w 315929"/>
                <a:gd name="connsiteY2" fmla="*/ 345564 h 345564"/>
                <a:gd name="connsiteX0" fmla="*/ 0 w 315929"/>
                <a:gd name="connsiteY0" fmla="*/ 0 h 345564"/>
                <a:gd name="connsiteX1" fmla="*/ 315929 w 315929"/>
                <a:gd name="connsiteY1" fmla="*/ 345564 h 345564"/>
                <a:gd name="connsiteX0" fmla="*/ 0 w 308785"/>
                <a:gd name="connsiteY0" fmla="*/ 0 h 93151"/>
                <a:gd name="connsiteX1" fmla="*/ 308785 w 308785"/>
                <a:gd name="connsiteY1" fmla="*/ 93151 h 93151"/>
                <a:gd name="connsiteX0" fmla="*/ 0 w 456422"/>
                <a:gd name="connsiteY0" fmla="*/ 317652 h 368760"/>
                <a:gd name="connsiteX1" fmla="*/ 456422 w 456422"/>
                <a:gd name="connsiteY1" fmla="*/ 44090 h 368760"/>
                <a:gd name="connsiteX0" fmla="*/ 0 w 456422"/>
                <a:gd name="connsiteY0" fmla="*/ 317652 h 317652"/>
                <a:gd name="connsiteX1" fmla="*/ 456422 w 456422"/>
                <a:gd name="connsiteY1" fmla="*/ 44090 h 317652"/>
                <a:gd name="connsiteX0" fmla="*/ 0 w 563578"/>
                <a:gd name="connsiteY0" fmla="*/ 315271 h 315271"/>
                <a:gd name="connsiteX1" fmla="*/ 563578 w 563578"/>
                <a:gd name="connsiteY1" fmla="*/ 44090 h 315271"/>
                <a:gd name="connsiteX0" fmla="*/ 0 w 563578"/>
                <a:gd name="connsiteY0" fmla="*/ 279552 h 279552"/>
                <a:gd name="connsiteX1" fmla="*/ 563578 w 563578"/>
                <a:gd name="connsiteY1" fmla="*/ 8371 h 27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3578" h="279552">
                  <a:moveTo>
                    <a:pt x="0" y="279552"/>
                  </a:moveTo>
                  <a:cubicBezTo>
                    <a:pt x="66988" y="133016"/>
                    <a:pt x="342515" y="0"/>
                    <a:pt x="563578" y="8371"/>
                  </a:cubicBezTo>
                </a:path>
              </a:pathLst>
            </a:cu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083093" y="4697412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21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059280" y="4992687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22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3816518" y="5304631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23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(7)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052" y="765404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36"/>
                <a:gridCol w="2554664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Affects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Implies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≈ #BL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Energy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/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&lt; #BL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(4)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signals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&gt; #BL</a:t>
                      </a:r>
                      <a:endParaRPr lang="nl-B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T</a:t>
                      </a:r>
                      <a:r>
                        <a:rPr lang="nl-BE" baseline="-25000" dirty="0" err="1" smtClean="0"/>
                        <a:t>delay</a:t>
                      </a:r>
                      <a:r>
                        <a:rPr lang="nl-BE" baseline="0" dirty="0" smtClean="0"/>
                        <a:t> &lt; </a:t>
                      </a:r>
                      <a:r>
                        <a:rPr lang="nl-BE" baseline="0" dirty="0" err="1" smtClean="0"/>
                        <a:t>T</a:t>
                      </a:r>
                      <a:r>
                        <a:rPr lang="nl-BE" baseline="-25000" dirty="0" err="1" smtClean="0"/>
                        <a:t>nor</a:t>
                      </a:r>
                      <a:r>
                        <a:rPr lang="nl-BE" baseline="-25000" dirty="0" smtClean="0"/>
                        <a:t> +</a:t>
                      </a:r>
                      <a:r>
                        <a:rPr lang="nl-BE" baseline="-25000" dirty="0" err="1" smtClean="0"/>
                        <a:t>inv</a:t>
                      </a:r>
                      <a:endParaRPr lang="nl-BE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(6)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signals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 smtClean="0"/>
                        <a:t>T</a:t>
                      </a:r>
                      <a:r>
                        <a:rPr lang="nl-BE" baseline="-25000" dirty="0" err="1" smtClean="0"/>
                        <a:t>delay</a:t>
                      </a:r>
                      <a:r>
                        <a:rPr lang="nl-BE" baseline="0" dirty="0" smtClean="0"/>
                        <a:t> &gt; </a:t>
                      </a:r>
                      <a:r>
                        <a:rPr lang="nl-BE" baseline="0" dirty="0" err="1" smtClean="0"/>
                        <a:t>T</a:t>
                      </a:r>
                      <a:r>
                        <a:rPr lang="nl-BE" baseline="-25000" dirty="0" err="1" smtClean="0"/>
                        <a:t>nor</a:t>
                      </a:r>
                      <a:r>
                        <a:rPr lang="nl-BE" baseline="-25000" dirty="0" smtClean="0"/>
                        <a:t> +</a:t>
                      </a:r>
                      <a:r>
                        <a:rPr lang="nl-BE" baseline="-25000" dirty="0" err="1" smtClean="0"/>
                        <a:t>inv</a:t>
                      </a:r>
                      <a:endParaRPr lang="nl-BE" baseline="-25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5167975" y="819314"/>
            <a:ext cx="507058" cy="878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2573" h="961270">
                <a:moveTo>
                  <a:pt x="2789" y="946744"/>
                </a:moveTo>
                <a:cubicBezTo>
                  <a:pt x="496322" y="961270"/>
                  <a:pt x="0" y="0"/>
                  <a:pt x="582573" y="12898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184743" y="716045"/>
            <a:ext cx="3799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Could try to extend ref delay to compensate energy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wast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bitlines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but time is to short</a:t>
            </a:r>
          </a:p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→ Don’t connect all the ref cells to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bitline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292" y="3541070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ADDRESSING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0552" y="5225197"/>
            <a:ext cx="7239785" cy="461913"/>
            <a:chOff x="235670" y="1371599"/>
            <a:chExt cx="7239785" cy="461913"/>
          </a:xfrm>
        </p:grpSpPr>
        <p:sp>
          <p:nvSpPr>
            <p:cNvPr id="11" name="Rectangle 10"/>
            <p:cNvSpPr/>
            <p:nvPr/>
          </p:nvSpPr>
          <p:spPr>
            <a:xfrm>
              <a:off x="235670" y="1371599"/>
              <a:ext cx="7164371" cy="4619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1084" y="1417889"/>
              <a:ext cx="7164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address_GB</a:t>
              </a:r>
              <a:r>
                <a:rPr lang="en-US" dirty="0" smtClean="0"/>
                <a:t>        select_LB0       select_LB1       </a:t>
              </a:r>
              <a:r>
                <a:rPr lang="en-US" dirty="0" err="1" smtClean="0"/>
                <a:t>address_BL</a:t>
              </a:r>
              <a:r>
                <a:rPr lang="en-US" dirty="0" smtClean="0"/>
                <a:t>       </a:t>
              </a:r>
              <a:r>
                <a:rPr lang="en-US" dirty="0" err="1" smtClean="0"/>
                <a:t>address_WL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715678" y="1385741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074734" y="1387309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433790" y="1379450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905970" y="1390445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86916" y="4347562"/>
            <a:ext cx="716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Use not fully coded address (number of bits = 24??)</a:t>
            </a:r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74421" y="4580817"/>
            <a:ext cx="450496" cy="854297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  <a:gd name="connsiteX0" fmla="*/ 0 w 9616116"/>
              <a:gd name="connsiteY0" fmla="*/ 0 h 2732790"/>
              <a:gd name="connsiteX1" fmla="*/ 9236450 w 9616116"/>
              <a:gd name="connsiteY1" fmla="*/ 2257176 h 2732790"/>
              <a:gd name="connsiteX0" fmla="*/ 171539 w 9787655"/>
              <a:gd name="connsiteY0" fmla="*/ 0 h 2732789"/>
              <a:gd name="connsiteX1" fmla="*/ 9407989 w 9787655"/>
              <a:gd name="connsiteY1" fmla="*/ 2257176 h 2732789"/>
              <a:gd name="connsiteX0" fmla="*/ 171539 w 9612558"/>
              <a:gd name="connsiteY0" fmla="*/ 0 h 2816122"/>
              <a:gd name="connsiteX1" fmla="*/ 9232892 w 9612558"/>
              <a:gd name="connsiteY1" fmla="*/ 2340509 h 2816122"/>
              <a:gd name="connsiteX0" fmla="*/ 251585 w 379666"/>
              <a:gd name="connsiteY0" fmla="*/ 0 h 1272788"/>
              <a:gd name="connsiteX1" fmla="*/ 0 w 379666"/>
              <a:gd name="connsiteY1" fmla="*/ 778017 h 1272788"/>
              <a:gd name="connsiteX0" fmla="*/ 364377 w 364377"/>
              <a:gd name="connsiteY0" fmla="*/ 0 h 1272788"/>
              <a:gd name="connsiteX1" fmla="*/ 112792 w 364377"/>
              <a:gd name="connsiteY1" fmla="*/ 778017 h 1272788"/>
              <a:gd name="connsiteX0" fmla="*/ 364377 w 364377"/>
              <a:gd name="connsiteY0" fmla="*/ 0 h 778017"/>
              <a:gd name="connsiteX1" fmla="*/ 112792 w 364377"/>
              <a:gd name="connsiteY1" fmla="*/ 778017 h 778017"/>
              <a:gd name="connsiteX0" fmla="*/ 357579 w 357579"/>
              <a:gd name="connsiteY0" fmla="*/ 0 h 934266"/>
              <a:gd name="connsiteX1" fmla="*/ 149768 w 357579"/>
              <a:gd name="connsiteY1" fmla="*/ 934266 h 934266"/>
              <a:gd name="connsiteX0" fmla="*/ 495699 w 495699"/>
              <a:gd name="connsiteY0" fmla="*/ 0 h 934266"/>
              <a:gd name="connsiteX1" fmla="*/ 287888 w 495699"/>
              <a:gd name="connsiteY1" fmla="*/ 934266 h 934266"/>
              <a:gd name="connsiteX0" fmla="*/ 517586 w 517586"/>
              <a:gd name="connsiteY0" fmla="*/ 0 h 934266"/>
              <a:gd name="connsiteX1" fmla="*/ 309775 w 517586"/>
              <a:gd name="connsiteY1" fmla="*/ 934266 h 93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7586" h="934266">
                <a:moveTo>
                  <a:pt x="517586" y="0"/>
                </a:moveTo>
                <a:cubicBezTo>
                  <a:pt x="160007" y="64461"/>
                  <a:pt x="0" y="795299"/>
                  <a:pt x="309775" y="934266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/>
          <p:cNvSpPr txBox="1"/>
          <p:nvPr/>
        </p:nvSpPr>
        <p:spPr>
          <a:xfrm>
            <a:off x="586916" y="6023962"/>
            <a:ext cx="716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Consider address bit voltage to come from ideal voltage source</a:t>
            </a:r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im_set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68349"/>
            <a:ext cx="9144000" cy="43386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075" y="953913"/>
            <a:ext cx="90001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Find all possible solutions for #WL, #BL, #GB in the range 2</a:t>
            </a:r>
            <a:r>
              <a:rPr lang="en-US" sz="2000" baseline="30000" dirty="0" smtClean="0">
                <a:solidFill>
                  <a:srgbClr val="002060"/>
                </a:solidFill>
              </a:rPr>
              <a:t>3-9</a:t>
            </a:r>
          </a:p>
          <a:p>
            <a:pPr>
              <a:buFont typeface="Arial" pitchFamily="34" charset="0"/>
              <a:buChar char="•"/>
            </a:pPr>
            <a:r>
              <a:rPr lang="en-US" sz="2000" baseline="30000" dirty="0" smtClean="0">
                <a:solidFill>
                  <a:srgbClr val="002060"/>
                </a:solidFill>
              </a:rPr>
              <a:t>  </a:t>
            </a:r>
            <a:r>
              <a:rPr lang="en-US" sz="2000" dirty="0" smtClean="0">
                <a:solidFill>
                  <a:srgbClr val="002060"/>
                </a:solidFill>
              </a:rPr>
              <a:t>That comply to the following constraints: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# cells = 4194304 (4MB)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# BL ≤ #WL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Simulate as follows: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Add initial conditions to nodes to get a quicker convergence in dc op point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4" name="Freeform 23"/>
          <p:cNvSpPr/>
          <p:nvPr/>
        </p:nvSpPr>
        <p:spPr>
          <a:xfrm>
            <a:off x="3794090" y="3532674"/>
            <a:ext cx="1287056" cy="95848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8734" h="1048206">
                <a:moveTo>
                  <a:pt x="0" y="0"/>
                </a:moveTo>
                <a:cubicBezTo>
                  <a:pt x="298581" y="540297"/>
                  <a:pt x="896161" y="919226"/>
                  <a:pt x="1478734" y="1048206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2149312" y="3195296"/>
            <a:ext cx="379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Sa_en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at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diff = 100mV </a:t>
            </a:r>
          </a:p>
        </p:txBody>
      </p:sp>
      <p:sp>
        <p:nvSpPr>
          <p:cNvPr id="26" name="Freeform 25"/>
          <p:cNvSpPr/>
          <p:nvPr/>
        </p:nvSpPr>
        <p:spPr>
          <a:xfrm>
            <a:off x="6893007" y="3619086"/>
            <a:ext cx="802923" cy="190116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501" h="2079128">
                <a:moveTo>
                  <a:pt x="535384" y="0"/>
                </a:moveTo>
                <a:cubicBezTo>
                  <a:pt x="0" y="35145"/>
                  <a:pt x="922501" y="1981075"/>
                  <a:pt x="367849" y="2079128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xtBox 26"/>
          <p:cNvSpPr txBox="1"/>
          <p:nvPr/>
        </p:nvSpPr>
        <p:spPr>
          <a:xfrm>
            <a:off x="6883139" y="3178013"/>
            <a:ext cx="2402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New read cycle starts when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is low again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6947555" y="886120"/>
            <a:ext cx="395925" cy="1263191"/>
          </a:xfrm>
          <a:prstGeom prst="rightBrace">
            <a:avLst>
              <a:gd name="adj1" fmla="val 36904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xtBox 28"/>
          <p:cNvSpPr txBox="1"/>
          <p:nvPr/>
        </p:nvSpPr>
        <p:spPr>
          <a:xfrm>
            <a:off x="7004116" y="133193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20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" name="Picture 4" descr="all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82763" y="815079"/>
            <a:ext cx="10843200" cy="5359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" name="Picture 4" descr="all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82763" y="815079"/>
            <a:ext cx="10843199" cy="535947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51146" y="4871935"/>
            <a:ext cx="1225318" cy="43114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806" h="471498">
                <a:moveTo>
                  <a:pt x="1407806" y="0"/>
                </a:moveTo>
                <a:lnTo>
                  <a:pt x="820544" y="151153"/>
                </a:lnTo>
                <a:cubicBezTo>
                  <a:pt x="629039" y="217433"/>
                  <a:pt x="391883" y="323455"/>
                  <a:pt x="255126" y="376846"/>
                </a:cubicBezTo>
                <a:cubicBezTo>
                  <a:pt x="118369" y="430237"/>
                  <a:pt x="43737" y="455144"/>
                  <a:pt x="0" y="471498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Freeform 9"/>
          <p:cNvSpPr/>
          <p:nvPr/>
        </p:nvSpPr>
        <p:spPr>
          <a:xfrm>
            <a:off x="2411608" y="4253603"/>
            <a:ext cx="2168293" cy="64783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1110549 w 1407806"/>
              <a:gd name="connsiteY1" fmla="*/ 23550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391391 w 1391391"/>
              <a:gd name="connsiteY0" fmla="*/ 0 h 435040"/>
              <a:gd name="connsiteX1" fmla="*/ 1094134 w 1391391"/>
              <a:gd name="connsiteY1" fmla="*/ 23550 h 435040"/>
              <a:gd name="connsiteX2" fmla="*/ 534187 w 1391391"/>
              <a:gd name="connsiteY2" fmla="*/ 215389 h 435040"/>
              <a:gd name="connsiteX3" fmla="*/ 0 w 1391391"/>
              <a:gd name="connsiteY3" fmla="*/ 435040 h 435040"/>
              <a:gd name="connsiteX0" fmla="*/ 2491219 w 2491219"/>
              <a:gd name="connsiteY0" fmla="*/ 0 h 708476"/>
              <a:gd name="connsiteX1" fmla="*/ 1094134 w 2491219"/>
              <a:gd name="connsiteY1" fmla="*/ 296986 h 708476"/>
              <a:gd name="connsiteX2" fmla="*/ 534187 w 2491219"/>
              <a:gd name="connsiteY2" fmla="*/ 488825 h 708476"/>
              <a:gd name="connsiteX3" fmla="*/ 0 w 2491219"/>
              <a:gd name="connsiteY3" fmla="*/ 708476 h 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1219" h="708476">
                <a:moveTo>
                  <a:pt x="2491219" y="0"/>
                </a:moveTo>
                <a:lnTo>
                  <a:pt x="1094134" y="296986"/>
                </a:lnTo>
                <a:cubicBezTo>
                  <a:pt x="902629" y="363266"/>
                  <a:pt x="716543" y="420243"/>
                  <a:pt x="534187" y="488825"/>
                </a:cubicBezTo>
                <a:cubicBezTo>
                  <a:pt x="351831" y="557407"/>
                  <a:pt x="43737" y="692122"/>
                  <a:pt x="0" y="708476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Freeform 10"/>
          <p:cNvSpPr/>
          <p:nvPr/>
        </p:nvSpPr>
        <p:spPr>
          <a:xfrm>
            <a:off x="3478409" y="2556724"/>
            <a:ext cx="4308084" cy="155699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1110549 w 1407806"/>
              <a:gd name="connsiteY1" fmla="*/ 23550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391391 w 1391391"/>
              <a:gd name="connsiteY0" fmla="*/ 0 h 435040"/>
              <a:gd name="connsiteX1" fmla="*/ 1094134 w 1391391"/>
              <a:gd name="connsiteY1" fmla="*/ 23550 h 435040"/>
              <a:gd name="connsiteX2" fmla="*/ 534187 w 1391391"/>
              <a:gd name="connsiteY2" fmla="*/ 215389 h 435040"/>
              <a:gd name="connsiteX3" fmla="*/ 0 w 1391391"/>
              <a:gd name="connsiteY3" fmla="*/ 435040 h 435040"/>
              <a:gd name="connsiteX0" fmla="*/ 2491219 w 2491219"/>
              <a:gd name="connsiteY0" fmla="*/ 0 h 708476"/>
              <a:gd name="connsiteX1" fmla="*/ 1094134 w 2491219"/>
              <a:gd name="connsiteY1" fmla="*/ 296986 h 708476"/>
              <a:gd name="connsiteX2" fmla="*/ 534187 w 2491219"/>
              <a:gd name="connsiteY2" fmla="*/ 488825 h 708476"/>
              <a:gd name="connsiteX3" fmla="*/ 0 w 2491219"/>
              <a:gd name="connsiteY3" fmla="*/ 708476 h 708476"/>
              <a:gd name="connsiteX0" fmla="*/ 2491219 w 5099843"/>
              <a:gd name="connsiteY0" fmla="*/ 535127 h 1243603"/>
              <a:gd name="connsiteX1" fmla="*/ 5099843 w 5099843"/>
              <a:gd name="connsiteY1" fmla="*/ 0 h 1243603"/>
              <a:gd name="connsiteX2" fmla="*/ 1094134 w 5099843"/>
              <a:gd name="connsiteY2" fmla="*/ 832113 h 1243603"/>
              <a:gd name="connsiteX3" fmla="*/ 534187 w 5099843"/>
              <a:gd name="connsiteY3" fmla="*/ 1023952 h 1243603"/>
              <a:gd name="connsiteX4" fmla="*/ 0 w 5099843"/>
              <a:gd name="connsiteY4" fmla="*/ 1243603 h 1243603"/>
              <a:gd name="connsiteX0" fmla="*/ 2491219 w 5099843"/>
              <a:gd name="connsiteY0" fmla="*/ 535127 h 1243603"/>
              <a:gd name="connsiteX1" fmla="*/ 5099843 w 5099843"/>
              <a:gd name="connsiteY1" fmla="*/ 0 h 1243603"/>
              <a:gd name="connsiteX2" fmla="*/ 3112490 w 5099843"/>
              <a:gd name="connsiteY2" fmla="*/ 758330 h 1243603"/>
              <a:gd name="connsiteX3" fmla="*/ 1094134 w 5099843"/>
              <a:gd name="connsiteY3" fmla="*/ 832113 h 1243603"/>
              <a:gd name="connsiteX4" fmla="*/ 534187 w 5099843"/>
              <a:gd name="connsiteY4" fmla="*/ 1023952 h 1243603"/>
              <a:gd name="connsiteX5" fmla="*/ 0 w 5099843"/>
              <a:gd name="connsiteY5" fmla="*/ 1243603 h 1243603"/>
              <a:gd name="connsiteX0" fmla="*/ 2491219 w 5099843"/>
              <a:gd name="connsiteY0" fmla="*/ 535127 h 1243603"/>
              <a:gd name="connsiteX1" fmla="*/ 5099843 w 5099843"/>
              <a:gd name="connsiteY1" fmla="*/ 0 h 1243603"/>
              <a:gd name="connsiteX2" fmla="*/ 1370274 w 5099843"/>
              <a:gd name="connsiteY2" fmla="*/ 1166661 h 1243603"/>
              <a:gd name="connsiteX3" fmla="*/ 1094134 w 5099843"/>
              <a:gd name="connsiteY3" fmla="*/ 832113 h 1243603"/>
              <a:gd name="connsiteX4" fmla="*/ 534187 w 5099843"/>
              <a:gd name="connsiteY4" fmla="*/ 1023952 h 1243603"/>
              <a:gd name="connsiteX5" fmla="*/ 0 w 5099843"/>
              <a:gd name="connsiteY5" fmla="*/ 1243603 h 1243603"/>
              <a:gd name="connsiteX0" fmla="*/ 2491219 w 3077472"/>
              <a:gd name="connsiteY0" fmla="*/ 0 h 708476"/>
              <a:gd name="connsiteX1" fmla="*/ 3077472 w 3077472"/>
              <a:gd name="connsiteY1" fmla="*/ 223202 h 708476"/>
              <a:gd name="connsiteX2" fmla="*/ 1370274 w 3077472"/>
              <a:gd name="connsiteY2" fmla="*/ 631534 h 708476"/>
              <a:gd name="connsiteX3" fmla="*/ 1094134 w 3077472"/>
              <a:gd name="connsiteY3" fmla="*/ 296986 h 708476"/>
              <a:gd name="connsiteX4" fmla="*/ 534187 w 3077472"/>
              <a:gd name="connsiteY4" fmla="*/ 488825 h 708476"/>
              <a:gd name="connsiteX5" fmla="*/ 0 w 3077472"/>
              <a:gd name="connsiteY5" fmla="*/ 708476 h 708476"/>
              <a:gd name="connsiteX0" fmla="*/ 5117676 w 5117676"/>
              <a:gd name="connsiteY0" fmla="*/ 0 h 1175140"/>
              <a:gd name="connsiteX1" fmla="*/ 3077472 w 5117676"/>
              <a:gd name="connsiteY1" fmla="*/ 689866 h 1175140"/>
              <a:gd name="connsiteX2" fmla="*/ 1370274 w 5117676"/>
              <a:gd name="connsiteY2" fmla="*/ 1098198 h 1175140"/>
              <a:gd name="connsiteX3" fmla="*/ 1094134 w 5117676"/>
              <a:gd name="connsiteY3" fmla="*/ 763650 h 1175140"/>
              <a:gd name="connsiteX4" fmla="*/ 534187 w 5117676"/>
              <a:gd name="connsiteY4" fmla="*/ 955489 h 1175140"/>
              <a:gd name="connsiteX5" fmla="*/ 0 w 5117676"/>
              <a:gd name="connsiteY5" fmla="*/ 1175140 h 1175140"/>
              <a:gd name="connsiteX0" fmla="*/ 5117676 w 5117676"/>
              <a:gd name="connsiteY0" fmla="*/ 0 h 1429928"/>
              <a:gd name="connsiteX1" fmla="*/ 3077472 w 5117676"/>
              <a:gd name="connsiteY1" fmla="*/ 689866 h 1429928"/>
              <a:gd name="connsiteX2" fmla="*/ 1370274 w 5117676"/>
              <a:gd name="connsiteY2" fmla="*/ 1098198 h 1429928"/>
              <a:gd name="connsiteX3" fmla="*/ 691411 w 5117676"/>
              <a:gd name="connsiteY3" fmla="*/ 1363647 h 1429928"/>
              <a:gd name="connsiteX4" fmla="*/ 534187 w 5117676"/>
              <a:gd name="connsiteY4" fmla="*/ 955489 h 1429928"/>
              <a:gd name="connsiteX5" fmla="*/ 0 w 5117676"/>
              <a:gd name="connsiteY5" fmla="*/ 1175140 h 1429928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586905"/>
              <a:gd name="connsiteX1" fmla="*/ 3077472 w 5117676"/>
              <a:gd name="connsiteY1" fmla="*/ 689866 h 1586905"/>
              <a:gd name="connsiteX2" fmla="*/ 1370274 w 5117676"/>
              <a:gd name="connsiteY2" fmla="*/ 1098198 h 1586905"/>
              <a:gd name="connsiteX3" fmla="*/ 691411 w 5117676"/>
              <a:gd name="connsiteY3" fmla="*/ 1363647 h 1586905"/>
              <a:gd name="connsiteX4" fmla="*/ 280297 w 5117676"/>
              <a:gd name="connsiteY4" fmla="*/ 1555486 h 1586905"/>
              <a:gd name="connsiteX5" fmla="*/ 0 w 5117676"/>
              <a:gd name="connsiteY5" fmla="*/ 1175140 h 1586905"/>
              <a:gd name="connsiteX0" fmla="*/ 5012618 w 5012618"/>
              <a:gd name="connsiteY0" fmla="*/ 0 h 1658471"/>
              <a:gd name="connsiteX1" fmla="*/ 2972414 w 5012618"/>
              <a:gd name="connsiteY1" fmla="*/ 689866 h 1658471"/>
              <a:gd name="connsiteX2" fmla="*/ 1265216 w 5012618"/>
              <a:gd name="connsiteY2" fmla="*/ 1098198 h 1658471"/>
              <a:gd name="connsiteX3" fmla="*/ 586353 w 5012618"/>
              <a:gd name="connsiteY3" fmla="*/ 1363647 h 1658471"/>
              <a:gd name="connsiteX4" fmla="*/ 175239 w 5012618"/>
              <a:gd name="connsiteY4" fmla="*/ 1555486 h 1658471"/>
              <a:gd name="connsiteX5" fmla="*/ 0 w 5012618"/>
              <a:gd name="connsiteY5" fmla="*/ 1658471 h 1658471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21442 w 4968844"/>
              <a:gd name="connsiteY2" fmla="*/ 1098198 h 1663680"/>
              <a:gd name="connsiteX3" fmla="*/ 542579 w 4968844"/>
              <a:gd name="connsiteY3" fmla="*/ 1363647 h 1663680"/>
              <a:gd name="connsiteX4" fmla="*/ 131465 w 4968844"/>
              <a:gd name="connsiteY4" fmla="*/ 1555486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21442 w 4968844"/>
              <a:gd name="connsiteY2" fmla="*/ 1098198 h 1663680"/>
              <a:gd name="connsiteX3" fmla="*/ 542579 w 4968844"/>
              <a:gd name="connsiteY3" fmla="*/ 1363647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21442 w 4968844"/>
              <a:gd name="connsiteY2" fmla="*/ 1098198 h 1663680"/>
              <a:gd name="connsiteX3" fmla="*/ 526165 w 4968844"/>
              <a:gd name="connsiteY3" fmla="*/ 1387085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37857 w 4968844"/>
              <a:gd name="connsiteY2" fmla="*/ 1087782 h 1663680"/>
              <a:gd name="connsiteX3" fmla="*/ 526165 w 4968844"/>
              <a:gd name="connsiteY3" fmla="*/ 1387085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47790 w 4968844"/>
              <a:gd name="connsiteY1" fmla="*/ 713304 h 1663680"/>
              <a:gd name="connsiteX2" fmla="*/ 1237857 w 4968844"/>
              <a:gd name="connsiteY2" fmla="*/ 1087782 h 1663680"/>
              <a:gd name="connsiteX3" fmla="*/ 526165 w 4968844"/>
              <a:gd name="connsiteY3" fmla="*/ 1387085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49692 w 4949692"/>
              <a:gd name="connsiteY0" fmla="*/ 0 h 1702743"/>
              <a:gd name="connsiteX1" fmla="*/ 2947790 w 4949692"/>
              <a:gd name="connsiteY1" fmla="*/ 752367 h 1702743"/>
              <a:gd name="connsiteX2" fmla="*/ 1237857 w 4949692"/>
              <a:gd name="connsiteY2" fmla="*/ 1126845 h 1702743"/>
              <a:gd name="connsiteX3" fmla="*/ 526165 w 4949692"/>
              <a:gd name="connsiteY3" fmla="*/ 1426148 h 1702743"/>
              <a:gd name="connsiteX4" fmla="*/ 128730 w 4949692"/>
              <a:gd name="connsiteY4" fmla="*/ 1584132 h 1702743"/>
              <a:gd name="connsiteX5" fmla="*/ 0 w 4949692"/>
              <a:gd name="connsiteY5" fmla="*/ 1702743 h 170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9692" h="1702743">
                <a:moveTo>
                  <a:pt x="4949692" y="0"/>
                </a:moveTo>
                <a:lnTo>
                  <a:pt x="2947790" y="752367"/>
                </a:lnTo>
                <a:cubicBezTo>
                  <a:pt x="2323223" y="935400"/>
                  <a:pt x="1641461" y="1014548"/>
                  <a:pt x="1237857" y="1126845"/>
                </a:cubicBezTo>
                <a:cubicBezTo>
                  <a:pt x="834253" y="1239142"/>
                  <a:pt x="659754" y="1379913"/>
                  <a:pt x="526165" y="1426148"/>
                </a:cubicBezTo>
                <a:cubicBezTo>
                  <a:pt x="334660" y="1492428"/>
                  <a:pt x="216424" y="1538033"/>
                  <a:pt x="128730" y="1584132"/>
                </a:cubicBezTo>
                <a:cubicBezTo>
                  <a:pt x="41036" y="1630231"/>
                  <a:pt x="43737" y="1686389"/>
                  <a:pt x="0" y="1702743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Freeform 11"/>
          <p:cNvSpPr/>
          <p:nvPr/>
        </p:nvSpPr>
        <p:spPr>
          <a:xfrm>
            <a:off x="5753803" y="1601856"/>
            <a:ext cx="2669943" cy="90818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1110549 w 1407806"/>
              <a:gd name="connsiteY1" fmla="*/ 23550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391391 w 1391391"/>
              <a:gd name="connsiteY0" fmla="*/ 0 h 435040"/>
              <a:gd name="connsiteX1" fmla="*/ 1094134 w 1391391"/>
              <a:gd name="connsiteY1" fmla="*/ 23550 h 435040"/>
              <a:gd name="connsiteX2" fmla="*/ 534187 w 1391391"/>
              <a:gd name="connsiteY2" fmla="*/ 215389 h 435040"/>
              <a:gd name="connsiteX3" fmla="*/ 0 w 1391391"/>
              <a:gd name="connsiteY3" fmla="*/ 435040 h 435040"/>
              <a:gd name="connsiteX0" fmla="*/ 2491219 w 2491219"/>
              <a:gd name="connsiteY0" fmla="*/ 0 h 708476"/>
              <a:gd name="connsiteX1" fmla="*/ 1094134 w 2491219"/>
              <a:gd name="connsiteY1" fmla="*/ 296986 h 708476"/>
              <a:gd name="connsiteX2" fmla="*/ 534187 w 2491219"/>
              <a:gd name="connsiteY2" fmla="*/ 488825 h 708476"/>
              <a:gd name="connsiteX3" fmla="*/ 0 w 2491219"/>
              <a:gd name="connsiteY3" fmla="*/ 708476 h 708476"/>
              <a:gd name="connsiteX0" fmla="*/ 2097251 w 2097251"/>
              <a:gd name="connsiteY0" fmla="*/ 0 h 1194584"/>
              <a:gd name="connsiteX1" fmla="*/ 700166 w 2097251"/>
              <a:gd name="connsiteY1" fmla="*/ 296986 h 1194584"/>
              <a:gd name="connsiteX2" fmla="*/ 140219 w 2097251"/>
              <a:gd name="connsiteY2" fmla="*/ 488825 h 1194584"/>
              <a:gd name="connsiteX3" fmla="*/ 0 w 2097251"/>
              <a:gd name="connsiteY3" fmla="*/ 1194584 h 1194584"/>
              <a:gd name="connsiteX0" fmla="*/ 2097251 w 2097251"/>
              <a:gd name="connsiteY0" fmla="*/ 0 h 1194584"/>
              <a:gd name="connsiteX1" fmla="*/ 700166 w 2097251"/>
              <a:gd name="connsiteY1" fmla="*/ 296986 h 1194584"/>
              <a:gd name="connsiteX2" fmla="*/ 435695 w 2097251"/>
              <a:gd name="connsiteY2" fmla="*/ 985350 h 1194584"/>
              <a:gd name="connsiteX3" fmla="*/ 0 w 2097251"/>
              <a:gd name="connsiteY3" fmla="*/ 1194584 h 1194584"/>
              <a:gd name="connsiteX0" fmla="*/ 2097251 w 2097251"/>
              <a:gd name="connsiteY0" fmla="*/ 0 h 1194584"/>
              <a:gd name="connsiteX1" fmla="*/ 612618 w 2097251"/>
              <a:gd name="connsiteY1" fmla="*/ 1033093 h 1194584"/>
              <a:gd name="connsiteX2" fmla="*/ 435695 w 2097251"/>
              <a:gd name="connsiteY2" fmla="*/ 985350 h 1194584"/>
              <a:gd name="connsiteX3" fmla="*/ 0 w 2097251"/>
              <a:gd name="connsiteY3" fmla="*/ 1194584 h 1194584"/>
              <a:gd name="connsiteX0" fmla="*/ 2097251 w 2097251"/>
              <a:gd name="connsiteY0" fmla="*/ 0 h 1194584"/>
              <a:gd name="connsiteX1" fmla="*/ 1378082 w 2097251"/>
              <a:gd name="connsiteY1" fmla="*/ 609297 h 1194584"/>
              <a:gd name="connsiteX2" fmla="*/ 612618 w 2097251"/>
              <a:gd name="connsiteY2" fmla="*/ 1033093 h 1194584"/>
              <a:gd name="connsiteX3" fmla="*/ 435695 w 2097251"/>
              <a:gd name="connsiteY3" fmla="*/ 985350 h 1194584"/>
              <a:gd name="connsiteX4" fmla="*/ 0 w 2097251"/>
              <a:gd name="connsiteY4" fmla="*/ 1194584 h 1194584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581" h="993196">
                <a:moveTo>
                  <a:pt x="3067581" y="0"/>
                </a:moveTo>
                <a:cubicBezTo>
                  <a:pt x="2504415" y="135970"/>
                  <a:pt x="1799344" y="265191"/>
                  <a:pt x="1378082" y="407909"/>
                </a:cubicBezTo>
                <a:cubicBezTo>
                  <a:pt x="1019992" y="595139"/>
                  <a:pt x="860878" y="696114"/>
                  <a:pt x="612618" y="831705"/>
                </a:cubicBezTo>
                <a:cubicBezTo>
                  <a:pt x="539455" y="838825"/>
                  <a:pt x="537798" y="757047"/>
                  <a:pt x="435695" y="783962"/>
                </a:cubicBezTo>
                <a:cubicBezTo>
                  <a:pt x="333592" y="810877"/>
                  <a:pt x="43737" y="976842"/>
                  <a:pt x="0" y="993196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4449453" y="2218050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WL:512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1139" y="3765617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256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3469" y="4521333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128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832" y="500367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64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627" y="5286476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32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7206" y="130522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endParaRPr lang="en-US" sz="14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4532" y="154089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# BL ↗</a:t>
            </a:r>
          </a:p>
        </p:txBody>
      </p:sp>
      <p:sp>
        <p:nvSpPr>
          <p:cNvPr id="20" name="Freeform 19"/>
          <p:cNvSpPr/>
          <p:nvPr/>
        </p:nvSpPr>
        <p:spPr>
          <a:xfrm>
            <a:off x="5783145" y="1502863"/>
            <a:ext cx="1551007" cy="78547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771164"/>
              <a:gd name="connsiteY0" fmla="*/ 689012 h 1229308"/>
              <a:gd name="connsiteX1" fmla="*/ 1771164 w 1771164"/>
              <a:gd name="connsiteY1" fmla="*/ 128980 h 1229308"/>
              <a:gd name="connsiteX0" fmla="*/ 0 w 1771164"/>
              <a:gd name="connsiteY0" fmla="*/ 689012 h 689012"/>
              <a:gd name="connsiteX1" fmla="*/ 1771164 w 1771164"/>
              <a:gd name="connsiteY1" fmla="*/ 128980 h 689012"/>
              <a:gd name="connsiteX0" fmla="*/ 0 w 1781995"/>
              <a:gd name="connsiteY0" fmla="*/ 987979 h 987979"/>
              <a:gd name="connsiteX1" fmla="*/ 1781995 w 1781995"/>
              <a:gd name="connsiteY1" fmla="*/ 128980 h 987979"/>
              <a:gd name="connsiteX0" fmla="*/ 0 w 1781995"/>
              <a:gd name="connsiteY0" fmla="*/ 858999 h 858999"/>
              <a:gd name="connsiteX1" fmla="*/ 1781995 w 1781995"/>
              <a:gd name="connsiteY1" fmla="*/ 0 h 85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1995" h="858999">
                <a:moveTo>
                  <a:pt x="0" y="858999"/>
                </a:moveTo>
                <a:cubicBezTo>
                  <a:pt x="428550" y="646724"/>
                  <a:pt x="1188591" y="180297"/>
                  <a:pt x="1781995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TextBox 20"/>
          <p:cNvSpPr txBox="1"/>
          <p:nvPr/>
        </p:nvSpPr>
        <p:spPr>
          <a:xfrm>
            <a:off x="952107" y="1199955"/>
            <a:ext cx="2941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Delay and energy mainly determent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#WL and #BL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Area determent by decoder area and #GB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(temp)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982763" y="815079"/>
            <a:ext cx="10843199" cy="5359477"/>
            <a:chOff x="-982763" y="815079"/>
            <a:chExt cx="10843199" cy="5359477"/>
          </a:xfrm>
        </p:grpSpPr>
        <p:pic>
          <p:nvPicPr>
            <p:cNvPr id="5" name="Picture 4" descr="all_so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82763" y="815079"/>
              <a:ext cx="10843199" cy="5359477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1251146" y="4871935"/>
              <a:ext cx="1225318" cy="43114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  <a:gd name="connsiteX0" fmla="*/ 1499146 w 1754404"/>
                <a:gd name="connsiteY0" fmla="*/ 0 h 5340493"/>
                <a:gd name="connsiteX1" fmla="*/ 0 w 1754404"/>
                <a:gd name="connsiteY1" fmla="*/ 5340493 h 5340493"/>
                <a:gd name="connsiteX0" fmla="*/ 0 w 1255267"/>
                <a:gd name="connsiteY0" fmla="*/ 0 h 986350"/>
                <a:gd name="connsiteX1" fmla="*/ 547293 w 1255267"/>
                <a:gd name="connsiteY1" fmla="*/ 986350 h 986350"/>
                <a:gd name="connsiteX0" fmla="*/ 0 w 547292"/>
                <a:gd name="connsiteY0" fmla="*/ 0 h 986350"/>
                <a:gd name="connsiteX1" fmla="*/ 547293 w 547292"/>
                <a:gd name="connsiteY1" fmla="*/ 986350 h 986350"/>
                <a:gd name="connsiteX0" fmla="*/ 0 w 601447"/>
                <a:gd name="connsiteY0" fmla="*/ 0 h 1006969"/>
                <a:gd name="connsiteX1" fmla="*/ 601446 w 601447"/>
                <a:gd name="connsiteY1" fmla="*/ 1006969 h 1006969"/>
                <a:gd name="connsiteX0" fmla="*/ 0 w 645164"/>
                <a:gd name="connsiteY0" fmla="*/ 78257 h 1085226"/>
                <a:gd name="connsiteX1" fmla="*/ 601446 w 645164"/>
                <a:gd name="connsiteY1" fmla="*/ 1085226 h 1085226"/>
                <a:gd name="connsiteX0" fmla="*/ 0 w 1045504"/>
                <a:gd name="connsiteY0" fmla="*/ 78257 h 446054"/>
                <a:gd name="connsiteX1" fmla="*/ 1045504 w 1045504"/>
                <a:gd name="connsiteY1" fmla="*/ 446054 h 446054"/>
                <a:gd name="connsiteX0" fmla="*/ 0 w 1045504"/>
                <a:gd name="connsiteY0" fmla="*/ 122006 h 489803"/>
                <a:gd name="connsiteX1" fmla="*/ 1045504 w 1045504"/>
                <a:gd name="connsiteY1" fmla="*/ 489803 h 489803"/>
                <a:gd name="connsiteX0" fmla="*/ 0 w 926366"/>
                <a:gd name="connsiteY0" fmla="*/ 78257 h 652239"/>
                <a:gd name="connsiteX1" fmla="*/ 926366 w 926366"/>
                <a:gd name="connsiteY1" fmla="*/ 652238 h 652239"/>
                <a:gd name="connsiteX0" fmla="*/ 0 w 926366"/>
                <a:gd name="connsiteY0" fmla="*/ 78257 h 652238"/>
                <a:gd name="connsiteX1" fmla="*/ 926366 w 926366"/>
                <a:gd name="connsiteY1" fmla="*/ 652238 h 652238"/>
                <a:gd name="connsiteX0" fmla="*/ 0 w 926366"/>
                <a:gd name="connsiteY0" fmla="*/ -1 h 573980"/>
                <a:gd name="connsiteX1" fmla="*/ 926366 w 926366"/>
                <a:gd name="connsiteY1" fmla="*/ 573980 h 573980"/>
                <a:gd name="connsiteX0" fmla="*/ 0 w 493533"/>
                <a:gd name="connsiteY0" fmla="*/ 1204474 h 1219001"/>
                <a:gd name="connsiteX1" fmla="*/ 363170 w 493533"/>
                <a:gd name="connsiteY1" fmla="*/ 304236 h 1219001"/>
                <a:gd name="connsiteX0" fmla="*/ 219403 w 712936"/>
                <a:gd name="connsiteY0" fmla="*/ 1029218 h 1043744"/>
                <a:gd name="connsiteX1" fmla="*/ 582573 w 712936"/>
                <a:gd name="connsiteY1" fmla="*/ 128980 h 1043744"/>
                <a:gd name="connsiteX0" fmla="*/ 2789 w 582573"/>
                <a:gd name="connsiteY0" fmla="*/ 946744 h 961270"/>
                <a:gd name="connsiteX1" fmla="*/ 582573 w 582573"/>
                <a:gd name="connsiteY1" fmla="*/ 128980 h 961270"/>
                <a:gd name="connsiteX0" fmla="*/ 1 w 1717009"/>
                <a:gd name="connsiteY0" fmla="*/ 18913 h 128980"/>
                <a:gd name="connsiteX1" fmla="*/ 1717010 w 1717009"/>
                <a:gd name="connsiteY1" fmla="*/ 128980 h 128980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522057"/>
                <a:gd name="connsiteY0" fmla="*/ 0 h 1439956"/>
                <a:gd name="connsiteX1" fmla="*/ 1522057 w 1522057"/>
                <a:gd name="connsiteY1" fmla="*/ 1439956 h 1439956"/>
                <a:gd name="connsiteX0" fmla="*/ 0 w 2076709"/>
                <a:gd name="connsiteY0" fmla="*/ 0 h 1439956"/>
                <a:gd name="connsiteX1" fmla="*/ 1522057 w 2076709"/>
                <a:gd name="connsiteY1" fmla="*/ 1439956 h 1439956"/>
                <a:gd name="connsiteX0" fmla="*/ 167535 w 554652"/>
                <a:gd name="connsiteY0" fmla="*/ 0 h 2079128"/>
                <a:gd name="connsiteX1" fmla="*/ 0 w 554652"/>
                <a:gd name="connsiteY1" fmla="*/ 2079128 h 2079128"/>
                <a:gd name="connsiteX0" fmla="*/ 535384 w 922501"/>
                <a:gd name="connsiteY0" fmla="*/ 0 h 2079128"/>
                <a:gd name="connsiteX1" fmla="*/ 367849 w 922501"/>
                <a:gd name="connsiteY1" fmla="*/ 2079128 h 2079128"/>
                <a:gd name="connsiteX0" fmla="*/ 167535 w 167536"/>
                <a:gd name="connsiteY0" fmla="*/ 0 h 2079128"/>
                <a:gd name="connsiteX1" fmla="*/ 0 w 167536"/>
                <a:gd name="connsiteY1" fmla="*/ 2079128 h 2079128"/>
                <a:gd name="connsiteX0" fmla="*/ 1006542 w 1006542"/>
                <a:gd name="connsiteY0" fmla="*/ 0 h 3697175"/>
                <a:gd name="connsiteX1" fmla="*/ 0 w 1006542"/>
                <a:gd name="connsiteY1" fmla="*/ 3697175 h 3697175"/>
                <a:gd name="connsiteX0" fmla="*/ 999246 w 999246"/>
                <a:gd name="connsiteY0" fmla="*/ 0 h 3731897"/>
                <a:gd name="connsiteX1" fmla="*/ 0 w 999246"/>
                <a:gd name="connsiteY1" fmla="*/ 3731897 h 3731897"/>
                <a:gd name="connsiteX0" fmla="*/ 601630 w 601630"/>
                <a:gd name="connsiteY0" fmla="*/ 0 h 1513159"/>
                <a:gd name="connsiteX1" fmla="*/ 0 w 601630"/>
                <a:gd name="connsiteY1" fmla="*/ 1513159 h 1513159"/>
                <a:gd name="connsiteX0" fmla="*/ 1411454 w 1411454"/>
                <a:gd name="connsiteY0" fmla="*/ 0 h 495803"/>
                <a:gd name="connsiteX1" fmla="*/ 0 w 1411454"/>
                <a:gd name="connsiteY1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0 w 1411454"/>
                <a:gd name="connsiteY2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258774 w 1411454"/>
                <a:gd name="connsiteY2" fmla="*/ 376846 h 495803"/>
                <a:gd name="connsiteX3" fmla="*/ 0 w 1411454"/>
                <a:gd name="connsiteY3" fmla="*/ 495803 h 495803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255126 w 1407806"/>
                <a:gd name="connsiteY2" fmla="*/ 376846 h 471498"/>
                <a:gd name="connsiteX3" fmla="*/ 0 w 1407806"/>
                <a:gd name="connsiteY3" fmla="*/ 471498 h 47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806" h="471498">
                  <a:moveTo>
                    <a:pt x="1407806" y="0"/>
                  </a:moveTo>
                  <a:lnTo>
                    <a:pt x="820544" y="151153"/>
                  </a:lnTo>
                  <a:cubicBezTo>
                    <a:pt x="629039" y="217433"/>
                    <a:pt x="391883" y="323455"/>
                    <a:pt x="255126" y="376846"/>
                  </a:cubicBezTo>
                  <a:cubicBezTo>
                    <a:pt x="118369" y="430237"/>
                    <a:pt x="43737" y="455144"/>
                    <a:pt x="0" y="471498"/>
                  </a:cubicBezTo>
                </a:path>
              </a:pathLst>
            </a:custGeom>
            <a:ln w="12700">
              <a:solidFill>
                <a:srgbClr val="3A23E3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411608" y="4253603"/>
              <a:ext cx="2168293" cy="647834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  <a:gd name="connsiteX0" fmla="*/ 1499146 w 1754404"/>
                <a:gd name="connsiteY0" fmla="*/ 0 h 5340493"/>
                <a:gd name="connsiteX1" fmla="*/ 0 w 1754404"/>
                <a:gd name="connsiteY1" fmla="*/ 5340493 h 5340493"/>
                <a:gd name="connsiteX0" fmla="*/ 0 w 1255267"/>
                <a:gd name="connsiteY0" fmla="*/ 0 h 986350"/>
                <a:gd name="connsiteX1" fmla="*/ 547293 w 1255267"/>
                <a:gd name="connsiteY1" fmla="*/ 986350 h 986350"/>
                <a:gd name="connsiteX0" fmla="*/ 0 w 547292"/>
                <a:gd name="connsiteY0" fmla="*/ 0 h 986350"/>
                <a:gd name="connsiteX1" fmla="*/ 547293 w 547292"/>
                <a:gd name="connsiteY1" fmla="*/ 986350 h 986350"/>
                <a:gd name="connsiteX0" fmla="*/ 0 w 601447"/>
                <a:gd name="connsiteY0" fmla="*/ 0 h 1006969"/>
                <a:gd name="connsiteX1" fmla="*/ 601446 w 601447"/>
                <a:gd name="connsiteY1" fmla="*/ 1006969 h 1006969"/>
                <a:gd name="connsiteX0" fmla="*/ 0 w 645164"/>
                <a:gd name="connsiteY0" fmla="*/ 78257 h 1085226"/>
                <a:gd name="connsiteX1" fmla="*/ 601446 w 645164"/>
                <a:gd name="connsiteY1" fmla="*/ 1085226 h 1085226"/>
                <a:gd name="connsiteX0" fmla="*/ 0 w 1045504"/>
                <a:gd name="connsiteY0" fmla="*/ 78257 h 446054"/>
                <a:gd name="connsiteX1" fmla="*/ 1045504 w 1045504"/>
                <a:gd name="connsiteY1" fmla="*/ 446054 h 446054"/>
                <a:gd name="connsiteX0" fmla="*/ 0 w 1045504"/>
                <a:gd name="connsiteY0" fmla="*/ 122006 h 489803"/>
                <a:gd name="connsiteX1" fmla="*/ 1045504 w 1045504"/>
                <a:gd name="connsiteY1" fmla="*/ 489803 h 489803"/>
                <a:gd name="connsiteX0" fmla="*/ 0 w 926366"/>
                <a:gd name="connsiteY0" fmla="*/ 78257 h 652239"/>
                <a:gd name="connsiteX1" fmla="*/ 926366 w 926366"/>
                <a:gd name="connsiteY1" fmla="*/ 652238 h 652239"/>
                <a:gd name="connsiteX0" fmla="*/ 0 w 926366"/>
                <a:gd name="connsiteY0" fmla="*/ 78257 h 652238"/>
                <a:gd name="connsiteX1" fmla="*/ 926366 w 926366"/>
                <a:gd name="connsiteY1" fmla="*/ 652238 h 652238"/>
                <a:gd name="connsiteX0" fmla="*/ 0 w 926366"/>
                <a:gd name="connsiteY0" fmla="*/ -1 h 573980"/>
                <a:gd name="connsiteX1" fmla="*/ 926366 w 926366"/>
                <a:gd name="connsiteY1" fmla="*/ 573980 h 573980"/>
                <a:gd name="connsiteX0" fmla="*/ 0 w 493533"/>
                <a:gd name="connsiteY0" fmla="*/ 1204474 h 1219001"/>
                <a:gd name="connsiteX1" fmla="*/ 363170 w 493533"/>
                <a:gd name="connsiteY1" fmla="*/ 304236 h 1219001"/>
                <a:gd name="connsiteX0" fmla="*/ 219403 w 712936"/>
                <a:gd name="connsiteY0" fmla="*/ 1029218 h 1043744"/>
                <a:gd name="connsiteX1" fmla="*/ 582573 w 712936"/>
                <a:gd name="connsiteY1" fmla="*/ 128980 h 1043744"/>
                <a:gd name="connsiteX0" fmla="*/ 2789 w 582573"/>
                <a:gd name="connsiteY0" fmla="*/ 946744 h 961270"/>
                <a:gd name="connsiteX1" fmla="*/ 582573 w 582573"/>
                <a:gd name="connsiteY1" fmla="*/ 128980 h 961270"/>
                <a:gd name="connsiteX0" fmla="*/ 1 w 1717009"/>
                <a:gd name="connsiteY0" fmla="*/ 18913 h 128980"/>
                <a:gd name="connsiteX1" fmla="*/ 1717010 w 1717009"/>
                <a:gd name="connsiteY1" fmla="*/ 128980 h 128980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522057"/>
                <a:gd name="connsiteY0" fmla="*/ 0 h 1439956"/>
                <a:gd name="connsiteX1" fmla="*/ 1522057 w 1522057"/>
                <a:gd name="connsiteY1" fmla="*/ 1439956 h 1439956"/>
                <a:gd name="connsiteX0" fmla="*/ 0 w 2076709"/>
                <a:gd name="connsiteY0" fmla="*/ 0 h 1439956"/>
                <a:gd name="connsiteX1" fmla="*/ 1522057 w 2076709"/>
                <a:gd name="connsiteY1" fmla="*/ 1439956 h 1439956"/>
                <a:gd name="connsiteX0" fmla="*/ 167535 w 554652"/>
                <a:gd name="connsiteY0" fmla="*/ 0 h 2079128"/>
                <a:gd name="connsiteX1" fmla="*/ 0 w 554652"/>
                <a:gd name="connsiteY1" fmla="*/ 2079128 h 2079128"/>
                <a:gd name="connsiteX0" fmla="*/ 535384 w 922501"/>
                <a:gd name="connsiteY0" fmla="*/ 0 h 2079128"/>
                <a:gd name="connsiteX1" fmla="*/ 367849 w 922501"/>
                <a:gd name="connsiteY1" fmla="*/ 2079128 h 2079128"/>
                <a:gd name="connsiteX0" fmla="*/ 167535 w 167536"/>
                <a:gd name="connsiteY0" fmla="*/ 0 h 2079128"/>
                <a:gd name="connsiteX1" fmla="*/ 0 w 167536"/>
                <a:gd name="connsiteY1" fmla="*/ 2079128 h 2079128"/>
                <a:gd name="connsiteX0" fmla="*/ 1006542 w 1006542"/>
                <a:gd name="connsiteY0" fmla="*/ 0 h 3697175"/>
                <a:gd name="connsiteX1" fmla="*/ 0 w 1006542"/>
                <a:gd name="connsiteY1" fmla="*/ 3697175 h 3697175"/>
                <a:gd name="connsiteX0" fmla="*/ 999246 w 999246"/>
                <a:gd name="connsiteY0" fmla="*/ 0 h 3731897"/>
                <a:gd name="connsiteX1" fmla="*/ 0 w 999246"/>
                <a:gd name="connsiteY1" fmla="*/ 3731897 h 3731897"/>
                <a:gd name="connsiteX0" fmla="*/ 601630 w 601630"/>
                <a:gd name="connsiteY0" fmla="*/ 0 h 1513159"/>
                <a:gd name="connsiteX1" fmla="*/ 0 w 601630"/>
                <a:gd name="connsiteY1" fmla="*/ 1513159 h 1513159"/>
                <a:gd name="connsiteX0" fmla="*/ 1411454 w 1411454"/>
                <a:gd name="connsiteY0" fmla="*/ 0 h 495803"/>
                <a:gd name="connsiteX1" fmla="*/ 0 w 1411454"/>
                <a:gd name="connsiteY1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0 w 1411454"/>
                <a:gd name="connsiteY2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258774 w 1411454"/>
                <a:gd name="connsiteY2" fmla="*/ 376846 h 495803"/>
                <a:gd name="connsiteX3" fmla="*/ 0 w 1411454"/>
                <a:gd name="connsiteY3" fmla="*/ 495803 h 495803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255126 w 1407806"/>
                <a:gd name="connsiteY2" fmla="*/ 376846 h 471498"/>
                <a:gd name="connsiteX3" fmla="*/ 0 w 1407806"/>
                <a:gd name="connsiteY3" fmla="*/ 471498 h 471498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550602 w 1407806"/>
                <a:gd name="connsiteY2" fmla="*/ 215389 h 471498"/>
                <a:gd name="connsiteX3" fmla="*/ 0 w 1407806"/>
                <a:gd name="connsiteY3" fmla="*/ 471498 h 471498"/>
                <a:gd name="connsiteX0" fmla="*/ 1407806 w 1407806"/>
                <a:gd name="connsiteY0" fmla="*/ 0 h 471498"/>
                <a:gd name="connsiteX1" fmla="*/ 1110549 w 1407806"/>
                <a:gd name="connsiteY1" fmla="*/ 23550 h 471498"/>
                <a:gd name="connsiteX2" fmla="*/ 550602 w 1407806"/>
                <a:gd name="connsiteY2" fmla="*/ 215389 h 471498"/>
                <a:gd name="connsiteX3" fmla="*/ 0 w 1407806"/>
                <a:gd name="connsiteY3" fmla="*/ 471498 h 471498"/>
                <a:gd name="connsiteX0" fmla="*/ 1391391 w 1391391"/>
                <a:gd name="connsiteY0" fmla="*/ 0 h 435040"/>
                <a:gd name="connsiteX1" fmla="*/ 1094134 w 1391391"/>
                <a:gd name="connsiteY1" fmla="*/ 23550 h 435040"/>
                <a:gd name="connsiteX2" fmla="*/ 534187 w 1391391"/>
                <a:gd name="connsiteY2" fmla="*/ 215389 h 435040"/>
                <a:gd name="connsiteX3" fmla="*/ 0 w 1391391"/>
                <a:gd name="connsiteY3" fmla="*/ 435040 h 435040"/>
                <a:gd name="connsiteX0" fmla="*/ 2491219 w 2491219"/>
                <a:gd name="connsiteY0" fmla="*/ 0 h 708476"/>
                <a:gd name="connsiteX1" fmla="*/ 1094134 w 2491219"/>
                <a:gd name="connsiteY1" fmla="*/ 296986 h 708476"/>
                <a:gd name="connsiteX2" fmla="*/ 534187 w 2491219"/>
                <a:gd name="connsiteY2" fmla="*/ 488825 h 708476"/>
                <a:gd name="connsiteX3" fmla="*/ 0 w 2491219"/>
                <a:gd name="connsiteY3" fmla="*/ 708476 h 70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1219" h="708476">
                  <a:moveTo>
                    <a:pt x="2491219" y="0"/>
                  </a:moveTo>
                  <a:lnTo>
                    <a:pt x="1094134" y="296986"/>
                  </a:lnTo>
                  <a:cubicBezTo>
                    <a:pt x="902629" y="363266"/>
                    <a:pt x="716543" y="420243"/>
                    <a:pt x="534187" y="488825"/>
                  </a:cubicBezTo>
                  <a:cubicBezTo>
                    <a:pt x="351831" y="557407"/>
                    <a:pt x="43737" y="692122"/>
                    <a:pt x="0" y="708476"/>
                  </a:cubicBezTo>
                </a:path>
              </a:pathLst>
            </a:custGeom>
            <a:ln w="12700">
              <a:solidFill>
                <a:srgbClr val="3A23E3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78409" y="2556724"/>
              <a:ext cx="4308084" cy="1556995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  <a:gd name="connsiteX0" fmla="*/ 1499146 w 1754404"/>
                <a:gd name="connsiteY0" fmla="*/ 0 h 5340493"/>
                <a:gd name="connsiteX1" fmla="*/ 0 w 1754404"/>
                <a:gd name="connsiteY1" fmla="*/ 5340493 h 5340493"/>
                <a:gd name="connsiteX0" fmla="*/ 0 w 1255267"/>
                <a:gd name="connsiteY0" fmla="*/ 0 h 986350"/>
                <a:gd name="connsiteX1" fmla="*/ 547293 w 1255267"/>
                <a:gd name="connsiteY1" fmla="*/ 986350 h 986350"/>
                <a:gd name="connsiteX0" fmla="*/ 0 w 547292"/>
                <a:gd name="connsiteY0" fmla="*/ 0 h 986350"/>
                <a:gd name="connsiteX1" fmla="*/ 547293 w 547292"/>
                <a:gd name="connsiteY1" fmla="*/ 986350 h 986350"/>
                <a:gd name="connsiteX0" fmla="*/ 0 w 601447"/>
                <a:gd name="connsiteY0" fmla="*/ 0 h 1006969"/>
                <a:gd name="connsiteX1" fmla="*/ 601446 w 601447"/>
                <a:gd name="connsiteY1" fmla="*/ 1006969 h 1006969"/>
                <a:gd name="connsiteX0" fmla="*/ 0 w 645164"/>
                <a:gd name="connsiteY0" fmla="*/ 78257 h 1085226"/>
                <a:gd name="connsiteX1" fmla="*/ 601446 w 645164"/>
                <a:gd name="connsiteY1" fmla="*/ 1085226 h 1085226"/>
                <a:gd name="connsiteX0" fmla="*/ 0 w 1045504"/>
                <a:gd name="connsiteY0" fmla="*/ 78257 h 446054"/>
                <a:gd name="connsiteX1" fmla="*/ 1045504 w 1045504"/>
                <a:gd name="connsiteY1" fmla="*/ 446054 h 446054"/>
                <a:gd name="connsiteX0" fmla="*/ 0 w 1045504"/>
                <a:gd name="connsiteY0" fmla="*/ 122006 h 489803"/>
                <a:gd name="connsiteX1" fmla="*/ 1045504 w 1045504"/>
                <a:gd name="connsiteY1" fmla="*/ 489803 h 489803"/>
                <a:gd name="connsiteX0" fmla="*/ 0 w 926366"/>
                <a:gd name="connsiteY0" fmla="*/ 78257 h 652239"/>
                <a:gd name="connsiteX1" fmla="*/ 926366 w 926366"/>
                <a:gd name="connsiteY1" fmla="*/ 652238 h 652239"/>
                <a:gd name="connsiteX0" fmla="*/ 0 w 926366"/>
                <a:gd name="connsiteY0" fmla="*/ 78257 h 652238"/>
                <a:gd name="connsiteX1" fmla="*/ 926366 w 926366"/>
                <a:gd name="connsiteY1" fmla="*/ 652238 h 652238"/>
                <a:gd name="connsiteX0" fmla="*/ 0 w 926366"/>
                <a:gd name="connsiteY0" fmla="*/ -1 h 573980"/>
                <a:gd name="connsiteX1" fmla="*/ 926366 w 926366"/>
                <a:gd name="connsiteY1" fmla="*/ 573980 h 573980"/>
                <a:gd name="connsiteX0" fmla="*/ 0 w 493533"/>
                <a:gd name="connsiteY0" fmla="*/ 1204474 h 1219001"/>
                <a:gd name="connsiteX1" fmla="*/ 363170 w 493533"/>
                <a:gd name="connsiteY1" fmla="*/ 304236 h 1219001"/>
                <a:gd name="connsiteX0" fmla="*/ 219403 w 712936"/>
                <a:gd name="connsiteY0" fmla="*/ 1029218 h 1043744"/>
                <a:gd name="connsiteX1" fmla="*/ 582573 w 712936"/>
                <a:gd name="connsiteY1" fmla="*/ 128980 h 1043744"/>
                <a:gd name="connsiteX0" fmla="*/ 2789 w 582573"/>
                <a:gd name="connsiteY0" fmla="*/ 946744 h 961270"/>
                <a:gd name="connsiteX1" fmla="*/ 582573 w 582573"/>
                <a:gd name="connsiteY1" fmla="*/ 128980 h 961270"/>
                <a:gd name="connsiteX0" fmla="*/ 1 w 1717009"/>
                <a:gd name="connsiteY0" fmla="*/ 18913 h 128980"/>
                <a:gd name="connsiteX1" fmla="*/ 1717010 w 1717009"/>
                <a:gd name="connsiteY1" fmla="*/ 128980 h 128980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522057"/>
                <a:gd name="connsiteY0" fmla="*/ 0 h 1439956"/>
                <a:gd name="connsiteX1" fmla="*/ 1522057 w 1522057"/>
                <a:gd name="connsiteY1" fmla="*/ 1439956 h 1439956"/>
                <a:gd name="connsiteX0" fmla="*/ 0 w 2076709"/>
                <a:gd name="connsiteY0" fmla="*/ 0 h 1439956"/>
                <a:gd name="connsiteX1" fmla="*/ 1522057 w 2076709"/>
                <a:gd name="connsiteY1" fmla="*/ 1439956 h 1439956"/>
                <a:gd name="connsiteX0" fmla="*/ 167535 w 554652"/>
                <a:gd name="connsiteY0" fmla="*/ 0 h 2079128"/>
                <a:gd name="connsiteX1" fmla="*/ 0 w 554652"/>
                <a:gd name="connsiteY1" fmla="*/ 2079128 h 2079128"/>
                <a:gd name="connsiteX0" fmla="*/ 535384 w 922501"/>
                <a:gd name="connsiteY0" fmla="*/ 0 h 2079128"/>
                <a:gd name="connsiteX1" fmla="*/ 367849 w 922501"/>
                <a:gd name="connsiteY1" fmla="*/ 2079128 h 2079128"/>
                <a:gd name="connsiteX0" fmla="*/ 167535 w 167536"/>
                <a:gd name="connsiteY0" fmla="*/ 0 h 2079128"/>
                <a:gd name="connsiteX1" fmla="*/ 0 w 167536"/>
                <a:gd name="connsiteY1" fmla="*/ 2079128 h 2079128"/>
                <a:gd name="connsiteX0" fmla="*/ 1006542 w 1006542"/>
                <a:gd name="connsiteY0" fmla="*/ 0 h 3697175"/>
                <a:gd name="connsiteX1" fmla="*/ 0 w 1006542"/>
                <a:gd name="connsiteY1" fmla="*/ 3697175 h 3697175"/>
                <a:gd name="connsiteX0" fmla="*/ 999246 w 999246"/>
                <a:gd name="connsiteY0" fmla="*/ 0 h 3731897"/>
                <a:gd name="connsiteX1" fmla="*/ 0 w 999246"/>
                <a:gd name="connsiteY1" fmla="*/ 3731897 h 3731897"/>
                <a:gd name="connsiteX0" fmla="*/ 601630 w 601630"/>
                <a:gd name="connsiteY0" fmla="*/ 0 h 1513159"/>
                <a:gd name="connsiteX1" fmla="*/ 0 w 601630"/>
                <a:gd name="connsiteY1" fmla="*/ 1513159 h 1513159"/>
                <a:gd name="connsiteX0" fmla="*/ 1411454 w 1411454"/>
                <a:gd name="connsiteY0" fmla="*/ 0 h 495803"/>
                <a:gd name="connsiteX1" fmla="*/ 0 w 1411454"/>
                <a:gd name="connsiteY1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0 w 1411454"/>
                <a:gd name="connsiteY2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258774 w 1411454"/>
                <a:gd name="connsiteY2" fmla="*/ 376846 h 495803"/>
                <a:gd name="connsiteX3" fmla="*/ 0 w 1411454"/>
                <a:gd name="connsiteY3" fmla="*/ 495803 h 495803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255126 w 1407806"/>
                <a:gd name="connsiteY2" fmla="*/ 376846 h 471498"/>
                <a:gd name="connsiteX3" fmla="*/ 0 w 1407806"/>
                <a:gd name="connsiteY3" fmla="*/ 471498 h 471498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550602 w 1407806"/>
                <a:gd name="connsiteY2" fmla="*/ 215389 h 471498"/>
                <a:gd name="connsiteX3" fmla="*/ 0 w 1407806"/>
                <a:gd name="connsiteY3" fmla="*/ 471498 h 471498"/>
                <a:gd name="connsiteX0" fmla="*/ 1407806 w 1407806"/>
                <a:gd name="connsiteY0" fmla="*/ 0 h 471498"/>
                <a:gd name="connsiteX1" fmla="*/ 1110549 w 1407806"/>
                <a:gd name="connsiteY1" fmla="*/ 23550 h 471498"/>
                <a:gd name="connsiteX2" fmla="*/ 550602 w 1407806"/>
                <a:gd name="connsiteY2" fmla="*/ 215389 h 471498"/>
                <a:gd name="connsiteX3" fmla="*/ 0 w 1407806"/>
                <a:gd name="connsiteY3" fmla="*/ 471498 h 471498"/>
                <a:gd name="connsiteX0" fmla="*/ 1391391 w 1391391"/>
                <a:gd name="connsiteY0" fmla="*/ 0 h 435040"/>
                <a:gd name="connsiteX1" fmla="*/ 1094134 w 1391391"/>
                <a:gd name="connsiteY1" fmla="*/ 23550 h 435040"/>
                <a:gd name="connsiteX2" fmla="*/ 534187 w 1391391"/>
                <a:gd name="connsiteY2" fmla="*/ 215389 h 435040"/>
                <a:gd name="connsiteX3" fmla="*/ 0 w 1391391"/>
                <a:gd name="connsiteY3" fmla="*/ 435040 h 435040"/>
                <a:gd name="connsiteX0" fmla="*/ 2491219 w 2491219"/>
                <a:gd name="connsiteY0" fmla="*/ 0 h 708476"/>
                <a:gd name="connsiteX1" fmla="*/ 1094134 w 2491219"/>
                <a:gd name="connsiteY1" fmla="*/ 296986 h 708476"/>
                <a:gd name="connsiteX2" fmla="*/ 534187 w 2491219"/>
                <a:gd name="connsiteY2" fmla="*/ 488825 h 708476"/>
                <a:gd name="connsiteX3" fmla="*/ 0 w 2491219"/>
                <a:gd name="connsiteY3" fmla="*/ 708476 h 708476"/>
                <a:gd name="connsiteX0" fmla="*/ 2491219 w 5099843"/>
                <a:gd name="connsiteY0" fmla="*/ 535127 h 1243603"/>
                <a:gd name="connsiteX1" fmla="*/ 5099843 w 5099843"/>
                <a:gd name="connsiteY1" fmla="*/ 0 h 1243603"/>
                <a:gd name="connsiteX2" fmla="*/ 1094134 w 5099843"/>
                <a:gd name="connsiteY2" fmla="*/ 832113 h 1243603"/>
                <a:gd name="connsiteX3" fmla="*/ 534187 w 5099843"/>
                <a:gd name="connsiteY3" fmla="*/ 1023952 h 1243603"/>
                <a:gd name="connsiteX4" fmla="*/ 0 w 5099843"/>
                <a:gd name="connsiteY4" fmla="*/ 1243603 h 1243603"/>
                <a:gd name="connsiteX0" fmla="*/ 2491219 w 5099843"/>
                <a:gd name="connsiteY0" fmla="*/ 535127 h 1243603"/>
                <a:gd name="connsiteX1" fmla="*/ 5099843 w 5099843"/>
                <a:gd name="connsiteY1" fmla="*/ 0 h 1243603"/>
                <a:gd name="connsiteX2" fmla="*/ 3112490 w 5099843"/>
                <a:gd name="connsiteY2" fmla="*/ 758330 h 1243603"/>
                <a:gd name="connsiteX3" fmla="*/ 1094134 w 5099843"/>
                <a:gd name="connsiteY3" fmla="*/ 832113 h 1243603"/>
                <a:gd name="connsiteX4" fmla="*/ 534187 w 5099843"/>
                <a:gd name="connsiteY4" fmla="*/ 1023952 h 1243603"/>
                <a:gd name="connsiteX5" fmla="*/ 0 w 5099843"/>
                <a:gd name="connsiteY5" fmla="*/ 1243603 h 1243603"/>
                <a:gd name="connsiteX0" fmla="*/ 2491219 w 5099843"/>
                <a:gd name="connsiteY0" fmla="*/ 535127 h 1243603"/>
                <a:gd name="connsiteX1" fmla="*/ 5099843 w 5099843"/>
                <a:gd name="connsiteY1" fmla="*/ 0 h 1243603"/>
                <a:gd name="connsiteX2" fmla="*/ 1370274 w 5099843"/>
                <a:gd name="connsiteY2" fmla="*/ 1166661 h 1243603"/>
                <a:gd name="connsiteX3" fmla="*/ 1094134 w 5099843"/>
                <a:gd name="connsiteY3" fmla="*/ 832113 h 1243603"/>
                <a:gd name="connsiteX4" fmla="*/ 534187 w 5099843"/>
                <a:gd name="connsiteY4" fmla="*/ 1023952 h 1243603"/>
                <a:gd name="connsiteX5" fmla="*/ 0 w 5099843"/>
                <a:gd name="connsiteY5" fmla="*/ 1243603 h 1243603"/>
                <a:gd name="connsiteX0" fmla="*/ 2491219 w 3077472"/>
                <a:gd name="connsiteY0" fmla="*/ 0 h 708476"/>
                <a:gd name="connsiteX1" fmla="*/ 3077472 w 3077472"/>
                <a:gd name="connsiteY1" fmla="*/ 223202 h 708476"/>
                <a:gd name="connsiteX2" fmla="*/ 1370274 w 3077472"/>
                <a:gd name="connsiteY2" fmla="*/ 631534 h 708476"/>
                <a:gd name="connsiteX3" fmla="*/ 1094134 w 3077472"/>
                <a:gd name="connsiteY3" fmla="*/ 296986 h 708476"/>
                <a:gd name="connsiteX4" fmla="*/ 534187 w 3077472"/>
                <a:gd name="connsiteY4" fmla="*/ 488825 h 708476"/>
                <a:gd name="connsiteX5" fmla="*/ 0 w 3077472"/>
                <a:gd name="connsiteY5" fmla="*/ 708476 h 708476"/>
                <a:gd name="connsiteX0" fmla="*/ 5117676 w 5117676"/>
                <a:gd name="connsiteY0" fmla="*/ 0 h 1175140"/>
                <a:gd name="connsiteX1" fmla="*/ 3077472 w 5117676"/>
                <a:gd name="connsiteY1" fmla="*/ 689866 h 1175140"/>
                <a:gd name="connsiteX2" fmla="*/ 1370274 w 5117676"/>
                <a:gd name="connsiteY2" fmla="*/ 1098198 h 1175140"/>
                <a:gd name="connsiteX3" fmla="*/ 1094134 w 5117676"/>
                <a:gd name="connsiteY3" fmla="*/ 763650 h 1175140"/>
                <a:gd name="connsiteX4" fmla="*/ 534187 w 5117676"/>
                <a:gd name="connsiteY4" fmla="*/ 955489 h 1175140"/>
                <a:gd name="connsiteX5" fmla="*/ 0 w 5117676"/>
                <a:gd name="connsiteY5" fmla="*/ 1175140 h 1175140"/>
                <a:gd name="connsiteX0" fmla="*/ 5117676 w 5117676"/>
                <a:gd name="connsiteY0" fmla="*/ 0 h 1429928"/>
                <a:gd name="connsiteX1" fmla="*/ 3077472 w 5117676"/>
                <a:gd name="connsiteY1" fmla="*/ 689866 h 1429928"/>
                <a:gd name="connsiteX2" fmla="*/ 1370274 w 5117676"/>
                <a:gd name="connsiteY2" fmla="*/ 1098198 h 1429928"/>
                <a:gd name="connsiteX3" fmla="*/ 691411 w 5117676"/>
                <a:gd name="connsiteY3" fmla="*/ 1363647 h 1429928"/>
                <a:gd name="connsiteX4" fmla="*/ 534187 w 5117676"/>
                <a:gd name="connsiteY4" fmla="*/ 955489 h 1429928"/>
                <a:gd name="connsiteX5" fmla="*/ 0 w 5117676"/>
                <a:gd name="connsiteY5" fmla="*/ 1175140 h 1429928"/>
                <a:gd name="connsiteX0" fmla="*/ 5117676 w 5117676"/>
                <a:gd name="connsiteY0" fmla="*/ 0 h 1429927"/>
                <a:gd name="connsiteX1" fmla="*/ 3077472 w 5117676"/>
                <a:gd name="connsiteY1" fmla="*/ 689866 h 1429927"/>
                <a:gd name="connsiteX2" fmla="*/ 1370274 w 5117676"/>
                <a:gd name="connsiteY2" fmla="*/ 1098198 h 1429927"/>
                <a:gd name="connsiteX3" fmla="*/ 691411 w 5117676"/>
                <a:gd name="connsiteY3" fmla="*/ 1363647 h 1429927"/>
                <a:gd name="connsiteX4" fmla="*/ 534187 w 5117676"/>
                <a:gd name="connsiteY4" fmla="*/ 955489 h 1429927"/>
                <a:gd name="connsiteX5" fmla="*/ 0 w 5117676"/>
                <a:gd name="connsiteY5" fmla="*/ 1175140 h 1429927"/>
                <a:gd name="connsiteX0" fmla="*/ 5117676 w 5117676"/>
                <a:gd name="connsiteY0" fmla="*/ 0 h 1429927"/>
                <a:gd name="connsiteX1" fmla="*/ 3077472 w 5117676"/>
                <a:gd name="connsiteY1" fmla="*/ 689866 h 1429927"/>
                <a:gd name="connsiteX2" fmla="*/ 1370274 w 5117676"/>
                <a:gd name="connsiteY2" fmla="*/ 1098198 h 1429927"/>
                <a:gd name="connsiteX3" fmla="*/ 691411 w 5117676"/>
                <a:gd name="connsiteY3" fmla="*/ 1363647 h 1429927"/>
                <a:gd name="connsiteX4" fmla="*/ 534187 w 5117676"/>
                <a:gd name="connsiteY4" fmla="*/ 955489 h 1429927"/>
                <a:gd name="connsiteX5" fmla="*/ 0 w 5117676"/>
                <a:gd name="connsiteY5" fmla="*/ 1175140 h 1429927"/>
                <a:gd name="connsiteX0" fmla="*/ 5117676 w 5117676"/>
                <a:gd name="connsiteY0" fmla="*/ 0 h 1429927"/>
                <a:gd name="connsiteX1" fmla="*/ 3077472 w 5117676"/>
                <a:gd name="connsiteY1" fmla="*/ 689866 h 1429927"/>
                <a:gd name="connsiteX2" fmla="*/ 1370274 w 5117676"/>
                <a:gd name="connsiteY2" fmla="*/ 1098198 h 1429927"/>
                <a:gd name="connsiteX3" fmla="*/ 691411 w 5117676"/>
                <a:gd name="connsiteY3" fmla="*/ 1363647 h 1429927"/>
                <a:gd name="connsiteX4" fmla="*/ 534187 w 5117676"/>
                <a:gd name="connsiteY4" fmla="*/ 955489 h 1429927"/>
                <a:gd name="connsiteX5" fmla="*/ 0 w 5117676"/>
                <a:gd name="connsiteY5" fmla="*/ 1175140 h 1429927"/>
                <a:gd name="connsiteX0" fmla="*/ 5117676 w 5117676"/>
                <a:gd name="connsiteY0" fmla="*/ 0 h 1429927"/>
                <a:gd name="connsiteX1" fmla="*/ 3077472 w 5117676"/>
                <a:gd name="connsiteY1" fmla="*/ 689866 h 1429927"/>
                <a:gd name="connsiteX2" fmla="*/ 1370274 w 5117676"/>
                <a:gd name="connsiteY2" fmla="*/ 1098198 h 1429927"/>
                <a:gd name="connsiteX3" fmla="*/ 691411 w 5117676"/>
                <a:gd name="connsiteY3" fmla="*/ 1363647 h 1429927"/>
                <a:gd name="connsiteX4" fmla="*/ 534187 w 5117676"/>
                <a:gd name="connsiteY4" fmla="*/ 955489 h 1429927"/>
                <a:gd name="connsiteX5" fmla="*/ 0 w 5117676"/>
                <a:gd name="connsiteY5" fmla="*/ 1175140 h 1429927"/>
                <a:gd name="connsiteX0" fmla="*/ 5117676 w 5117676"/>
                <a:gd name="connsiteY0" fmla="*/ 0 h 1429927"/>
                <a:gd name="connsiteX1" fmla="*/ 3077472 w 5117676"/>
                <a:gd name="connsiteY1" fmla="*/ 689866 h 1429927"/>
                <a:gd name="connsiteX2" fmla="*/ 1370274 w 5117676"/>
                <a:gd name="connsiteY2" fmla="*/ 1098198 h 1429927"/>
                <a:gd name="connsiteX3" fmla="*/ 691411 w 5117676"/>
                <a:gd name="connsiteY3" fmla="*/ 1363647 h 1429927"/>
                <a:gd name="connsiteX4" fmla="*/ 534187 w 5117676"/>
                <a:gd name="connsiteY4" fmla="*/ 955489 h 1429927"/>
                <a:gd name="connsiteX5" fmla="*/ 0 w 5117676"/>
                <a:gd name="connsiteY5" fmla="*/ 1175140 h 1429927"/>
                <a:gd name="connsiteX0" fmla="*/ 5117676 w 5117676"/>
                <a:gd name="connsiteY0" fmla="*/ 0 h 1586905"/>
                <a:gd name="connsiteX1" fmla="*/ 3077472 w 5117676"/>
                <a:gd name="connsiteY1" fmla="*/ 689866 h 1586905"/>
                <a:gd name="connsiteX2" fmla="*/ 1370274 w 5117676"/>
                <a:gd name="connsiteY2" fmla="*/ 1098198 h 1586905"/>
                <a:gd name="connsiteX3" fmla="*/ 691411 w 5117676"/>
                <a:gd name="connsiteY3" fmla="*/ 1363647 h 1586905"/>
                <a:gd name="connsiteX4" fmla="*/ 280297 w 5117676"/>
                <a:gd name="connsiteY4" fmla="*/ 1555486 h 1586905"/>
                <a:gd name="connsiteX5" fmla="*/ 0 w 5117676"/>
                <a:gd name="connsiteY5" fmla="*/ 1175140 h 1586905"/>
                <a:gd name="connsiteX0" fmla="*/ 5012618 w 5012618"/>
                <a:gd name="connsiteY0" fmla="*/ 0 h 1658471"/>
                <a:gd name="connsiteX1" fmla="*/ 2972414 w 5012618"/>
                <a:gd name="connsiteY1" fmla="*/ 689866 h 1658471"/>
                <a:gd name="connsiteX2" fmla="*/ 1265216 w 5012618"/>
                <a:gd name="connsiteY2" fmla="*/ 1098198 h 1658471"/>
                <a:gd name="connsiteX3" fmla="*/ 586353 w 5012618"/>
                <a:gd name="connsiteY3" fmla="*/ 1363647 h 1658471"/>
                <a:gd name="connsiteX4" fmla="*/ 175239 w 5012618"/>
                <a:gd name="connsiteY4" fmla="*/ 1555486 h 1658471"/>
                <a:gd name="connsiteX5" fmla="*/ 0 w 5012618"/>
                <a:gd name="connsiteY5" fmla="*/ 1658471 h 1658471"/>
                <a:gd name="connsiteX0" fmla="*/ 4968844 w 4968844"/>
                <a:gd name="connsiteY0" fmla="*/ 0 h 1663680"/>
                <a:gd name="connsiteX1" fmla="*/ 2928640 w 4968844"/>
                <a:gd name="connsiteY1" fmla="*/ 689866 h 1663680"/>
                <a:gd name="connsiteX2" fmla="*/ 1221442 w 4968844"/>
                <a:gd name="connsiteY2" fmla="*/ 1098198 h 1663680"/>
                <a:gd name="connsiteX3" fmla="*/ 542579 w 4968844"/>
                <a:gd name="connsiteY3" fmla="*/ 1363647 h 1663680"/>
                <a:gd name="connsiteX4" fmla="*/ 131465 w 4968844"/>
                <a:gd name="connsiteY4" fmla="*/ 1555486 h 1663680"/>
                <a:gd name="connsiteX5" fmla="*/ 0 w 4968844"/>
                <a:gd name="connsiteY5" fmla="*/ 1663680 h 1663680"/>
                <a:gd name="connsiteX0" fmla="*/ 4968844 w 4968844"/>
                <a:gd name="connsiteY0" fmla="*/ 0 h 1663680"/>
                <a:gd name="connsiteX1" fmla="*/ 2928640 w 4968844"/>
                <a:gd name="connsiteY1" fmla="*/ 689866 h 1663680"/>
                <a:gd name="connsiteX2" fmla="*/ 1221442 w 4968844"/>
                <a:gd name="connsiteY2" fmla="*/ 1098198 h 1663680"/>
                <a:gd name="connsiteX3" fmla="*/ 542579 w 4968844"/>
                <a:gd name="connsiteY3" fmla="*/ 1363647 h 1663680"/>
                <a:gd name="connsiteX4" fmla="*/ 128730 w 4968844"/>
                <a:gd name="connsiteY4" fmla="*/ 1545069 h 1663680"/>
                <a:gd name="connsiteX5" fmla="*/ 0 w 4968844"/>
                <a:gd name="connsiteY5" fmla="*/ 1663680 h 1663680"/>
                <a:gd name="connsiteX0" fmla="*/ 4968844 w 4968844"/>
                <a:gd name="connsiteY0" fmla="*/ 0 h 1663680"/>
                <a:gd name="connsiteX1" fmla="*/ 2928640 w 4968844"/>
                <a:gd name="connsiteY1" fmla="*/ 689866 h 1663680"/>
                <a:gd name="connsiteX2" fmla="*/ 1221442 w 4968844"/>
                <a:gd name="connsiteY2" fmla="*/ 1098198 h 1663680"/>
                <a:gd name="connsiteX3" fmla="*/ 526165 w 4968844"/>
                <a:gd name="connsiteY3" fmla="*/ 1387085 h 1663680"/>
                <a:gd name="connsiteX4" fmla="*/ 128730 w 4968844"/>
                <a:gd name="connsiteY4" fmla="*/ 1545069 h 1663680"/>
                <a:gd name="connsiteX5" fmla="*/ 0 w 4968844"/>
                <a:gd name="connsiteY5" fmla="*/ 1663680 h 1663680"/>
                <a:gd name="connsiteX0" fmla="*/ 4968844 w 4968844"/>
                <a:gd name="connsiteY0" fmla="*/ 0 h 1663680"/>
                <a:gd name="connsiteX1" fmla="*/ 2928640 w 4968844"/>
                <a:gd name="connsiteY1" fmla="*/ 689866 h 1663680"/>
                <a:gd name="connsiteX2" fmla="*/ 1237857 w 4968844"/>
                <a:gd name="connsiteY2" fmla="*/ 1087782 h 1663680"/>
                <a:gd name="connsiteX3" fmla="*/ 526165 w 4968844"/>
                <a:gd name="connsiteY3" fmla="*/ 1387085 h 1663680"/>
                <a:gd name="connsiteX4" fmla="*/ 128730 w 4968844"/>
                <a:gd name="connsiteY4" fmla="*/ 1545069 h 1663680"/>
                <a:gd name="connsiteX5" fmla="*/ 0 w 4968844"/>
                <a:gd name="connsiteY5" fmla="*/ 1663680 h 1663680"/>
                <a:gd name="connsiteX0" fmla="*/ 4968844 w 4968844"/>
                <a:gd name="connsiteY0" fmla="*/ 0 h 1663680"/>
                <a:gd name="connsiteX1" fmla="*/ 2947790 w 4968844"/>
                <a:gd name="connsiteY1" fmla="*/ 713304 h 1663680"/>
                <a:gd name="connsiteX2" fmla="*/ 1237857 w 4968844"/>
                <a:gd name="connsiteY2" fmla="*/ 1087782 h 1663680"/>
                <a:gd name="connsiteX3" fmla="*/ 526165 w 4968844"/>
                <a:gd name="connsiteY3" fmla="*/ 1387085 h 1663680"/>
                <a:gd name="connsiteX4" fmla="*/ 128730 w 4968844"/>
                <a:gd name="connsiteY4" fmla="*/ 1545069 h 1663680"/>
                <a:gd name="connsiteX5" fmla="*/ 0 w 4968844"/>
                <a:gd name="connsiteY5" fmla="*/ 1663680 h 1663680"/>
                <a:gd name="connsiteX0" fmla="*/ 4949692 w 4949692"/>
                <a:gd name="connsiteY0" fmla="*/ 0 h 1702743"/>
                <a:gd name="connsiteX1" fmla="*/ 2947790 w 4949692"/>
                <a:gd name="connsiteY1" fmla="*/ 752367 h 1702743"/>
                <a:gd name="connsiteX2" fmla="*/ 1237857 w 4949692"/>
                <a:gd name="connsiteY2" fmla="*/ 1126845 h 1702743"/>
                <a:gd name="connsiteX3" fmla="*/ 526165 w 4949692"/>
                <a:gd name="connsiteY3" fmla="*/ 1426148 h 1702743"/>
                <a:gd name="connsiteX4" fmla="*/ 128730 w 4949692"/>
                <a:gd name="connsiteY4" fmla="*/ 1584132 h 1702743"/>
                <a:gd name="connsiteX5" fmla="*/ 0 w 4949692"/>
                <a:gd name="connsiteY5" fmla="*/ 1702743 h 170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9692" h="1702743">
                  <a:moveTo>
                    <a:pt x="4949692" y="0"/>
                  </a:moveTo>
                  <a:lnTo>
                    <a:pt x="2947790" y="752367"/>
                  </a:lnTo>
                  <a:cubicBezTo>
                    <a:pt x="2323223" y="935400"/>
                    <a:pt x="1641461" y="1014548"/>
                    <a:pt x="1237857" y="1126845"/>
                  </a:cubicBezTo>
                  <a:cubicBezTo>
                    <a:pt x="834253" y="1239142"/>
                    <a:pt x="659754" y="1379913"/>
                    <a:pt x="526165" y="1426148"/>
                  </a:cubicBezTo>
                  <a:cubicBezTo>
                    <a:pt x="334660" y="1492428"/>
                    <a:pt x="216424" y="1538033"/>
                    <a:pt x="128730" y="1584132"/>
                  </a:cubicBezTo>
                  <a:cubicBezTo>
                    <a:pt x="41036" y="1630231"/>
                    <a:pt x="43737" y="1686389"/>
                    <a:pt x="0" y="1702743"/>
                  </a:cubicBezTo>
                </a:path>
              </a:pathLst>
            </a:custGeom>
            <a:ln w="12700">
              <a:solidFill>
                <a:srgbClr val="3A23E3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753803" y="1601856"/>
              <a:ext cx="2669943" cy="908184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  <a:gd name="connsiteX0" fmla="*/ 1499146 w 1754404"/>
                <a:gd name="connsiteY0" fmla="*/ 0 h 5340493"/>
                <a:gd name="connsiteX1" fmla="*/ 0 w 1754404"/>
                <a:gd name="connsiteY1" fmla="*/ 5340493 h 5340493"/>
                <a:gd name="connsiteX0" fmla="*/ 0 w 1255267"/>
                <a:gd name="connsiteY0" fmla="*/ 0 h 986350"/>
                <a:gd name="connsiteX1" fmla="*/ 547293 w 1255267"/>
                <a:gd name="connsiteY1" fmla="*/ 986350 h 986350"/>
                <a:gd name="connsiteX0" fmla="*/ 0 w 547292"/>
                <a:gd name="connsiteY0" fmla="*/ 0 h 986350"/>
                <a:gd name="connsiteX1" fmla="*/ 547293 w 547292"/>
                <a:gd name="connsiteY1" fmla="*/ 986350 h 986350"/>
                <a:gd name="connsiteX0" fmla="*/ 0 w 601447"/>
                <a:gd name="connsiteY0" fmla="*/ 0 h 1006969"/>
                <a:gd name="connsiteX1" fmla="*/ 601446 w 601447"/>
                <a:gd name="connsiteY1" fmla="*/ 1006969 h 1006969"/>
                <a:gd name="connsiteX0" fmla="*/ 0 w 645164"/>
                <a:gd name="connsiteY0" fmla="*/ 78257 h 1085226"/>
                <a:gd name="connsiteX1" fmla="*/ 601446 w 645164"/>
                <a:gd name="connsiteY1" fmla="*/ 1085226 h 1085226"/>
                <a:gd name="connsiteX0" fmla="*/ 0 w 1045504"/>
                <a:gd name="connsiteY0" fmla="*/ 78257 h 446054"/>
                <a:gd name="connsiteX1" fmla="*/ 1045504 w 1045504"/>
                <a:gd name="connsiteY1" fmla="*/ 446054 h 446054"/>
                <a:gd name="connsiteX0" fmla="*/ 0 w 1045504"/>
                <a:gd name="connsiteY0" fmla="*/ 122006 h 489803"/>
                <a:gd name="connsiteX1" fmla="*/ 1045504 w 1045504"/>
                <a:gd name="connsiteY1" fmla="*/ 489803 h 489803"/>
                <a:gd name="connsiteX0" fmla="*/ 0 w 926366"/>
                <a:gd name="connsiteY0" fmla="*/ 78257 h 652239"/>
                <a:gd name="connsiteX1" fmla="*/ 926366 w 926366"/>
                <a:gd name="connsiteY1" fmla="*/ 652238 h 652239"/>
                <a:gd name="connsiteX0" fmla="*/ 0 w 926366"/>
                <a:gd name="connsiteY0" fmla="*/ 78257 h 652238"/>
                <a:gd name="connsiteX1" fmla="*/ 926366 w 926366"/>
                <a:gd name="connsiteY1" fmla="*/ 652238 h 652238"/>
                <a:gd name="connsiteX0" fmla="*/ 0 w 926366"/>
                <a:gd name="connsiteY0" fmla="*/ -1 h 573980"/>
                <a:gd name="connsiteX1" fmla="*/ 926366 w 926366"/>
                <a:gd name="connsiteY1" fmla="*/ 573980 h 573980"/>
                <a:gd name="connsiteX0" fmla="*/ 0 w 493533"/>
                <a:gd name="connsiteY0" fmla="*/ 1204474 h 1219001"/>
                <a:gd name="connsiteX1" fmla="*/ 363170 w 493533"/>
                <a:gd name="connsiteY1" fmla="*/ 304236 h 1219001"/>
                <a:gd name="connsiteX0" fmla="*/ 219403 w 712936"/>
                <a:gd name="connsiteY0" fmla="*/ 1029218 h 1043744"/>
                <a:gd name="connsiteX1" fmla="*/ 582573 w 712936"/>
                <a:gd name="connsiteY1" fmla="*/ 128980 h 1043744"/>
                <a:gd name="connsiteX0" fmla="*/ 2789 w 582573"/>
                <a:gd name="connsiteY0" fmla="*/ 946744 h 961270"/>
                <a:gd name="connsiteX1" fmla="*/ 582573 w 582573"/>
                <a:gd name="connsiteY1" fmla="*/ 128980 h 961270"/>
                <a:gd name="connsiteX0" fmla="*/ 1 w 1717009"/>
                <a:gd name="connsiteY0" fmla="*/ 18913 h 128980"/>
                <a:gd name="connsiteX1" fmla="*/ 1717010 w 1717009"/>
                <a:gd name="connsiteY1" fmla="*/ 128980 h 128980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522057"/>
                <a:gd name="connsiteY0" fmla="*/ 0 h 1439956"/>
                <a:gd name="connsiteX1" fmla="*/ 1522057 w 1522057"/>
                <a:gd name="connsiteY1" fmla="*/ 1439956 h 1439956"/>
                <a:gd name="connsiteX0" fmla="*/ 0 w 2076709"/>
                <a:gd name="connsiteY0" fmla="*/ 0 h 1439956"/>
                <a:gd name="connsiteX1" fmla="*/ 1522057 w 2076709"/>
                <a:gd name="connsiteY1" fmla="*/ 1439956 h 1439956"/>
                <a:gd name="connsiteX0" fmla="*/ 167535 w 554652"/>
                <a:gd name="connsiteY0" fmla="*/ 0 h 2079128"/>
                <a:gd name="connsiteX1" fmla="*/ 0 w 554652"/>
                <a:gd name="connsiteY1" fmla="*/ 2079128 h 2079128"/>
                <a:gd name="connsiteX0" fmla="*/ 535384 w 922501"/>
                <a:gd name="connsiteY0" fmla="*/ 0 h 2079128"/>
                <a:gd name="connsiteX1" fmla="*/ 367849 w 922501"/>
                <a:gd name="connsiteY1" fmla="*/ 2079128 h 2079128"/>
                <a:gd name="connsiteX0" fmla="*/ 167535 w 167536"/>
                <a:gd name="connsiteY0" fmla="*/ 0 h 2079128"/>
                <a:gd name="connsiteX1" fmla="*/ 0 w 167536"/>
                <a:gd name="connsiteY1" fmla="*/ 2079128 h 2079128"/>
                <a:gd name="connsiteX0" fmla="*/ 1006542 w 1006542"/>
                <a:gd name="connsiteY0" fmla="*/ 0 h 3697175"/>
                <a:gd name="connsiteX1" fmla="*/ 0 w 1006542"/>
                <a:gd name="connsiteY1" fmla="*/ 3697175 h 3697175"/>
                <a:gd name="connsiteX0" fmla="*/ 999246 w 999246"/>
                <a:gd name="connsiteY0" fmla="*/ 0 h 3731897"/>
                <a:gd name="connsiteX1" fmla="*/ 0 w 999246"/>
                <a:gd name="connsiteY1" fmla="*/ 3731897 h 3731897"/>
                <a:gd name="connsiteX0" fmla="*/ 601630 w 601630"/>
                <a:gd name="connsiteY0" fmla="*/ 0 h 1513159"/>
                <a:gd name="connsiteX1" fmla="*/ 0 w 601630"/>
                <a:gd name="connsiteY1" fmla="*/ 1513159 h 1513159"/>
                <a:gd name="connsiteX0" fmla="*/ 1411454 w 1411454"/>
                <a:gd name="connsiteY0" fmla="*/ 0 h 495803"/>
                <a:gd name="connsiteX1" fmla="*/ 0 w 1411454"/>
                <a:gd name="connsiteY1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0 w 1411454"/>
                <a:gd name="connsiteY2" fmla="*/ 495803 h 495803"/>
                <a:gd name="connsiteX0" fmla="*/ 1411454 w 1411454"/>
                <a:gd name="connsiteY0" fmla="*/ 0 h 495803"/>
                <a:gd name="connsiteX1" fmla="*/ 824192 w 1411454"/>
                <a:gd name="connsiteY1" fmla="*/ 151153 h 495803"/>
                <a:gd name="connsiteX2" fmla="*/ 258774 w 1411454"/>
                <a:gd name="connsiteY2" fmla="*/ 376846 h 495803"/>
                <a:gd name="connsiteX3" fmla="*/ 0 w 1411454"/>
                <a:gd name="connsiteY3" fmla="*/ 495803 h 495803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255126 w 1407806"/>
                <a:gd name="connsiteY2" fmla="*/ 376846 h 471498"/>
                <a:gd name="connsiteX3" fmla="*/ 0 w 1407806"/>
                <a:gd name="connsiteY3" fmla="*/ 471498 h 471498"/>
                <a:gd name="connsiteX0" fmla="*/ 1407806 w 1407806"/>
                <a:gd name="connsiteY0" fmla="*/ 0 h 471498"/>
                <a:gd name="connsiteX1" fmla="*/ 820544 w 1407806"/>
                <a:gd name="connsiteY1" fmla="*/ 151153 h 471498"/>
                <a:gd name="connsiteX2" fmla="*/ 550602 w 1407806"/>
                <a:gd name="connsiteY2" fmla="*/ 215389 h 471498"/>
                <a:gd name="connsiteX3" fmla="*/ 0 w 1407806"/>
                <a:gd name="connsiteY3" fmla="*/ 471498 h 471498"/>
                <a:gd name="connsiteX0" fmla="*/ 1407806 w 1407806"/>
                <a:gd name="connsiteY0" fmla="*/ 0 h 471498"/>
                <a:gd name="connsiteX1" fmla="*/ 1110549 w 1407806"/>
                <a:gd name="connsiteY1" fmla="*/ 23550 h 471498"/>
                <a:gd name="connsiteX2" fmla="*/ 550602 w 1407806"/>
                <a:gd name="connsiteY2" fmla="*/ 215389 h 471498"/>
                <a:gd name="connsiteX3" fmla="*/ 0 w 1407806"/>
                <a:gd name="connsiteY3" fmla="*/ 471498 h 471498"/>
                <a:gd name="connsiteX0" fmla="*/ 1391391 w 1391391"/>
                <a:gd name="connsiteY0" fmla="*/ 0 h 435040"/>
                <a:gd name="connsiteX1" fmla="*/ 1094134 w 1391391"/>
                <a:gd name="connsiteY1" fmla="*/ 23550 h 435040"/>
                <a:gd name="connsiteX2" fmla="*/ 534187 w 1391391"/>
                <a:gd name="connsiteY2" fmla="*/ 215389 h 435040"/>
                <a:gd name="connsiteX3" fmla="*/ 0 w 1391391"/>
                <a:gd name="connsiteY3" fmla="*/ 435040 h 435040"/>
                <a:gd name="connsiteX0" fmla="*/ 2491219 w 2491219"/>
                <a:gd name="connsiteY0" fmla="*/ 0 h 708476"/>
                <a:gd name="connsiteX1" fmla="*/ 1094134 w 2491219"/>
                <a:gd name="connsiteY1" fmla="*/ 296986 h 708476"/>
                <a:gd name="connsiteX2" fmla="*/ 534187 w 2491219"/>
                <a:gd name="connsiteY2" fmla="*/ 488825 h 708476"/>
                <a:gd name="connsiteX3" fmla="*/ 0 w 2491219"/>
                <a:gd name="connsiteY3" fmla="*/ 708476 h 708476"/>
                <a:gd name="connsiteX0" fmla="*/ 2097251 w 2097251"/>
                <a:gd name="connsiteY0" fmla="*/ 0 h 1194584"/>
                <a:gd name="connsiteX1" fmla="*/ 700166 w 2097251"/>
                <a:gd name="connsiteY1" fmla="*/ 296986 h 1194584"/>
                <a:gd name="connsiteX2" fmla="*/ 140219 w 2097251"/>
                <a:gd name="connsiteY2" fmla="*/ 488825 h 1194584"/>
                <a:gd name="connsiteX3" fmla="*/ 0 w 2097251"/>
                <a:gd name="connsiteY3" fmla="*/ 1194584 h 1194584"/>
                <a:gd name="connsiteX0" fmla="*/ 2097251 w 2097251"/>
                <a:gd name="connsiteY0" fmla="*/ 0 h 1194584"/>
                <a:gd name="connsiteX1" fmla="*/ 700166 w 2097251"/>
                <a:gd name="connsiteY1" fmla="*/ 296986 h 1194584"/>
                <a:gd name="connsiteX2" fmla="*/ 435695 w 2097251"/>
                <a:gd name="connsiteY2" fmla="*/ 985350 h 1194584"/>
                <a:gd name="connsiteX3" fmla="*/ 0 w 2097251"/>
                <a:gd name="connsiteY3" fmla="*/ 1194584 h 1194584"/>
                <a:gd name="connsiteX0" fmla="*/ 2097251 w 2097251"/>
                <a:gd name="connsiteY0" fmla="*/ 0 h 1194584"/>
                <a:gd name="connsiteX1" fmla="*/ 612618 w 2097251"/>
                <a:gd name="connsiteY1" fmla="*/ 1033093 h 1194584"/>
                <a:gd name="connsiteX2" fmla="*/ 435695 w 2097251"/>
                <a:gd name="connsiteY2" fmla="*/ 985350 h 1194584"/>
                <a:gd name="connsiteX3" fmla="*/ 0 w 2097251"/>
                <a:gd name="connsiteY3" fmla="*/ 1194584 h 1194584"/>
                <a:gd name="connsiteX0" fmla="*/ 2097251 w 2097251"/>
                <a:gd name="connsiteY0" fmla="*/ 0 h 1194584"/>
                <a:gd name="connsiteX1" fmla="*/ 1378082 w 2097251"/>
                <a:gd name="connsiteY1" fmla="*/ 609297 h 1194584"/>
                <a:gd name="connsiteX2" fmla="*/ 612618 w 2097251"/>
                <a:gd name="connsiteY2" fmla="*/ 1033093 h 1194584"/>
                <a:gd name="connsiteX3" fmla="*/ 435695 w 2097251"/>
                <a:gd name="connsiteY3" fmla="*/ 985350 h 1194584"/>
                <a:gd name="connsiteX4" fmla="*/ 0 w 2097251"/>
                <a:gd name="connsiteY4" fmla="*/ 1194584 h 1194584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  <a:gd name="connsiteX0" fmla="*/ 3067581 w 3067581"/>
                <a:gd name="connsiteY0" fmla="*/ 0 h 993196"/>
                <a:gd name="connsiteX1" fmla="*/ 1378082 w 3067581"/>
                <a:gd name="connsiteY1" fmla="*/ 407909 h 993196"/>
                <a:gd name="connsiteX2" fmla="*/ 612618 w 3067581"/>
                <a:gd name="connsiteY2" fmla="*/ 831705 h 993196"/>
                <a:gd name="connsiteX3" fmla="*/ 435695 w 3067581"/>
                <a:gd name="connsiteY3" fmla="*/ 783962 h 993196"/>
                <a:gd name="connsiteX4" fmla="*/ 0 w 3067581"/>
                <a:gd name="connsiteY4" fmla="*/ 993196 h 993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581" h="993196">
                  <a:moveTo>
                    <a:pt x="3067581" y="0"/>
                  </a:moveTo>
                  <a:cubicBezTo>
                    <a:pt x="2504415" y="135970"/>
                    <a:pt x="1799344" y="265191"/>
                    <a:pt x="1378082" y="407909"/>
                  </a:cubicBezTo>
                  <a:cubicBezTo>
                    <a:pt x="1019992" y="595139"/>
                    <a:pt x="860878" y="696114"/>
                    <a:pt x="612618" y="831705"/>
                  </a:cubicBezTo>
                  <a:cubicBezTo>
                    <a:pt x="539455" y="838825"/>
                    <a:pt x="537798" y="757047"/>
                    <a:pt x="435695" y="783962"/>
                  </a:cubicBezTo>
                  <a:cubicBezTo>
                    <a:pt x="333592" y="810877"/>
                    <a:pt x="43737" y="976842"/>
                    <a:pt x="0" y="993196"/>
                  </a:cubicBezTo>
                </a:path>
              </a:pathLst>
            </a:custGeom>
            <a:ln w="12700">
              <a:solidFill>
                <a:srgbClr val="3A23E3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9453" y="2218050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WL:512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1139" y="3765617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WL: 256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3469" y="4521333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WL: 128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832" y="5003671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WL: 64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6627" y="5286476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WL: 32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7206" y="1305221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endParaRPr lang="en-US" sz="14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532" y="1540891"/>
              <a:ext cx="198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</a:rPr>
                <a:t># BL ↗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783145" y="1502863"/>
              <a:ext cx="1551007" cy="785473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  <a:gd name="connsiteX0" fmla="*/ 1499146 w 1754404"/>
                <a:gd name="connsiteY0" fmla="*/ 0 h 5340493"/>
                <a:gd name="connsiteX1" fmla="*/ 0 w 1754404"/>
                <a:gd name="connsiteY1" fmla="*/ 5340493 h 5340493"/>
                <a:gd name="connsiteX0" fmla="*/ 0 w 1255267"/>
                <a:gd name="connsiteY0" fmla="*/ 0 h 986350"/>
                <a:gd name="connsiteX1" fmla="*/ 547293 w 1255267"/>
                <a:gd name="connsiteY1" fmla="*/ 986350 h 986350"/>
                <a:gd name="connsiteX0" fmla="*/ 0 w 547292"/>
                <a:gd name="connsiteY0" fmla="*/ 0 h 986350"/>
                <a:gd name="connsiteX1" fmla="*/ 547293 w 547292"/>
                <a:gd name="connsiteY1" fmla="*/ 986350 h 986350"/>
                <a:gd name="connsiteX0" fmla="*/ 0 w 601447"/>
                <a:gd name="connsiteY0" fmla="*/ 0 h 1006969"/>
                <a:gd name="connsiteX1" fmla="*/ 601446 w 601447"/>
                <a:gd name="connsiteY1" fmla="*/ 1006969 h 1006969"/>
                <a:gd name="connsiteX0" fmla="*/ 0 w 645164"/>
                <a:gd name="connsiteY0" fmla="*/ 78257 h 1085226"/>
                <a:gd name="connsiteX1" fmla="*/ 601446 w 645164"/>
                <a:gd name="connsiteY1" fmla="*/ 1085226 h 1085226"/>
                <a:gd name="connsiteX0" fmla="*/ 0 w 1045504"/>
                <a:gd name="connsiteY0" fmla="*/ 78257 h 446054"/>
                <a:gd name="connsiteX1" fmla="*/ 1045504 w 1045504"/>
                <a:gd name="connsiteY1" fmla="*/ 446054 h 446054"/>
                <a:gd name="connsiteX0" fmla="*/ 0 w 1045504"/>
                <a:gd name="connsiteY0" fmla="*/ 122006 h 489803"/>
                <a:gd name="connsiteX1" fmla="*/ 1045504 w 1045504"/>
                <a:gd name="connsiteY1" fmla="*/ 489803 h 489803"/>
                <a:gd name="connsiteX0" fmla="*/ 0 w 926366"/>
                <a:gd name="connsiteY0" fmla="*/ 78257 h 652239"/>
                <a:gd name="connsiteX1" fmla="*/ 926366 w 926366"/>
                <a:gd name="connsiteY1" fmla="*/ 652238 h 652239"/>
                <a:gd name="connsiteX0" fmla="*/ 0 w 926366"/>
                <a:gd name="connsiteY0" fmla="*/ 78257 h 652238"/>
                <a:gd name="connsiteX1" fmla="*/ 926366 w 926366"/>
                <a:gd name="connsiteY1" fmla="*/ 652238 h 652238"/>
                <a:gd name="connsiteX0" fmla="*/ 0 w 926366"/>
                <a:gd name="connsiteY0" fmla="*/ -1 h 573980"/>
                <a:gd name="connsiteX1" fmla="*/ 926366 w 926366"/>
                <a:gd name="connsiteY1" fmla="*/ 573980 h 573980"/>
                <a:gd name="connsiteX0" fmla="*/ 0 w 493533"/>
                <a:gd name="connsiteY0" fmla="*/ 1204474 h 1219001"/>
                <a:gd name="connsiteX1" fmla="*/ 363170 w 493533"/>
                <a:gd name="connsiteY1" fmla="*/ 304236 h 1219001"/>
                <a:gd name="connsiteX0" fmla="*/ 219403 w 712936"/>
                <a:gd name="connsiteY0" fmla="*/ 1029218 h 1043744"/>
                <a:gd name="connsiteX1" fmla="*/ 582573 w 712936"/>
                <a:gd name="connsiteY1" fmla="*/ 128980 h 1043744"/>
                <a:gd name="connsiteX0" fmla="*/ 2789 w 582573"/>
                <a:gd name="connsiteY0" fmla="*/ 946744 h 961270"/>
                <a:gd name="connsiteX1" fmla="*/ 582573 w 582573"/>
                <a:gd name="connsiteY1" fmla="*/ 128980 h 961270"/>
                <a:gd name="connsiteX0" fmla="*/ 1 w 1717009"/>
                <a:gd name="connsiteY0" fmla="*/ 18913 h 128980"/>
                <a:gd name="connsiteX1" fmla="*/ 1717010 w 1717009"/>
                <a:gd name="connsiteY1" fmla="*/ 128980 h 128980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478734"/>
                <a:gd name="connsiteY0" fmla="*/ 0 h 1048206"/>
                <a:gd name="connsiteX1" fmla="*/ 1478734 w 1478734"/>
                <a:gd name="connsiteY1" fmla="*/ 1048206 h 1048206"/>
                <a:gd name="connsiteX0" fmla="*/ 0 w 1771164"/>
                <a:gd name="connsiteY0" fmla="*/ 689012 h 1229308"/>
                <a:gd name="connsiteX1" fmla="*/ 1771164 w 1771164"/>
                <a:gd name="connsiteY1" fmla="*/ 128980 h 1229308"/>
                <a:gd name="connsiteX0" fmla="*/ 0 w 1771164"/>
                <a:gd name="connsiteY0" fmla="*/ 689012 h 689012"/>
                <a:gd name="connsiteX1" fmla="*/ 1771164 w 1771164"/>
                <a:gd name="connsiteY1" fmla="*/ 128980 h 689012"/>
                <a:gd name="connsiteX0" fmla="*/ 0 w 1781995"/>
                <a:gd name="connsiteY0" fmla="*/ 987979 h 987979"/>
                <a:gd name="connsiteX1" fmla="*/ 1781995 w 1781995"/>
                <a:gd name="connsiteY1" fmla="*/ 128980 h 987979"/>
                <a:gd name="connsiteX0" fmla="*/ 0 w 1781995"/>
                <a:gd name="connsiteY0" fmla="*/ 858999 h 858999"/>
                <a:gd name="connsiteX1" fmla="*/ 1781995 w 1781995"/>
                <a:gd name="connsiteY1" fmla="*/ 0 h 85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995" h="858999">
                  <a:moveTo>
                    <a:pt x="0" y="858999"/>
                  </a:moveTo>
                  <a:cubicBezTo>
                    <a:pt x="428550" y="646724"/>
                    <a:pt x="1188591" y="180297"/>
                    <a:pt x="1781995" y="0"/>
                  </a:cubicBezTo>
                </a:path>
              </a:pathLst>
            </a:custGeom>
            <a:ln w="28575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" name="Picture 4" descr="all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69194"/>
            <a:ext cx="9144000" cy="4519612"/>
          </a:xfrm>
          <a:prstGeom prst="rect">
            <a:avLst/>
          </a:prstGeom>
        </p:spPr>
      </p:pic>
      <p:pic>
        <p:nvPicPr>
          <p:cNvPr id="7" name="Picture 6" descr="pareto_s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1866" y="895546"/>
            <a:ext cx="10413391" cy="51470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22199" y="1434388"/>
            <a:ext cx="1421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Pareto curve </a:t>
            </a:r>
            <a:endParaRPr lang="nl-BE" dirty="0"/>
          </a:p>
        </p:txBody>
      </p:sp>
      <p:sp>
        <p:nvSpPr>
          <p:cNvPr id="9" name="Freeform 8"/>
          <p:cNvSpPr/>
          <p:nvPr/>
        </p:nvSpPr>
        <p:spPr>
          <a:xfrm>
            <a:off x="2050131" y="1751008"/>
            <a:ext cx="1287056" cy="95848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8734" h="1048206">
                <a:moveTo>
                  <a:pt x="0" y="0"/>
                </a:moveTo>
                <a:cubicBezTo>
                  <a:pt x="298581" y="540297"/>
                  <a:pt x="896161" y="919226"/>
                  <a:pt x="1478734" y="1048206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400639" y="6094132"/>
            <a:ext cx="6198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Leakage energy is 2 orders of magnitude smaller</a:t>
            </a:r>
            <a:endParaRPr lang="nl-BE" dirty="0"/>
          </a:p>
        </p:txBody>
      </p:sp>
      <p:pic>
        <p:nvPicPr>
          <p:cNvPr id="12" name="Picture 11" descr="energy.png"/>
          <p:cNvPicPr>
            <a:picLocks noChangeAspect="1"/>
          </p:cNvPicPr>
          <p:nvPr/>
        </p:nvPicPr>
        <p:blipFill>
          <a:blip r:embed="rId4" cstate="print"/>
          <a:srcRect l="79051" t="8660" r="10597" b="74570"/>
          <a:stretch>
            <a:fillRect/>
          </a:stretch>
        </p:blipFill>
        <p:spPr>
          <a:xfrm>
            <a:off x="7748833" y="3921549"/>
            <a:ext cx="923827" cy="1150070"/>
          </a:xfrm>
          <a:prstGeom prst="rect">
            <a:avLst/>
          </a:prstGeom>
        </p:spPr>
      </p:pic>
      <p:pic>
        <p:nvPicPr>
          <p:cNvPr id="13" name="Picture 12" descr="energy.png"/>
          <p:cNvPicPr>
            <a:picLocks noChangeAspect="1"/>
          </p:cNvPicPr>
          <p:nvPr/>
        </p:nvPicPr>
        <p:blipFill>
          <a:blip r:embed="rId4" cstate="print"/>
          <a:srcRect l="54689" t="31074" r="42118" b="10644"/>
          <a:stretch>
            <a:fillRect/>
          </a:stretch>
        </p:blipFill>
        <p:spPr>
          <a:xfrm>
            <a:off x="5983938" y="1225485"/>
            <a:ext cx="83316" cy="1168924"/>
          </a:xfrm>
          <a:prstGeom prst="rect">
            <a:avLst/>
          </a:prstGeom>
        </p:spPr>
      </p:pic>
      <p:pic>
        <p:nvPicPr>
          <p:cNvPr id="14" name="Picture 13" descr="energy.png"/>
          <p:cNvPicPr>
            <a:picLocks noChangeAspect="1"/>
          </p:cNvPicPr>
          <p:nvPr/>
        </p:nvPicPr>
        <p:blipFill>
          <a:blip r:embed="rId4" cstate="print"/>
          <a:srcRect l="42288" t="53058" r="54437" b="10516"/>
          <a:stretch>
            <a:fillRect/>
          </a:stretch>
        </p:blipFill>
        <p:spPr>
          <a:xfrm>
            <a:off x="4628561" y="2941164"/>
            <a:ext cx="82800" cy="7078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411832" y="3613553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Energy ratio </a:t>
            </a:r>
            <a:endParaRPr lang="nl-BE" dirty="0">
              <a:solidFill>
                <a:srgbClr val="002060"/>
              </a:solidFill>
            </a:endParaRPr>
          </a:p>
        </p:txBody>
      </p:sp>
      <p:pic>
        <p:nvPicPr>
          <p:cNvPr id="16" name="Picture 15" descr="energy.png"/>
          <p:cNvPicPr>
            <a:picLocks noChangeAspect="1"/>
          </p:cNvPicPr>
          <p:nvPr/>
        </p:nvPicPr>
        <p:blipFill>
          <a:blip r:embed="rId4" cstate="print"/>
          <a:srcRect l="58029" t="15945" r="39119" b="10653"/>
          <a:stretch>
            <a:fillRect/>
          </a:stretch>
        </p:blipFill>
        <p:spPr>
          <a:xfrm>
            <a:off x="7663992" y="122549"/>
            <a:ext cx="82800" cy="1637605"/>
          </a:xfrm>
          <a:prstGeom prst="rect">
            <a:avLst/>
          </a:prstGeom>
        </p:spPr>
      </p:pic>
      <p:pic>
        <p:nvPicPr>
          <p:cNvPr id="17" name="Picture 16" descr="energy.png"/>
          <p:cNvPicPr>
            <a:picLocks noChangeAspect="1"/>
          </p:cNvPicPr>
          <p:nvPr/>
        </p:nvPicPr>
        <p:blipFill>
          <a:blip r:embed="rId4" cstate="print"/>
          <a:srcRect l="17675" t="71890" r="79367" b="10928"/>
          <a:stretch>
            <a:fillRect/>
          </a:stretch>
        </p:blipFill>
        <p:spPr>
          <a:xfrm>
            <a:off x="1300899" y="4703976"/>
            <a:ext cx="82800" cy="369642"/>
          </a:xfrm>
          <a:prstGeom prst="rect">
            <a:avLst/>
          </a:prstGeom>
        </p:spPr>
      </p:pic>
      <p:pic>
        <p:nvPicPr>
          <p:cNvPr id="18" name="Picture 17" descr="energy.png"/>
          <p:cNvPicPr>
            <a:picLocks noChangeAspect="1"/>
          </p:cNvPicPr>
          <p:nvPr/>
        </p:nvPicPr>
        <p:blipFill>
          <a:blip r:embed="rId4" cstate="print"/>
          <a:srcRect l="14400" t="72027" r="82431" b="11066"/>
          <a:stretch>
            <a:fillRect/>
          </a:stretch>
        </p:blipFill>
        <p:spPr>
          <a:xfrm>
            <a:off x="1451728" y="5137608"/>
            <a:ext cx="82800" cy="339480"/>
          </a:xfrm>
          <a:prstGeom prst="rect">
            <a:avLst/>
          </a:prstGeom>
        </p:spPr>
      </p:pic>
      <p:pic>
        <p:nvPicPr>
          <p:cNvPr id="19" name="Picture 18" descr="energy.png"/>
          <p:cNvPicPr>
            <a:picLocks noChangeAspect="1"/>
          </p:cNvPicPr>
          <p:nvPr/>
        </p:nvPicPr>
        <p:blipFill>
          <a:blip r:embed="rId4" cstate="print"/>
          <a:srcRect l="20633" t="70378" r="76198" b="10790"/>
          <a:stretch>
            <a:fillRect/>
          </a:stretch>
        </p:blipFill>
        <p:spPr>
          <a:xfrm>
            <a:off x="1706252" y="4553147"/>
            <a:ext cx="82800" cy="378120"/>
          </a:xfrm>
          <a:prstGeom prst="rect">
            <a:avLst/>
          </a:prstGeom>
        </p:spPr>
      </p:pic>
      <p:pic>
        <p:nvPicPr>
          <p:cNvPr id="20" name="Picture 19" descr="energy.png"/>
          <p:cNvPicPr>
            <a:picLocks noChangeAspect="1"/>
          </p:cNvPicPr>
          <p:nvPr/>
        </p:nvPicPr>
        <p:blipFill>
          <a:blip r:embed="rId4" cstate="print"/>
          <a:srcRect l="23802" t="66392" r="73134" b="10653"/>
          <a:stretch>
            <a:fillRect/>
          </a:stretch>
        </p:blipFill>
        <p:spPr>
          <a:xfrm>
            <a:off x="2177591" y="4176074"/>
            <a:ext cx="82800" cy="476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10135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 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1596532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441451"/>
            <a:ext cx="39829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5" name="Group 84"/>
          <p:cNvGrpSpPr/>
          <p:nvPr/>
        </p:nvGrpSpPr>
        <p:grpSpPr>
          <a:xfrm>
            <a:off x="4449000" y="1582861"/>
            <a:ext cx="4333050" cy="2970089"/>
            <a:chOff x="181800" y="1239960"/>
            <a:chExt cx="6558294" cy="3868265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Flowchart: Delay 92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Flowchart: Delay 93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5" name="Flowchart: Delay 94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6" name="Flowchart: Delay 95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7" name="Straight Connector 9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Flowchart: Delay 113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5" name="Flowchart: Delay 114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6" name="Flowchart: Delay 115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7" name="Flowchart: Delay 116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Flowchart: Delay 131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3" name="Flowchart: Delay 132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Flowchart: Delay 154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6" name="Flowchart: Delay 155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5" name="Straight Connector 164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17" name="Straight Connector 216"/>
          <p:cNvCxnSpPr/>
          <p:nvPr/>
        </p:nvCxnSpPr>
        <p:spPr>
          <a:xfrm rot="16200000" flipV="1">
            <a:off x="1657050" y="3733500"/>
            <a:ext cx="53640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-456778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1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115222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2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7169" y="4632314"/>
            <a:ext cx="3714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dependent of previous and current address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Prone to glitches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006562" y="4633882"/>
            <a:ext cx="3714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more or less constant for each address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and Energy are more robust against mismatch</a:t>
            </a: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181800" y="1239960"/>
            <a:ext cx="6558294" cy="3868265"/>
            <a:chOff x="181800" y="1239960"/>
            <a:chExt cx="6558294" cy="3868265"/>
          </a:xfrm>
        </p:grpSpPr>
        <p:cxnSp>
          <p:nvCxnSpPr>
            <p:cNvPr id="122" name="Straight Connector 121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Elbow Connector 187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Flowchart: Delay 101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3" name="Flowchart: Delay 102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4" name="Flowchart: Delay 103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Flowchart: Delay 104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Flowchart: Delay 132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6" name="Flowchart: Delay 135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Flowchart: Delay 155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5" name="Flowchart: Delay 16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6" name="Straight Connector 16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Flowchart: Delay 183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5" name="Flowchart: Delay 184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6" name="Flowchart: Delay 185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7" name="Flowchart: Delay 186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9" name="Straight Connector 188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7" name="Freeform 96"/>
          <p:cNvSpPr/>
          <p:nvPr/>
        </p:nvSpPr>
        <p:spPr>
          <a:xfrm>
            <a:off x="6881567" y="3500485"/>
            <a:ext cx="1033806" cy="119406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3806" h="1194062">
                <a:moveTo>
                  <a:pt x="0" y="204248"/>
                </a:moveTo>
                <a:cubicBezTo>
                  <a:pt x="681872" y="0"/>
                  <a:pt x="1033806" y="738434"/>
                  <a:pt x="838985" y="1194062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Flowchart: Stored Data 100"/>
          <p:cNvSpPr/>
          <p:nvPr/>
        </p:nvSpPr>
        <p:spPr>
          <a:xfrm flipH="1">
            <a:off x="7202381" y="4761731"/>
            <a:ext cx="700878" cy="648072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Flowchart: Connector 105"/>
          <p:cNvSpPr/>
          <p:nvPr/>
        </p:nvSpPr>
        <p:spPr>
          <a:xfrm flipH="1">
            <a:off x="7901882" y="5049763"/>
            <a:ext cx="92586" cy="1440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8000818" y="5121771"/>
            <a:ext cx="46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362518" y="4905871"/>
            <a:ext cx="9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730100" y="4760537"/>
            <a:ext cx="360618" cy="288032"/>
            <a:chOff x="8146150" y="4970087"/>
            <a:chExt cx="360618" cy="288032"/>
          </a:xfrm>
        </p:grpSpPr>
        <p:sp>
          <p:nvSpPr>
            <p:cNvPr id="112" name="Isosceles Triangle 111"/>
            <p:cNvSpPr/>
            <p:nvPr/>
          </p:nvSpPr>
          <p:spPr>
            <a:xfrm rot="5400000">
              <a:off x="8146150" y="497008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3" name="Flowchart: Connector 112"/>
            <p:cNvSpPr/>
            <p:nvPr/>
          </p:nvSpPr>
          <p:spPr>
            <a:xfrm>
              <a:off x="8434760" y="5078388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6362518" y="5299571"/>
            <a:ext cx="9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730100" y="5154237"/>
            <a:ext cx="360618" cy="288032"/>
            <a:chOff x="8146150" y="4970087"/>
            <a:chExt cx="360618" cy="288032"/>
          </a:xfrm>
        </p:grpSpPr>
        <p:sp>
          <p:nvSpPr>
            <p:cNvPr id="99" name="Isosceles Triangle 98"/>
            <p:cNvSpPr/>
            <p:nvPr/>
          </p:nvSpPr>
          <p:spPr>
            <a:xfrm rot="5400000">
              <a:off x="8146150" y="497008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8434760" y="5078388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7407165" y="3433537"/>
            <a:ext cx="1520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Replace by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5929851" y="5520833"/>
            <a:ext cx="932665" cy="538964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665" h="538964">
                <a:moveTo>
                  <a:pt x="932665" y="0"/>
                </a:moveTo>
                <a:cubicBezTo>
                  <a:pt x="769987" y="291052"/>
                  <a:pt x="677421" y="426236"/>
                  <a:pt x="0" y="538964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TextBox 140"/>
          <p:cNvSpPr txBox="1"/>
          <p:nvPr/>
        </p:nvSpPr>
        <p:spPr>
          <a:xfrm>
            <a:off x="3971815" y="5226784"/>
            <a:ext cx="26512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Use as buffer and in bigger decoders add stages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28650" y="762000"/>
            <a:ext cx="4676775" cy="4095750"/>
            <a:chOff x="628650" y="762000"/>
            <a:chExt cx="4676775" cy="4095750"/>
          </a:xfrm>
        </p:grpSpPr>
        <p:pic>
          <p:nvPicPr>
            <p:cNvPr id="30" name="Picture 29" descr="comp_e_d.png"/>
            <p:cNvPicPr>
              <a:picLocks noChangeAspect="1"/>
            </p:cNvPicPr>
            <p:nvPr/>
          </p:nvPicPr>
          <p:blipFill>
            <a:blip r:embed="rId2" cstate="print"/>
            <a:srcRect l="7340" t="3419" r="2751" b="4701"/>
            <a:stretch>
              <a:fillRect/>
            </a:stretch>
          </p:blipFill>
          <p:spPr>
            <a:xfrm>
              <a:off x="628650" y="762000"/>
              <a:ext cx="4676775" cy="409575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869772" y="940332"/>
              <a:ext cx="3565713" cy="3119375"/>
              <a:chOff x="869772" y="940332"/>
              <a:chExt cx="3565713" cy="3119375"/>
            </a:xfrm>
          </p:grpSpPr>
          <p:cxnSp>
            <p:nvCxnSpPr>
              <p:cNvPr id="279" name="Straight Arrow Connector 278"/>
              <p:cNvCxnSpPr/>
              <p:nvPr/>
            </p:nvCxnSpPr>
            <p:spPr>
              <a:xfrm>
                <a:off x="3358461" y="2517867"/>
                <a:ext cx="394171" cy="0"/>
              </a:xfrm>
              <a:prstGeom prst="straightConnector1">
                <a:avLst/>
              </a:prstGeom>
              <a:ln w="22225">
                <a:solidFill>
                  <a:srgbClr val="3A23E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>
                <a:off x="4041314" y="1933402"/>
                <a:ext cx="394171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>
                <a:off x="1483932" y="3756412"/>
                <a:ext cx="394171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/>
              <p:nvPr/>
            </p:nvCxnSpPr>
            <p:spPr>
              <a:xfrm>
                <a:off x="1537584" y="4059707"/>
                <a:ext cx="394171" cy="0"/>
              </a:xfrm>
              <a:prstGeom prst="straightConnector1">
                <a:avLst/>
              </a:prstGeom>
              <a:ln w="22225">
                <a:solidFill>
                  <a:srgbClr val="3A23E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3665" b="44434"/>
              <a:stretch>
                <a:fillRect/>
              </a:stretch>
            </p:blipFill>
            <p:spPr bwMode="auto">
              <a:xfrm>
                <a:off x="869772" y="940332"/>
                <a:ext cx="2606853" cy="631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926" y="5137608"/>
            <a:ext cx="1896152" cy="13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260" y="5144224"/>
            <a:ext cx="1951562" cy="134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unded Rectangle 17"/>
          <p:cNvSpPr/>
          <p:nvPr/>
        </p:nvSpPr>
        <p:spPr>
          <a:xfrm>
            <a:off x="612742" y="4977353"/>
            <a:ext cx="2111604" cy="16685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ounded Rectangle 18"/>
          <p:cNvSpPr/>
          <p:nvPr/>
        </p:nvSpPr>
        <p:spPr>
          <a:xfrm>
            <a:off x="3074760" y="4978921"/>
            <a:ext cx="2194824" cy="16685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Freeform 19"/>
          <p:cNvSpPr/>
          <p:nvPr/>
        </p:nvSpPr>
        <p:spPr>
          <a:xfrm>
            <a:off x="4039614" y="3854282"/>
            <a:ext cx="401418" cy="1120149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162678 w 2353454"/>
              <a:gd name="connsiteY0" fmla="*/ 0 h 2200124"/>
              <a:gd name="connsiteX1" fmla="*/ 1676033 w 2353454"/>
              <a:gd name="connsiteY1" fmla="*/ 2200124 h 2200124"/>
              <a:gd name="connsiteX0" fmla="*/ 0 w 2190776"/>
              <a:gd name="connsiteY0" fmla="*/ 0 h 2200124"/>
              <a:gd name="connsiteX1" fmla="*/ 1513355 w 2190776"/>
              <a:gd name="connsiteY1" fmla="*/ 2200124 h 2200124"/>
              <a:gd name="connsiteX0" fmla="*/ 0 w 2160296"/>
              <a:gd name="connsiteY0" fmla="*/ 0 h 1057124"/>
              <a:gd name="connsiteX1" fmla="*/ 1482875 w 2160296"/>
              <a:gd name="connsiteY1" fmla="*/ 1057124 h 1057124"/>
              <a:gd name="connsiteX0" fmla="*/ 338305 w 1150987"/>
              <a:gd name="connsiteY0" fmla="*/ 1196824 h 1465016"/>
              <a:gd name="connsiteX1" fmla="*/ 0 w 1150987"/>
              <a:gd name="connsiteY1" fmla="*/ 112728 h 1465016"/>
              <a:gd name="connsiteX0" fmla="*/ 338305 w 1105267"/>
              <a:gd name="connsiteY0" fmla="*/ 1196824 h 1426916"/>
              <a:gd name="connsiteX1" fmla="*/ 310930 w 1105267"/>
              <a:gd name="connsiteY1" fmla="*/ 1147151 h 1426916"/>
              <a:gd name="connsiteX2" fmla="*/ 0 w 1105267"/>
              <a:gd name="connsiteY2" fmla="*/ 112728 h 1426916"/>
              <a:gd name="connsiteX0" fmla="*/ 338305 w 677421"/>
              <a:gd name="connsiteY0" fmla="*/ 1196824 h 1196824"/>
              <a:gd name="connsiteX1" fmla="*/ 310930 w 677421"/>
              <a:gd name="connsiteY1" fmla="*/ 1147151 h 1196824"/>
              <a:gd name="connsiteX2" fmla="*/ 0 w 677421"/>
              <a:gd name="connsiteY2" fmla="*/ 112728 h 1196824"/>
              <a:gd name="connsiteX0" fmla="*/ 338305 w 457567"/>
              <a:gd name="connsiteY0" fmla="*/ 1084096 h 1084096"/>
              <a:gd name="connsiteX1" fmla="*/ 310930 w 457567"/>
              <a:gd name="connsiteY1" fmla="*/ 1034423 h 1084096"/>
              <a:gd name="connsiteX2" fmla="*/ 0 w 457567"/>
              <a:gd name="connsiteY2" fmla="*/ 0 h 1084096"/>
              <a:gd name="connsiteX0" fmla="*/ 474036 w 474036"/>
              <a:gd name="connsiteY0" fmla="*/ 1126958 h 1126958"/>
              <a:gd name="connsiteX1" fmla="*/ 310930 w 474036"/>
              <a:gd name="connsiteY1" fmla="*/ 1034423 h 1126958"/>
              <a:gd name="connsiteX2" fmla="*/ 0 w 474036"/>
              <a:gd name="connsiteY2" fmla="*/ 0 h 1126958"/>
              <a:gd name="connsiteX0" fmla="*/ 310930 w 457567"/>
              <a:gd name="connsiteY0" fmla="*/ 1034423 h 1034423"/>
              <a:gd name="connsiteX1" fmla="*/ 0 w 457567"/>
              <a:gd name="connsiteY1" fmla="*/ 0 h 1034423"/>
              <a:gd name="connsiteX0" fmla="*/ 310930 w 340885"/>
              <a:gd name="connsiteY0" fmla="*/ 1034423 h 1034423"/>
              <a:gd name="connsiteX1" fmla="*/ 0 w 340885"/>
              <a:gd name="connsiteY1" fmla="*/ 0 h 1034423"/>
              <a:gd name="connsiteX0" fmla="*/ 310930 w 357554"/>
              <a:gd name="connsiteY0" fmla="*/ 1034423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146624 w 357554"/>
              <a:gd name="connsiteY0" fmla="*/ 989179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327599 w 357554"/>
              <a:gd name="connsiteY0" fmla="*/ 1053474 h 1053474"/>
              <a:gd name="connsiteX1" fmla="*/ 0 w 357554"/>
              <a:gd name="connsiteY1" fmla="*/ 0 h 1053474"/>
              <a:gd name="connsiteX0" fmla="*/ 327599 w 327599"/>
              <a:gd name="connsiteY0" fmla="*/ 1053474 h 1053474"/>
              <a:gd name="connsiteX1" fmla="*/ 0 w 327599"/>
              <a:gd name="connsiteY1" fmla="*/ 0 h 1053474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401418 w 401418"/>
              <a:gd name="connsiteY0" fmla="*/ 1120149 h 1120149"/>
              <a:gd name="connsiteX1" fmla="*/ 0 w 401418"/>
              <a:gd name="connsiteY1" fmla="*/ 0 h 112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418" h="1120149">
                <a:moveTo>
                  <a:pt x="401418" y="1120149"/>
                </a:moveTo>
                <a:cubicBezTo>
                  <a:pt x="395655" y="821269"/>
                  <a:pt x="329759" y="256366"/>
                  <a:pt x="0" y="0"/>
                </a:cubicBezTo>
              </a:path>
            </a:pathLst>
          </a:cu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Freeform 20"/>
          <p:cNvSpPr/>
          <p:nvPr/>
        </p:nvSpPr>
        <p:spPr>
          <a:xfrm>
            <a:off x="1687308" y="3806658"/>
            <a:ext cx="509220" cy="116301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162678 w 2353454"/>
              <a:gd name="connsiteY0" fmla="*/ 0 h 2200124"/>
              <a:gd name="connsiteX1" fmla="*/ 1676033 w 2353454"/>
              <a:gd name="connsiteY1" fmla="*/ 2200124 h 2200124"/>
              <a:gd name="connsiteX0" fmla="*/ 0 w 2190776"/>
              <a:gd name="connsiteY0" fmla="*/ 0 h 2200124"/>
              <a:gd name="connsiteX1" fmla="*/ 1513355 w 2190776"/>
              <a:gd name="connsiteY1" fmla="*/ 2200124 h 2200124"/>
              <a:gd name="connsiteX0" fmla="*/ 0 w 2160296"/>
              <a:gd name="connsiteY0" fmla="*/ 0 h 1057124"/>
              <a:gd name="connsiteX1" fmla="*/ 1482875 w 2160296"/>
              <a:gd name="connsiteY1" fmla="*/ 1057124 h 1057124"/>
              <a:gd name="connsiteX0" fmla="*/ 338305 w 1150987"/>
              <a:gd name="connsiteY0" fmla="*/ 1196824 h 1465016"/>
              <a:gd name="connsiteX1" fmla="*/ 0 w 1150987"/>
              <a:gd name="connsiteY1" fmla="*/ 112728 h 1465016"/>
              <a:gd name="connsiteX0" fmla="*/ 338305 w 1105267"/>
              <a:gd name="connsiteY0" fmla="*/ 1196824 h 1426916"/>
              <a:gd name="connsiteX1" fmla="*/ 310930 w 1105267"/>
              <a:gd name="connsiteY1" fmla="*/ 1147151 h 1426916"/>
              <a:gd name="connsiteX2" fmla="*/ 0 w 1105267"/>
              <a:gd name="connsiteY2" fmla="*/ 112728 h 1426916"/>
              <a:gd name="connsiteX0" fmla="*/ 338305 w 677421"/>
              <a:gd name="connsiteY0" fmla="*/ 1196824 h 1196824"/>
              <a:gd name="connsiteX1" fmla="*/ 310930 w 677421"/>
              <a:gd name="connsiteY1" fmla="*/ 1147151 h 1196824"/>
              <a:gd name="connsiteX2" fmla="*/ 0 w 677421"/>
              <a:gd name="connsiteY2" fmla="*/ 112728 h 1196824"/>
              <a:gd name="connsiteX0" fmla="*/ 338305 w 457567"/>
              <a:gd name="connsiteY0" fmla="*/ 1084096 h 1084096"/>
              <a:gd name="connsiteX1" fmla="*/ 310930 w 457567"/>
              <a:gd name="connsiteY1" fmla="*/ 1034423 h 1084096"/>
              <a:gd name="connsiteX2" fmla="*/ 0 w 457567"/>
              <a:gd name="connsiteY2" fmla="*/ 0 h 1084096"/>
              <a:gd name="connsiteX0" fmla="*/ 474036 w 474036"/>
              <a:gd name="connsiteY0" fmla="*/ 1126958 h 1126958"/>
              <a:gd name="connsiteX1" fmla="*/ 310930 w 474036"/>
              <a:gd name="connsiteY1" fmla="*/ 1034423 h 1126958"/>
              <a:gd name="connsiteX2" fmla="*/ 0 w 474036"/>
              <a:gd name="connsiteY2" fmla="*/ 0 h 1126958"/>
              <a:gd name="connsiteX0" fmla="*/ 310930 w 457567"/>
              <a:gd name="connsiteY0" fmla="*/ 1034423 h 1034423"/>
              <a:gd name="connsiteX1" fmla="*/ 0 w 457567"/>
              <a:gd name="connsiteY1" fmla="*/ 0 h 1034423"/>
              <a:gd name="connsiteX0" fmla="*/ 310930 w 340885"/>
              <a:gd name="connsiteY0" fmla="*/ 1034423 h 1034423"/>
              <a:gd name="connsiteX1" fmla="*/ 0 w 340885"/>
              <a:gd name="connsiteY1" fmla="*/ 0 h 1034423"/>
              <a:gd name="connsiteX0" fmla="*/ 310930 w 357554"/>
              <a:gd name="connsiteY0" fmla="*/ 1034423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146624 w 357554"/>
              <a:gd name="connsiteY0" fmla="*/ 989179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327599 w 357554"/>
              <a:gd name="connsiteY0" fmla="*/ 1053474 h 1053474"/>
              <a:gd name="connsiteX1" fmla="*/ 0 w 357554"/>
              <a:gd name="connsiteY1" fmla="*/ 0 h 1053474"/>
              <a:gd name="connsiteX0" fmla="*/ 327599 w 327599"/>
              <a:gd name="connsiteY0" fmla="*/ 1053474 h 1053474"/>
              <a:gd name="connsiteX1" fmla="*/ 0 w 327599"/>
              <a:gd name="connsiteY1" fmla="*/ 0 h 1053474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5763 w 505604"/>
              <a:gd name="connsiteY0" fmla="*/ 629612 h 629612"/>
              <a:gd name="connsiteX1" fmla="*/ 175845 w 505604"/>
              <a:gd name="connsiteY1" fmla="*/ 0 h 629612"/>
              <a:gd name="connsiteX0" fmla="*/ 5763 w 175845"/>
              <a:gd name="connsiteY0" fmla="*/ 629612 h 629612"/>
              <a:gd name="connsiteX1" fmla="*/ 175845 w 175845"/>
              <a:gd name="connsiteY1" fmla="*/ 0 h 629612"/>
              <a:gd name="connsiteX0" fmla="*/ 5763 w 509220"/>
              <a:gd name="connsiteY0" fmla="*/ 1163012 h 1163012"/>
              <a:gd name="connsiteX1" fmla="*/ 509220 w 509220"/>
              <a:gd name="connsiteY1" fmla="*/ 0 h 1163012"/>
              <a:gd name="connsiteX0" fmla="*/ 5763 w 509220"/>
              <a:gd name="connsiteY0" fmla="*/ 1163012 h 1163012"/>
              <a:gd name="connsiteX1" fmla="*/ 509220 w 509220"/>
              <a:gd name="connsiteY1" fmla="*/ 0 h 116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220" h="1163012">
                <a:moveTo>
                  <a:pt x="5763" y="1163012"/>
                </a:moveTo>
                <a:cubicBezTo>
                  <a:pt x="0" y="864132"/>
                  <a:pt x="205566" y="213504"/>
                  <a:pt x="509220" y="0"/>
                </a:cubicBezTo>
              </a:path>
            </a:pathLst>
          </a:cu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xtBox 25"/>
          <p:cNvSpPr txBox="1"/>
          <p:nvPr/>
        </p:nvSpPr>
        <p:spPr>
          <a:xfrm>
            <a:off x="5503921" y="966478"/>
            <a:ext cx="39317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←Worst case delay and energy at worst case delay 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(≠ worst case energy !!!)</a:t>
            </a: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↓Total area (F</a:t>
            </a:r>
            <a:r>
              <a:rPr lang="en-US" sz="2000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= min technology area)</a:t>
            </a:r>
            <a:endParaRPr lang="en-US" sz="2000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nl-BE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76875" y="3811756"/>
            <a:ext cx="3181350" cy="2637148"/>
            <a:chOff x="5476875" y="3811756"/>
            <a:chExt cx="3181350" cy="2637148"/>
          </a:xfrm>
        </p:grpSpPr>
        <p:pic>
          <p:nvPicPr>
            <p:cNvPr id="28" name="Picture 27" descr="comp_a.png"/>
            <p:cNvPicPr>
              <a:picLocks noChangeAspect="1"/>
            </p:cNvPicPr>
            <p:nvPr/>
          </p:nvPicPr>
          <p:blipFill>
            <a:blip r:embed="rId6" cstate="print"/>
            <a:srcRect l="2946" r="6577"/>
            <a:stretch>
              <a:fillRect/>
            </a:stretch>
          </p:blipFill>
          <p:spPr>
            <a:xfrm>
              <a:off x="5476875" y="3811756"/>
              <a:ext cx="3181350" cy="2637148"/>
            </a:xfrm>
            <a:prstGeom prst="rect">
              <a:avLst/>
            </a:prstGeom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66767"/>
            <a:stretch>
              <a:fillRect/>
            </a:stretch>
          </p:blipFill>
          <p:spPr bwMode="auto">
            <a:xfrm>
              <a:off x="5828663" y="3983881"/>
              <a:ext cx="1486537" cy="899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buffer_energ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7962" y="701328"/>
            <a:ext cx="4666268" cy="34997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(4)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84483" y="12074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nl-BE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685" y="4022393"/>
            <a:ext cx="7783659" cy="283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Freeform 96"/>
          <p:cNvSpPr/>
          <p:nvPr/>
        </p:nvSpPr>
        <p:spPr>
          <a:xfrm>
            <a:off x="3440784" y="713294"/>
            <a:ext cx="1545994" cy="992955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5994" h="992955">
                <a:moveTo>
                  <a:pt x="0" y="992955"/>
                </a:moveTo>
                <a:cubicBezTo>
                  <a:pt x="380214" y="260806"/>
                  <a:pt x="1128072" y="0"/>
                  <a:pt x="1545994" y="238811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TextBox 97"/>
          <p:cNvSpPr txBox="1"/>
          <p:nvPr/>
        </p:nvSpPr>
        <p:spPr>
          <a:xfrm>
            <a:off x="5125879" y="926007"/>
            <a:ext cx="3725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Most energy goes to buffers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7825820" y="3102987"/>
            <a:ext cx="1106078" cy="2168165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6078" h="2168165">
                <a:moveTo>
                  <a:pt x="0" y="2168165"/>
                </a:moveTo>
                <a:cubicBezTo>
                  <a:pt x="1106078" y="2152453"/>
                  <a:pt x="873548" y="515334"/>
                  <a:pt x="348790" y="0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TextBox 99"/>
          <p:cNvSpPr txBox="1"/>
          <p:nvPr/>
        </p:nvSpPr>
        <p:spPr>
          <a:xfrm>
            <a:off x="4260183" y="1983380"/>
            <a:ext cx="5685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Failed attempt to make buffers less energy consuming  → E = C*V</a:t>
            </a:r>
            <a:r>
              <a:rPr lang="en-US" sz="2000" baseline="30000" dirty="0" smtClean="0">
                <a:solidFill>
                  <a:srgbClr val="002060"/>
                </a:solidFill>
              </a:rPr>
              <a:t>2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Total C stays the same in both configurations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65380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 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</a:p>
          <a:p>
            <a:r>
              <a:rPr lang="en-US" dirty="0" smtClean="0"/>
              <a:t>Sweep </a:t>
            </a:r>
            <a:r>
              <a:rPr lang="en-US" dirty="0" err="1" smtClean="0"/>
              <a:t>Vt</a:t>
            </a:r>
            <a:r>
              <a:rPr lang="en-US" dirty="0" smtClean="0"/>
              <a:t>- &amp; </a:t>
            </a:r>
            <a:r>
              <a:rPr lang="el-GR" dirty="0" smtClean="0"/>
              <a:t>β</a:t>
            </a:r>
            <a:r>
              <a:rPr lang="en-US" dirty="0" smtClean="0"/>
              <a:t>-mismatch of different transistors independently and manually</a:t>
            </a:r>
          </a:p>
          <a:p>
            <a:r>
              <a:rPr lang="en-US" dirty="0" smtClean="0"/>
              <a:t>Offset as function of variation instances</a:t>
            </a:r>
          </a:p>
          <a:p>
            <a:r>
              <a:rPr lang="en-US" dirty="0" smtClean="0"/>
              <a:t>Done for minimal SA, since no idea yet of sizes to be used in our architecture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nl-BE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Sense Amplifier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U:\Thesis-Design-of-RRam\Design\LatchAnalysis\BasicLatch\sensitivityanalysis\SPICE\fig\beta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438150" y="3407515"/>
            <a:ext cx="6238781" cy="3627434"/>
          </a:xfrm>
          <a:prstGeom prst="rect">
            <a:avLst/>
          </a:prstGeom>
          <a:noFill/>
        </p:spPr>
      </p:pic>
      <p:pic>
        <p:nvPicPr>
          <p:cNvPr id="1030" name="Picture 6" descr="U:\Thesis-Design-of-RRam\Design\LatchAnalysis\BasicLatch\sensitivityanalysis\SPICE\fig\v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38149" y="-76199"/>
            <a:ext cx="6254023" cy="3642676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26</a:t>
            </a:fld>
            <a:endParaRPr lang="nl-BE" dirty="0"/>
          </a:p>
        </p:txBody>
      </p:sp>
      <p:grpSp>
        <p:nvGrpSpPr>
          <p:cNvPr id="2" name="Group 156"/>
          <p:cNvGrpSpPr/>
          <p:nvPr/>
        </p:nvGrpSpPr>
        <p:grpSpPr>
          <a:xfrm>
            <a:off x="5565852" y="3581510"/>
            <a:ext cx="283222" cy="432493"/>
            <a:chOff x="5565852" y="3581510"/>
            <a:chExt cx="283222" cy="432493"/>
          </a:xfrm>
        </p:grpSpPr>
        <p:cxnSp>
          <p:nvCxnSpPr>
            <p:cNvPr id="468" name="Straight Connector 467"/>
            <p:cNvCxnSpPr/>
            <p:nvPr/>
          </p:nvCxnSpPr>
          <p:spPr>
            <a:xfrm rot="16200000" flipV="1">
              <a:off x="5708505" y="3670637"/>
              <a:ext cx="0" cy="2790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16200000" flipV="1">
              <a:off x="5708505" y="3588062"/>
              <a:ext cx="0" cy="2790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16200000" flipH="1" flipV="1">
              <a:off x="5772853" y="3657731"/>
              <a:ext cx="1524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 rot="16200000" flipH="1" flipV="1">
              <a:off x="5497569" y="3672032"/>
              <a:ext cx="1365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flipV="1">
              <a:off x="5700300" y="3814978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Straight Connector 475"/>
          <p:cNvCxnSpPr/>
          <p:nvPr/>
        </p:nvCxnSpPr>
        <p:spPr>
          <a:xfrm flipH="1">
            <a:off x="5848510" y="3531262"/>
            <a:ext cx="6013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flipH="1">
            <a:off x="5302251" y="3531262"/>
            <a:ext cx="2667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5"/>
          <p:cNvGrpSpPr/>
          <p:nvPr/>
        </p:nvGrpSpPr>
        <p:grpSpPr>
          <a:xfrm>
            <a:off x="5566399" y="3031583"/>
            <a:ext cx="289010" cy="548378"/>
            <a:chOff x="5566399" y="3031583"/>
            <a:chExt cx="289010" cy="548378"/>
          </a:xfrm>
        </p:grpSpPr>
        <p:cxnSp>
          <p:nvCxnSpPr>
            <p:cNvPr id="463" name="Straight Connector 462"/>
            <p:cNvCxnSpPr/>
            <p:nvPr/>
          </p:nvCxnSpPr>
          <p:spPr>
            <a:xfrm rot="16200000">
              <a:off x="5711434" y="3172936"/>
              <a:ext cx="0" cy="2879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16200000">
              <a:off x="5711434" y="3090361"/>
              <a:ext cx="0" cy="2879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/>
            <p:cNvCxnSpPr/>
            <p:nvPr/>
          </p:nvCxnSpPr>
          <p:spPr>
            <a:xfrm rot="16200000" flipH="1">
              <a:off x="5780775" y="3388369"/>
              <a:ext cx="136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16200000" flipH="1">
              <a:off x="5491788" y="3388344"/>
              <a:ext cx="1492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5700300" y="3031583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V="1">
              <a:off x="5848510" y="3437043"/>
              <a:ext cx="0" cy="1429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2" name="Straight Connector 481"/>
          <p:cNvCxnSpPr/>
          <p:nvPr/>
        </p:nvCxnSpPr>
        <p:spPr>
          <a:xfrm flipV="1">
            <a:off x="5565853" y="3437044"/>
            <a:ext cx="0" cy="165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57"/>
          <p:cNvGrpSpPr/>
          <p:nvPr/>
        </p:nvGrpSpPr>
        <p:grpSpPr>
          <a:xfrm>
            <a:off x="8392524" y="3581510"/>
            <a:ext cx="279040" cy="432493"/>
            <a:chOff x="8392524" y="3581510"/>
            <a:chExt cx="279040" cy="432493"/>
          </a:xfrm>
        </p:grpSpPr>
        <p:cxnSp>
          <p:nvCxnSpPr>
            <p:cNvPr id="518" name="Straight Connector 517"/>
            <p:cNvCxnSpPr/>
            <p:nvPr/>
          </p:nvCxnSpPr>
          <p:spPr>
            <a:xfrm rot="5400000" flipH="1" flipV="1">
              <a:off x="8531017" y="3672696"/>
              <a:ext cx="0" cy="2749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 flipH="1" flipV="1">
              <a:off x="8531017" y="3590122"/>
              <a:ext cx="0" cy="2749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 flipV="1">
              <a:off x="8316303" y="3657731"/>
              <a:ext cx="1524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/>
            <p:cNvCxnSpPr/>
            <p:nvPr/>
          </p:nvCxnSpPr>
          <p:spPr>
            <a:xfrm rot="5400000" flipV="1">
              <a:off x="8603281" y="3672032"/>
              <a:ext cx="1365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flipH="1" flipV="1">
              <a:off x="8539101" y="3814978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3" name="Straight Connector 512"/>
          <p:cNvCxnSpPr/>
          <p:nvPr/>
        </p:nvCxnSpPr>
        <p:spPr>
          <a:xfrm>
            <a:off x="7800646" y="3531262"/>
            <a:ext cx="5924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58"/>
          <p:cNvGrpSpPr/>
          <p:nvPr/>
        </p:nvGrpSpPr>
        <p:grpSpPr>
          <a:xfrm>
            <a:off x="8386281" y="3031583"/>
            <a:ext cx="284744" cy="431372"/>
            <a:chOff x="8386281" y="3031583"/>
            <a:chExt cx="284744" cy="431372"/>
          </a:xfrm>
        </p:grpSpPr>
        <p:cxnSp>
          <p:nvCxnSpPr>
            <p:cNvPr id="522" name="Straight Connector 521"/>
            <p:cNvCxnSpPr/>
            <p:nvPr/>
          </p:nvCxnSpPr>
          <p:spPr>
            <a:xfrm rot="5400000" flipH="1">
              <a:off x="8528132" y="3175061"/>
              <a:ext cx="0" cy="2837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 flipH="1">
              <a:off x="8528132" y="3092486"/>
              <a:ext cx="0" cy="2837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/>
            <p:cNvCxnSpPr/>
            <p:nvPr/>
          </p:nvCxnSpPr>
          <p:spPr>
            <a:xfrm rot="5400000">
              <a:off x="8324256" y="3388369"/>
              <a:ext cx="136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rot="5400000">
              <a:off x="8596414" y="3388344"/>
              <a:ext cx="1492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flipH="1" flipV="1">
              <a:off x="8539101" y="3031583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5" name="Straight Connector 514"/>
          <p:cNvCxnSpPr/>
          <p:nvPr/>
        </p:nvCxnSpPr>
        <p:spPr>
          <a:xfrm>
            <a:off x="8668435" y="3531262"/>
            <a:ext cx="262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 flipH="1" flipV="1">
            <a:off x="8393079" y="3437043"/>
            <a:ext cx="0" cy="142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 flipH="1" flipV="1">
            <a:off x="8671564" y="3437044"/>
            <a:ext cx="0" cy="165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TextBox 529"/>
          <p:cNvSpPr txBox="1"/>
          <p:nvPr/>
        </p:nvSpPr>
        <p:spPr>
          <a:xfrm>
            <a:off x="6977022" y="2252657"/>
            <a:ext cx="527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Mtop</a:t>
            </a:r>
            <a:endParaRPr lang="nl-BE" sz="1200" dirty="0"/>
          </a:p>
        </p:txBody>
      </p:sp>
      <p:sp>
        <p:nvSpPr>
          <p:cNvPr id="531" name="TextBox 530"/>
          <p:cNvSpPr txBox="1"/>
          <p:nvPr/>
        </p:nvSpPr>
        <p:spPr>
          <a:xfrm>
            <a:off x="6143606" y="300512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Mup</a:t>
            </a:r>
            <a:endParaRPr lang="nl-BE" sz="1200" dirty="0"/>
          </a:p>
        </p:txBody>
      </p:sp>
      <p:sp>
        <p:nvSpPr>
          <p:cNvPr id="533" name="TextBox 532"/>
          <p:cNvSpPr txBox="1"/>
          <p:nvPr/>
        </p:nvSpPr>
        <p:spPr>
          <a:xfrm>
            <a:off x="7596149" y="299084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Mupbar</a:t>
            </a:r>
            <a:endParaRPr lang="nl-BE" sz="1200" dirty="0"/>
          </a:p>
        </p:txBody>
      </p:sp>
      <p:sp>
        <p:nvSpPr>
          <p:cNvPr id="534" name="TextBox 533"/>
          <p:cNvSpPr txBox="1"/>
          <p:nvPr/>
        </p:nvSpPr>
        <p:spPr>
          <a:xfrm>
            <a:off x="5957849" y="3738552"/>
            <a:ext cx="668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Mdown</a:t>
            </a:r>
            <a:endParaRPr lang="nl-BE" sz="1200" dirty="0"/>
          </a:p>
        </p:txBody>
      </p:sp>
      <p:sp>
        <p:nvSpPr>
          <p:cNvPr id="535" name="TextBox 534"/>
          <p:cNvSpPr txBox="1"/>
          <p:nvPr/>
        </p:nvSpPr>
        <p:spPr>
          <a:xfrm>
            <a:off x="7586610" y="3738552"/>
            <a:ext cx="874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Mdownbar</a:t>
            </a:r>
            <a:endParaRPr lang="nl-BE" sz="1200" dirty="0"/>
          </a:p>
        </p:txBody>
      </p:sp>
      <p:sp>
        <p:nvSpPr>
          <p:cNvPr id="536" name="TextBox 535"/>
          <p:cNvSpPr txBox="1"/>
          <p:nvPr/>
        </p:nvSpPr>
        <p:spPr>
          <a:xfrm>
            <a:off x="6977022" y="4543419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Mbottom</a:t>
            </a:r>
            <a:endParaRPr lang="nl-BE" sz="1200" dirty="0"/>
          </a:p>
        </p:txBody>
      </p:sp>
      <p:sp>
        <p:nvSpPr>
          <p:cNvPr id="537" name="TextBox 536"/>
          <p:cNvSpPr txBox="1"/>
          <p:nvPr/>
        </p:nvSpPr>
        <p:spPr>
          <a:xfrm>
            <a:off x="5376829" y="280035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Mpassn</a:t>
            </a:r>
            <a:endParaRPr lang="nl-BE" sz="1200" dirty="0"/>
          </a:p>
        </p:txBody>
      </p:sp>
      <p:sp>
        <p:nvSpPr>
          <p:cNvPr id="538" name="TextBox 537"/>
          <p:cNvSpPr txBox="1"/>
          <p:nvPr/>
        </p:nvSpPr>
        <p:spPr>
          <a:xfrm>
            <a:off x="5376829" y="3952876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Mpassp</a:t>
            </a:r>
            <a:endParaRPr lang="nl-BE" sz="1200" dirty="0"/>
          </a:p>
        </p:txBody>
      </p:sp>
      <p:sp>
        <p:nvSpPr>
          <p:cNvPr id="540" name="TextBox 539"/>
          <p:cNvSpPr txBox="1"/>
          <p:nvPr/>
        </p:nvSpPr>
        <p:spPr>
          <a:xfrm>
            <a:off x="8162889" y="2800351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Mpassnbar</a:t>
            </a:r>
            <a:endParaRPr lang="nl-BE" sz="1200" dirty="0"/>
          </a:p>
        </p:txBody>
      </p:sp>
      <p:sp>
        <p:nvSpPr>
          <p:cNvPr id="541" name="TextBox 540"/>
          <p:cNvSpPr txBox="1"/>
          <p:nvPr/>
        </p:nvSpPr>
        <p:spPr>
          <a:xfrm>
            <a:off x="8162889" y="4005264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Mpasspbar</a:t>
            </a:r>
            <a:endParaRPr lang="nl-BE" sz="1200" dirty="0"/>
          </a:p>
        </p:txBody>
      </p:sp>
      <p:sp>
        <p:nvSpPr>
          <p:cNvPr id="544" name="TextBox 543"/>
          <p:cNvSpPr txBox="1"/>
          <p:nvPr/>
        </p:nvSpPr>
        <p:spPr>
          <a:xfrm>
            <a:off x="4696247" y="166539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Sensitivity results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7" name="Group 102"/>
          <p:cNvGrpSpPr/>
          <p:nvPr/>
        </p:nvGrpSpPr>
        <p:grpSpPr>
          <a:xfrm>
            <a:off x="6438900" y="1983317"/>
            <a:ext cx="1365981" cy="3094410"/>
            <a:chOff x="4800600" y="1381337"/>
            <a:chExt cx="1365981" cy="3094410"/>
          </a:xfrm>
        </p:grpSpPr>
        <p:grpSp>
          <p:nvGrpSpPr>
            <p:cNvPr id="8" name="Group 126"/>
            <p:cNvGrpSpPr/>
            <p:nvPr/>
          </p:nvGrpSpPr>
          <p:grpSpPr>
            <a:xfrm>
              <a:off x="4800974" y="3154561"/>
              <a:ext cx="228619" cy="289010"/>
              <a:chOff x="4800974" y="3154561"/>
              <a:chExt cx="228619" cy="28901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4947018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029593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4807277" y="3437220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4800974" y="3154561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25"/>
            <p:cNvGrpSpPr/>
            <p:nvPr/>
          </p:nvGrpSpPr>
          <p:grpSpPr>
            <a:xfrm>
              <a:off x="5934737" y="3154561"/>
              <a:ext cx="231844" cy="289010"/>
              <a:chOff x="5934737" y="3154561"/>
              <a:chExt cx="231844" cy="289010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5934737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017312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6020490" y="3437220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6010963" y="315456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28"/>
            <p:cNvGrpSpPr/>
            <p:nvPr/>
          </p:nvGrpSpPr>
          <p:grpSpPr>
            <a:xfrm>
              <a:off x="5934737" y="2414501"/>
              <a:ext cx="228668" cy="295430"/>
              <a:chOff x="5934737" y="2414501"/>
              <a:chExt cx="228668" cy="295430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27"/>
            <p:cNvGrpSpPr/>
            <p:nvPr/>
          </p:nvGrpSpPr>
          <p:grpSpPr>
            <a:xfrm>
              <a:off x="4804110" y="2420921"/>
              <a:ext cx="228659" cy="285823"/>
              <a:chOff x="4804110" y="2420921"/>
              <a:chExt cx="228659" cy="285823"/>
            </a:xfrm>
          </p:grpSpPr>
          <p:cxnSp>
            <p:nvCxnSpPr>
              <p:cNvPr id="140" name="Straight Arrow Connector 139"/>
              <p:cNvCxnSpPr/>
              <p:nvPr/>
            </p:nvCxnSpPr>
            <p:spPr>
              <a:xfrm flipV="1">
                <a:off x="4804110" y="2427342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4950194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5032769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 flipV="1">
                <a:off x="4804150" y="27067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4807284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57052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027482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027482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294259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662667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662667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666901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807284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157052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807284" y="367858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807284" y="2185904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157052" y="2176375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07284" y="2185905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29"/>
            <p:cNvGrpSpPr/>
            <p:nvPr/>
          </p:nvGrpSpPr>
          <p:grpSpPr>
            <a:xfrm>
              <a:off x="5239214" y="1636413"/>
              <a:ext cx="241366" cy="295430"/>
              <a:chOff x="5239214" y="1636413"/>
              <a:chExt cx="241366" cy="295430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5239214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5321789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5315440" y="1931843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>
                <a:off x="5309080" y="1636413"/>
                <a:ext cx="1715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30"/>
            <p:cNvGrpSpPr/>
            <p:nvPr/>
          </p:nvGrpSpPr>
          <p:grpSpPr>
            <a:xfrm>
              <a:off x="5248739" y="3935839"/>
              <a:ext cx="231844" cy="289010"/>
              <a:chOff x="5248739" y="3935839"/>
              <a:chExt cx="231844" cy="28901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5248739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5331314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5334492" y="4218498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5324965" y="3935839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Connector 123"/>
            <p:cNvCxnSpPr/>
            <p:nvPr/>
          </p:nvCxnSpPr>
          <p:spPr>
            <a:xfrm>
              <a:off x="5474229" y="3675412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474229" y="421532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474229" y="1925477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474229" y="138557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807284" y="1381337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807284" y="446621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5299075" y="2930525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4800600" y="2825750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U:\Thesis-Design-of-RRam\Design\LatchAnalysis\BasicLatch\sensitivityanalysis\SPICE\fig\chargeinje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6502"/>
            <a:ext cx="9030878" cy="4431498"/>
          </a:xfrm>
          <a:prstGeom prst="rect">
            <a:avLst/>
          </a:prstGeom>
          <a:noFill/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47773" y="1122872"/>
            <a:ext cx="8229600" cy="4525963"/>
          </a:xfrm>
        </p:spPr>
        <p:txBody>
          <a:bodyPr/>
          <a:lstStyle/>
          <a:p>
            <a:r>
              <a:rPr lang="en-US" dirty="0" smtClean="0"/>
              <a:t>Mainly contributions by differential pair</a:t>
            </a:r>
          </a:p>
          <a:p>
            <a:r>
              <a:rPr lang="en-US" dirty="0" smtClean="0"/>
              <a:t>Also </a:t>
            </a:r>
            <a:r>
              <a:rPr lang="el-GR" dirty="0" smtClean="0"/>
              <a:t>β</a:t>
            </a:r>
            <a:r>
              <a:rPr lang="en-US" dirty="0" smtClean="0"/>
              <a:t>-variations pass-gates:</a:t>
            </a:r>
            <a:br>
              <a:rPr lang="en-US" dirty="0" smtClean="0"/>
            </a:br>
            <a:r>
              <a:rPr lang="en-US" dirty="0" smtClean="0"/>
              <a:t>	charge injection not matched anymore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Sensitivity Analysis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174881" y="4286119"/>
            <a:ext cx="15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l-GR" dirty="0" smtClean="0">
                <a:solidFill>
                  <a:srgbClr val="FF0000"/>
                </a:solidFill>
              </a:rPr>
              <a:t>β</a:t>
            </a:r>
            <a:r>
              <a:rPr lang="en-US" dirty="0" smtClean="0">
                <a:solidFill>
                  <a:srgbClr val="FF0000"/>
                </a:solidFill>
              </a:rPr>
              <a:t> variation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164210" y="5700598"/>
            <a:ext cx="25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nMOS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l-GR" dirty="0" smtClean="0">
                <a:solidFill>
                  <a:schemeClr val="accent1"/>
                </a:solidFill>
              </a:rPr>
              <a:t>β</a:t>
            </a:r>
            <a:r>
              <a:rPr lang="en-US" dirty="0" smtClean="0">
                <a:solidFill>
                  <a:schemeClr val="accent1"/>
                </a:solidFill>
              </a:rPr>
              <a:t> variation (           )</a:t>
            </a:r>
            <a:endParaRPr lang="nl-BE" dirty="0">
              <a:solidFill>
                <a:schemeClr val="accent1"/>
              </a:solidFill>
            </a:endParaRPr>
          </a:p>
        </p:txBody>
      </p:sp>
      <p:graphicFrame>
        <p:nvGraphicFramePr>
          <p:cNvPr id="345" name="Object 344"/>
          <p:cNvGraphicFramePr>
            <a:graphicFrameLocks noChangeAspect="1"/>
          </p:cNvGraphicFramePr>
          <p:nvPr/>
        </p:nvGraphicFramePr>
        <p:xfrm>
          <a:off x="2999459" y="5690975"/>
          <a:ext cx="495300" cy="419100"/>
        </p:xfrm>
        <a:graphic>
          <a:graphicData uri="http://schemas.openxmlformats.org/presentationml/2006/ole">
            <p:oleObj spid="_x0000_s38914" name="Vergelijking" r:id="rId4" imgW="495000" imgH="419040" progId="Equation.3">
              <p:embed/>
            </p:oleObj>
          </a:graphicData>
        </a:graphic>
      </p:graphicFrame>
      <p:cxnSp>
        <p:nvCxnSpPr>
          <p:cNvPr id="347" name="Straight Arrow Connector 346"/>
          <p:cNvCxnSpPr/>
          <p:nvPr/>
        </p:nvCxnSpPr>
        <p:spPr>
          <a:xfrm flipH="1">
            <a:off x="2837468" y="3855563"/>
            <a:ext cx="518474" cy="93325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2742545" y="3433713"/>
            <a:ext cx="213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Pass gates turned off</a:t>
            </a:r>
            <a:endParaRPr lang="nl-BE" dirty="0">
              <a:solidFill>
                <a:srgbClr val="7030A0"/>
              </a:solidFill>
            </a:endParaRPr>
          </a:p>
        </p:txBody>
      </p:sp>
      <p:cxnSp>
        <p:nvCxnSpPr>
          <p:cNvPr id="349" name="Straight Arrow Connector 348"/>
          <p:cNvCxnSpPr/>
          <p:nvPr/>
        </p:nvCxnSpPr>
        <p:spPr>
          <a:xfrm>
            <a:off x="5627802" y="5109328"/>
            <a:ext cx="443059" cy="70700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5117380" y="4707706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latching</a:t>
            </a:r>
            <a:endParaRPr lang="nl-BE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U:\Thesis-Design-of-RRam\Design\PassGateAnalysis\SPICE\fig\overlaplat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7" y="1842315"/>
            <a:ext cx="7031037" cy="5015685"/>
          </a:xfrm>
          <a:prstGeom prst="rect">
            <a:avLst/>
          </a:prstGeom>
          <a:noFill/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47773" y="1122872"/>
            <a:ext cx="8229600" cy="4525963"/>
          </a:xfrm>
        </p:spPr>
        <p:txBody>
          <a:bodyPr/>
          <a:lstStyle/>
          <a:p>
            <a:r>
              <a:rPr lang="en-US" dirty="0" smtClean="0"/>
              <a:t>Avoid by allowing (short) overlap </a:t>
            </a:r>
            <a:r>
              <a:rPr lang="en-US" dirty="0" err="1" smtClean="0"/>
              <a:t>PassEnable</a:t>
            </a:r>
            <a:r>
              <a:rPr lang="en-US" dirty="0" smtClean="0"/>
              <a:t> &amp; </a:t>
            </a:r>
            <a:r>
              <a:rPr lang="en-US" dirty="0" err="1" smtClean="0"/>
              <a:t>LatchEnable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Pass Gate mismatch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19350" y="3933825"/>
            <a:ext cx="247650" cy="51435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3345" y="3528963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Latch enabled</a:t>
            </a:r>
            <a:endParaRPr lang="nl-BE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048250" y="3676650"/>
            <a:ext cx="314325" cy="32385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38095" y="4081413"/>
            <a:ext cx="13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Passgates</a:t>
            </a:r>
            <a:r>
              <a:rPr lang="en-US" dirty="0" smtClean="0">
                <a:solidFill>
                  <a:srgbClr val="7030A0"/>
                </a:solidFill>
              </a:rPr>
              <a:t> off</a:t>
            </a:r>
            <a:endParaRPr lang="nl-BE" dirty="0">
              <a:solidFill>
                <a:srgbClr val="7030A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00500" y="3086100"/>
            <a:ext cx="180975" cy="600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09245" y="2738388"/>
            <a:ext cx="251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Interesting phenomenon</a:t>
            </a:r>
            <a:endParaRPr lang="nl-B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47773" y="112287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(minimal SA)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120550" y="3396008"/>
            <a:ext cx="6013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326615" y="3386483"/>
            <a:ext cx="2667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72686" y="3386483"/>
            <a:ext cx="5924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26225" y="3396008"/>
            <a:ext cx="262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1"/>
          <p:cNvGrpSpPr/>
          <p:nvPr/>
        </p:nvGrpSpPr>
        <p:grpSpPr>
          <a:xfrm>
            <a:off x="3710940" y="1827107"/>
            <a:ext cx="1365981" cy="3094410"/>
            <a:chOff x="4800600" y="1381337"/>
            <a:chExt cx="1365981" cy="3094410"/>
          </a:xfrm>
        </p:grpSpPr>
        <p:grpSp>
          <p:nvGrpSpPr>
            <p:cNvPr id="3" name="Group 126"/>
            <p:cNvGrpSpPr/>
            <p:nvPr/>
          </p:nvGrpSpPr>
          <p:grpSpPr>
            <a:xfrm>
              <a:off x="4800974" y="3154561"/>
              <a:ext cx="228619" cy="289010"/>
              <a:chOff x="4800974" y="3154561"/>
              <a:chExt cx="228619" cy="28901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4947018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029593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4807277" y="3437220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4800974" y="3154561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5"/>
            <p:cNvGrpSpPr/>
            <p:nvPr/>
          </p:nvGrpSpPr>
          <p:grpSpPr>
            <a:xfrm>
              <a:off x="5934737" y="3154561"/>
              <a:ext cx="231844" cy="289010"/>
              <a:chOff x="5934737" y="3154561"/>
              <a:chExt cx="231844" cy="28901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5934737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017312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6020490" y="3437220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010963" y="315456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28"/>
            <p:cNvGrpSpPr/>
            <p:nvPr/>
          </p:nvGrpSpPr>
          <p:grpSpPr>
            <a:xfrm>
              <a:off x="5934737" y="2414501"/>
              <a:ext cx="228668" cy="295430"/>
              <a:chOff x="5934737" y="2414501"/>
              <a:chExt cx="228668" cy="295430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27"/>
            <p:cNvGrpSpPr/>
            <p:nvPr/>
          </p:nvGrpSpPr>
          <p:grpSpPr>
            <a:xfrm>
              <a:off x="4804110" y="2420921"/>
              <a:ext cx="228659" cy="285823"/>
              <a:chOff x="4804110" y="2420921"/>
              <a:chExt cx="228659" cy="285823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4804110" y="2427342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4950194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5032769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4804150" y="27067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>
              <a:off x="4807284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57052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027482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27482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94259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62667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62667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666901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07284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57052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7284" y="367858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07284" y="2185904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57052" y="2176375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807284" y="2185905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29"/>
            <p:cNvGrpSpPr/>
            <p:nvPr/>
          </p:nvGrpSpPr>
          <p:grpSpPr>
            <a:xfrm>
              <a:off x="5239214" y="1636413"/>
              <a:ext cx="241366" cy="295430"/>
              <a:chOff x="5239214" y="1636413"/>
              <a:chExt cx="241366" cy="29543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5239214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5321789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5315440" y="1931843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5309080" y="1636413"/>
                <a:ext cx="1715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30"/>
            <p:cNvGrpSpPr/>
            <p:nvPr/>
          </p:nvGrpSpPr>
          <p:grpSpPr>
            <a:xfrm>
              <a:off x="5248739" y="3935839"/>
              <a:ext cx="231844" cy="289010"/>
              <a:chOff x="5248739" y="3935839"/>
              <a:chExt cx="231844" cy="28901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5248739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31314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5334492" y="4218498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5324965" y="3935839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>
              <a:off x="5474229" y="3675412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74229" y="421532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74229" y="1925477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474229" y="138557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07284" y="1381337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7284" y="446621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299075" y="2930525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800600" y="2825750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553356" y="3216077"/>
            <a:ext cx="733139" cy="348139"/>
          </a:xfrm>
          <a:prstGeom prst="rect">
            <a:avLst/>
          </a:prstGeom>
          <a:noFill/>
        </p:spPr>
      </p:pic>
      <p:pic>
        <p:nvPicPr>
          <p:cNvPr id="125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505356" y="3216077"/>
            <a:ext cx="733139" cy="348139"/>
          </a:xfrm>
          <a:prstGeom prst="rect">
            <a:avLst/>
          </a:prstGeom>
          <a:noFill/>
        </p:spPr>
      </p:pic>
      <p:cxnSp>
        <p:nvCxnSpPr>
          <p:cNvPr id="142" name="Straight Connector 141"/>
          <p:cNvCxnSpPr/>
          <p:nvPr/>
        </p:nvCxnSpPr>
        <p:spPr>
          <a:xfrm>
            <a:off x="2329815" y="3384233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039303" y="3853338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039303" y="3950969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329815" y="3953352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125037" y="4422457"/>
            <a:ext cx="419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206008" y="4489132"/>
            <a:ext cx="2524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267927" y="4560569"/>
            <a:ext cx="128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268171" y="4980672"/>
            <a:ext cx="2524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330090" y="5052109"/>
            <a:ext cx="128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482715" y="3384233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192203" y="3853338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92203" y="3950969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82715" y="3953352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277937" y="4422457"/>
            <a:ext cx="419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358908" y="4489132"/>
            <a:ext cx="2524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420827" y="4560569"/>
            <a:ext cx="128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332321" y="3853338"/>
            <a:ext cx="2124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334703" y="3931921"/>
            <a:ext cx="2100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3444240" y="3398520"/>
            <a:ext cx="259556" cy="2738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441859" y="3665221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41859" y="3936683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0"/>
          <p:cNvGrpSpPr/>
          <p:nvPr/>
        </p:nvGrpSpPr>
        <p:grpSpPr>
          <a:xfrm>
            <a:off x="3308510" y="4134331"/>
            <a:ext cx="264310" cy="92868"/>
            <a:chOff x="4324359" y="3686175"/>
            <a:chExt cx="419100" cy="138112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4324359" y="3686175"/>
              <a:ext cx="419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4405330" y="3752850"/>
              <a:ext cx="25240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467249" y="3824287"/>
              <a:ext cx="1285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/>
          <p:nvPr/>
        </p:nvCxnSpPr>
        <p:spPr>
          <a:xfrm>
            <a:off x="5227791" y="3853338"/>
            <a:ext cx="2124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30173" y="3931921"/>
            <a:ext cx="2100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337329" y="3665221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37329" y="3936683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85"/>
          <p:cNvGrpSpPr/>
          <p:nvPr/>
        </p:nvGrpSpPr>
        <p:grpSpPr>
          <a:xfrm>
            <a:off x="5203980" y="4134331"/>
            <a:ext cx="264310" cy="92868"/>
            <a:chOff x="4324359" y="3686175"/>
            <a:chExt cx="419100" cy="138112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4324359" y="3686175"/>
              <a:ext cx="419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4405330" y="3752850"/>
              <a:ext cx="25240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4467249" y="3824287"/>
              <a:ext cx="1285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Straight Connector 189"/>
          <p:cNvCxnSpPr/>
          <p:nvPr/>
        </p:nvCxnSpPr>
        <p:spPr>
          <a:xfrm>
            <a:off x="5070633" y="3388994"/>
            <a:ext cx="269082" cy="2809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5238750" y="37528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T1 ≈ T2 : cell should be selected when the load is turned on, if not → dead time. (BL and WL decoder same size)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T1 ≈ T3 : if T1 &gt; T3 ref is selected before </a:t>
            </a:r>
            <a:r>
              <a:rPr lang="en-US" dirty="0" err="1" smtClean="0">
                <a:solidFill>
                  <a:srgbClr val="002060"/>
                </a:solidFill>
              </a:rPr>
              <a:t>mem</a:t>
            </a:r>
            <a:r>
              <a:rPr lang="en-US" dirty="0" smtClean="0">
                <a:solidFill>
                  <a:srgbClr val="002060"/>
                </a:solidFill>
              </a:rPr>
              <a:t> → energy waste ( Design non optimal ref buffer)  </a:t>
            </a:r>
          </a:p>
          <a:p>
            <a:endParaRPr lang="nl-BE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393700" y="3629878"/>
            <a:ext cx="4648100" cy="3080342"/>
            <a:chOff x="393700" y="3629878"/>
            <a:chExt cx="4648100" cy="3080342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685800" y="50101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85800" y="44005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685800" y="47053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685800" y="53149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685800" y="62293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685800" y="56197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685800" y="59245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685800" y="41338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685800" y="50482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685800" y="44386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685800" y="47434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685800" y="53530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85800" y="56578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685800" y="59626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8"/>
            <p:cNvGrpSpPr/>
            <p:nvPr/>
          </p:nvGrpSpPr>
          <p:grpSpPr>
            <a:xfrm flipV="1">
              <a:off x="1978660" y="5651500"/>
              <a:ext cx="2598103" cy="270669"/>
              <a:chOff x="622300" y="1308100"/>
              <a:chExt cx="2598103" cy="270669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197100" y="1574800"/>
                <a:ext cx="1023303" cy="1588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22"/>
            <p:cNvGrpSpPr/>
            <p:nvPr/>
          </p:nvGrpSpPr>
          <p:grpSpPr>
            <a:xfrm flipV="1">
              <a:off x="2344420" y="5956300"/>
              <a:ext cx="2341880" cy="270669"/>
              <a:chOff x="622300" y="1308100"/>
              <a:chExt cx="2341880" cy="270669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2197100" y="1571625"/>
                <a:ext cx="767080" cy="3175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6"/>
            <p:cNvGrpSpPr/>
            <p:nvPr/>
          </p:nvGrpSpPr>
          <p:grpSpPr>
            <a:xfrm flipH="1">
              <a:off x="393700" y="4128770"/>
              <a:ext cx="3022600" cy="270669"/>
              <a:chOff x="622300" y="1308100"/>
              <a:chExt cx="3022600" cy="27066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30"/>
            <p:cNvGrpSpPr/>
            <p:nvPr/>
          </p:nvGrpSpPr>
          <p:grpSpPr>
            <a:xfrm flipH="1">
              <a:off x="1004570" y="4743450"/>
              <a:ext cx="2646680" cy="271939"/>
              <a:chOff x="998220" y="1306830"/>
              <a:chExt cx="2646680" cy="271939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998220" y="1306830"/>
                <a:ext cx="1071880" cy="762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4"/>
            <p:cNvGrpSpPr/>
            <p:nvPr/>
          </p:nvGrpSpPr>
          <p:grpSpPr>
            <a:xfrm flipH="1">
              <a:off x="925138" y="5346700"/>
              <a:ext cx="3022600" cy="270669"/>
              <a:chOff x="622300" y="1308100"/>
              <a:chExt cx="3022600" cy="270669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TextBox 235"/>
            <p:cNvSpPr txBox="1"/>
            <p:nvPr/>
          </p:nvSpPr>
          <p:spPr>
            <a:xfrm>
              <a:off x="627386" y="4118034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GBen</a:t>
              </a:r>
              <a:endParaRPr lang="nl-BE" sz="14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27386" y="4422834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LBen_0	</a:t>
              </a:r>
              <a:endParaRPr lang="nl-BE" sz="14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27386" y="4735254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SelLB_0</a:t>
              </a:r>
              <a:endParaRPr lang="nl-BE" sz="1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27386" y="5032434"/>
              <a:ext cx="963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Lbenbar_1</a:t>
              </a:r>
              <a:endParaRPr lang="nl-BE" sz="14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27386" y="5337234"/>
              <a:ext cx="846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SelREF_1</a:t>
              </a:r>
              <a:endParaRPr lang="nl-BE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27386" y="5642034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BL_0</a:t>
              </a:r>
              <a:endParaRPr lang="nl-BE" sz="1400" dirty="0"/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1933183" y="4253749"/>
              <a:ext cx="569618" cy="641791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9618" h="641791">
                  <a:moveTo>
                    <a:pt x="0" y="0"/>
                  </a:moveTo>
                  <a:cubicBezTo>
                    <a:pt x="166689" y="61585"/>
                    <a:pt x="350936" y="597701"/>
                    <a:pt x="569618" y="641791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2108601" y="4583949"/>
              <a:ext cx="399757" cy="30921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  <a:gd name="connsiteX0" fmla="*/ 0 w 528344"/>
                <a:gd name="connsiteY0" fmla="*/ 0 h 349692"/>
                <a:gd name="connsiteX1" fmla="*/ 528344 w 528344"/>
                <a:gd name="connsiteY1" fmla="*/ 349692 h 349692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399757"/>
                <a:gd name="connsiteY0" fmla="*/ 0 h 309210"/>
                <a:gd name="connsiteX1" fmla="*/ 399757 w 399757"/>
                <a:gd name="connsiteY1" fmla="*/ 309210 h 30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9757" h="309210">
                  <a:moveTo>
                    <a:pt x="0" y="0"/>
                  </a:moveTo>
                  <a:cubicBezTo>
                    <a:pt x="180976" y="47298"/>
                    <a:pt x="212032" y="250833"/>
                    <a:pt x="399757" y="309210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6" name="Straight Connector 245"/>
            <p:cNvCxnSpPr/>
            <p:nvPr/>
          </p:nvCxnSpPr>
          <p:spPr>
            <a:xfrm flipH="1">
              <a:off x="1743075" y="4046220"/>
              <a:ext cx="1905" cy="2592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Freeform 247"/>
            <p:cNvSpPr/>
            <p:nvPr/>
          </p:nvSpPr>
          <p:spPr>
            <a:xfrm>
              <a:off x="1496853" y="3936206"/>
              <a:ext cx="229183" cy="11303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31" h="360804">
                  <a:moveTo>
                    <a:pt x="0" y="0"/>
                  </a:moveTo>
                  <a:cubicBezTo>
                    <a:pt x="95251" y="123498"/>
                    <a:pt x="138574" y="12688"/>
                    <a:pt x="250531" y="360804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2949" y="3737828"/>
              <a:ext cx="9348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Start address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27386" y="5946834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WL_0</a:t>
              </a:r>
              <a:endParaRPr lang="nl-BE" sz="1400" dirty="0"/>
            </a:p>
          </p:txBody>
        </p:sp>
        <p:grpSp>
          <p:nvGrpSpPr>
            <p:cNvPr id="265" name="Group 226"/>
            <p:cNvGrpSpPr/>
            <p:nvPr/>
          </p:nvGrpSpPr>
          <p:grpSpPr>
            <a:xfrm flipH="1">
              <a:off x="603221" y="4433586"/>
              <a:ext cx="3022600" cy="270669"/>
              <a:chOff x="622300" y="1308100"/>
              <a:chExt cx="3022600" cy="27066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26"/>
            <p:cNvGrpSpPr/>
            <p:nvPr/>
          </p:nvGrpSpPr>
          <p:grpSpPr>
            <a:xfrm flipH="1">
              <a:off x="612732" y="5040870"/>
              <a:ext cx="3022600" cy="270669"/>
              <a:chOff x="622300" y="1308100"/>
              <a:chExt cx="3022600" cy="270669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Freeform 272"/>
            <p:cNvSpPr/>
            <p:nvPr/>
          </p:nvSpPr>
          <p:spPr>
            <a:xfrm>
              <a:off x="2122891" y="5184025"/>
              <a:ext cx="335462" cy="283016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  <a:gd name="connsiteX0" fmla="*/ 0 w 528344"/>
                <a:gd name="connsiteY0" fmla="*/ 0 h 349692"/>
                <a:gd name="connsiteX1" fmla="*/ 528344 w 528344"/>
                <a:gd name="connsiteY1" fmla="*/ 349692 h 349692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23581"/>
                <a:gd name="connsiteY0" fmla="*/ 0 h 349691"/>
                <a:gd name="connsiteX1" fmla="*/ 523581 w 523581"/>
                <a:gd name="connsiteY1" fmla="*/ 349691 h 349691"/>
                <a:gd name="connsiteX0" fmla="*/ 0 w 335462"/>
                <a:gd name="connsiteY0" fmla="*/ 0 h 283016"/>
                <a:gd name="connsiteX1" fmla="*/ 335462 w 335462"/>
                <a:gd name="connsiteY1" fmla="*/ 283016 h 283016"/>
                <a:gd name="connsiteX0" fmla="*/ 0 w 335462"/>
                <a:gd name="connsiteY0" fmla="*/ 0 h 283016"/>
                <a:gd name="connsiteX1" fmla="*/ 335462 w 335462"/>
                <a:gd name="connsiteY1" fmla="*/ 283016 h 28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62" h="283016">
                  <a:moveTo>
                    <a:pt x="0" y="0"/>
                  </a:moveTo>
                  <a:cubicBezTo>
                    <a:pt x="180976" y="47298"/>
                    <a:pt x="252512" y="241308"/>
                    <a:pt x="335462" y="283016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1928419" y="4251367"/>
              <a:ext cx="531519" cy="1220436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712493"/>
                <a:gd name="connsiteY0" fmla="*/ 0 h 784666"/>
                <a:gd name="connsiteX1" fmla="*/ 712493 w 712493"/>
                <a:gd name="connsiteY1" fmla="*/ 784666 h 784666"/>
                <a:gd name="connsiteX0" fmla="*/ 23811 w 736304"/>
                <a:gd name="connsiteY0" fmla="*/ 0 h 784666"/>
                <a:gd name="connsiteX1" fmla="*/ 736304 w 736304"/>
                <a:gd name="connsiteY1" fmla="*/ 784666 h 784666"/>
                <a:gd name="connsiteX0" fmla="*/ 23811 w 536279"/>
                <a:gd name="connsiteY0" fmla="*/ 0 h 1218054"/>
                <a:gd name="connsiteX1" fmla="*/ 536279 w 536279"/>
                <a:gd name="connsiteY1" fmla="*/ 1218054 h 1218054"/>
                <a:gd name="connsiteX0" fmla="*/ 23811 w 569616"/>
                <a:gd name="connsiteY0" fmla="*/ 0 h 1237104"/>
                <a:gd name="connsiteX1" fmla="*/ 569616 w 569616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306290 w 852095"/>
                <a:gd name="connsiteY0" fmla="*/ 0 h 1237104"/>
                <a:gd name="connsiteX1" fmla="*/ 852095 w 852095"/>
                <a:gd name="connsiteY1" fmla="*/ 1237104 h 1237104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61058 w 852095"/>
                <a:gd name="connsiteY0" fmla="*/ 0 h 1237105"/>
                <a:gd name="connsiteX1" fmla="*/ 401934 w 852095"/>
                <a:gd name="connsiteY1" fmla="*/ 542090 h 1237105"/>
                <a:gd name="connsiteX2" fmla="*/ 852095 w 852095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49218 w 559306"/>
                <a:gd name="connsiteY0" fmla="*/ 0 h 1244249"/>
                <a:gd name="connsiteX1" fmla="*/ 106763 w 559306"/>
                <a:gd name="connsiteY1" fmla="*/ 544471 h 1244249"/>
                <a:gd name="connsiteX2" fmla="*/ 559306 w 559306"/>
                <a:gd name="connsiteY2" fmla="*/ 1244249 h 1244249"/>
                <a:gd name="connsiteX0" fmla="*/ 44456 w 554544"/>
                <a:gd name="connsiteY0" fmla="*/ 0 h 1244249"/>
                <a:gd name="connsiteX1" fmla="*/ 102001 w 554544"/>
                <a:gd name="connsiteY1" fmla="*/ 544471 h 1244249"/>
                <a:gd name="connsiteX2" fmla="*/ 554544 w 554544"/>
                <a:gd name="connsiteY2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31519"/>
                <a:gd name="connsiteY0" fmla="*/ 0 h 1220436"/>
                <a:gd name="connsiteX1" fmla="*/ 531519 w 531519"/>
                <a:gd name="connsiteY1" fmla="*/ 1220436 h 12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519" h="1220436">
                  <a:moveTo>
                    <a:pt x="0" y="0"/>
                  </a:moveTo>
                  <a:cubicBezTo>
                    <a:pt x="96210" y="50419"/>
                    <a:pt x="318628" y="1120011"/>
                    <a:pt x="531519" y="1220436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H="1">
              <a:off x="2625725" y="4046220"/>
              <a:ext cx="1905" cy="2664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Freeform 275"/>
            <p:cNvSpPr/>
            <p:nvPr/>
          </p:nvSpPr>
          <p:spPr>
            <a:xfrm>
              <a:off x="2634087" y="3847306"/>
              <a:ext cx="54802" cy="15748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125203 w 220454"/>
                <a:gd name="connsiteY0" fmla="*/ 0 h 502683"/>
                <a:gd name="connsiteX1" fmla="*/ 111957 w 220454"/>
                <a:gd name="connsiteY1" fmla="*/ 502683 h 502683"/>
                <a:gd name="connsiteX0" fmla="*/ 125203 w 171864"/>
                <a:gd name="connsiteY0" fmla="*/ 0 h 502683"/>
                <a:gd name="connsiteX1" fmla="*/ 111957 w 171864"/>
                <a:gd name="connsiteY1" fmla="*/ 502683 h 502683"/>
                <a:gd name="connsiteX0" fmla="*/ 13246 w 59907"/>
                <a:gd name="connsiteY0" fmla="*/ 0 h 502683"/>
                <a:gd name="connsiteX1" fmla="*/ 0 w 59907"/>
                <a:gd name="connsiteY1" fmla="*/ 502683 h 50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07" h="502683">
                  <a:moveTo>
                    <a:pt x="13246" y="0"/>
                  </a:moveTo>
                  <a:cubicBezTo>
                    <a:pt x="59907" y="184302"/>
                    <a:pt x="54639" y="134298"/>
                    <a:pt x="0" y="502683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991049" y="3629878"/>
              <a:ext cx="1013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Start decoding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cxnSp>
          <p:nvCxnSpPr>
            <p:cNvPr id="278" name="Straight Connector 277"/>
            <p:cNvCxnSpPr/>
            <p:nvPr/>
          </p:nvCxnSpPr>
          <p:spPr>
            <a:xfrm flipV="1">
              <a:off x="685800" y="65341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685800" y="6267450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Group 222"/>
            <p:cNvGrpSpPr/>
            <p:nvPr/>
          </p:nvGrpSpPr>
          <p:grpSpPr>
            <a:xfrm flipV="1">
              <a:off x="1744345" y="6261100"/>
              <a:ext cx="2341880" cy="270669"/>
              <a:chOff x="622300" y="1308100"/>
              <a:chExt cx="2341880" cy="270669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flipV="1">
                <a:off x="2197100" y="1571625"/>
                <a:ext cx="767080" cy="3175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TextBox 283"/>
            <p:cNvSpPr txBox="1"/>
            <p:nvPr/>
          </p:nvSpPr>
          <p:spPr>
            <a:xfrm>
              <a:off x="627386" y="6251634"/>
              <a:ext cx="9173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RefEnable</a:t>
              </a:r>
              <a:endParaRPr lang="nl-BE" sz="1400" dirty="0"/>
            </a:p>
          </p:txBody>
        </p:sp>
        <p:sp>
          <p:nvSpPr>
            <p:cNvPr id="287" name="Freeform 286"/>
            <p:cNvSpPr/>
            <p:nvPr/>
          </p:nvSpPr>
          <p:spPr>
            <a:xfrm>
              <a:off x="2447532" y="5480092"/>
              <a:ext cx="802982" cy="101999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712493"/>
                <a:gd name="connsiteY0" fmla="*/ 0 h 784666"/>
                <a:gd name="connsiteX1" fmla="*/ 712493 w 712493"/>
                <a:gd name="connsiteY1" fmla="*/ 784666 h 784666"/>
                <a:gd name="connsiteX0" fmla="*/ 23811 w 736304"/>
                <a:gd name="connsiteY0" fmla="*/ 0 h 784666"/>
                <a:gd name="connsiteX1" fmla="*/ 736304 w 736304"/>
                <a:gd name="connsiteY1" fmla="*/ 784666 h 784666"/>
                <a:gd name="connsiteX0" fmla="*/ 23811 w 536279"/>
                <a:gd name="connsiteY0" fmla="*/ 0 h 1218054"/>
                <a:gd name="connsiteX1" fmla="*/ 536279 w 536279"/>
                <a:gd name="connsiteY1" fmla="*/ 1218054 h 1218054"/>
                <a:gd name="connsiteX0" fmla="*/ 23811 w 569616"/>
                <a:gd name="connsiteY0" fmla="*/ 0 h 1237104"/>
                <a:gd name="connsiteX1" fmla="*/ 569616 w 569616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306290 w 852095"/>
                <a:gd name="connsiteY0" fmla="*/ 0 h 1237104"/>
                <a:gd name="connsiteX1" fmla="*/ 852095 w 852095"/>
                <a:gd name="connsiteY1" fmla="*/ 1237104 h 1237104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61058 w 852095"/>
                <a:gd name="connsiteY0" fmla="*/ 0 h 1237105"/>
                <a:gd name="connsiteX1" fmla="*/ 401934 w 852095"/>
                <a:gd name="connsiteY1" fmla="*/ 542090 h 1237105"/>
                <a:gd name="connsiteX2" fmla="*/ 852095 w 852095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49218 w 559306"/>
                <a:gd name="connsiteY0" fmla="*/ 0 h 1244249"/>
                <a:gd name="connsiteX1" fmla="*/ 106763 w 559306"/>
                <a:gd name="connsiteY1" fmla="*/ 544471 h 1244249"/>
                <a:gd name="connsiteX2" fmla="*/ 559306 w 559306"/>
                <a:gd name="connsiteY2" fmla="*/ 1244249 h 1244249"/>
                <a:gd name="connsiteX0" fmla="*/ 44456 w 554544"/>
                <a:gd name="connsiteY0" fmla="*/ 0 h 1244249"/>
                <a:gd name="connsiteX1" fmla="*/ 102001 w 554544"/>
                <a:gd name="connsiteY1" fmla="*/ 544471 h 1244249"/>
                <a:gd name="connsiteX2" fmla="*/ 554544 w 554544"/>
                <a:gd name="connsiteY2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31519"/>
                <a:gd name="connsiteY0" fmla="*/ 0 h 1220436"/>
                <a:gd name="connsiteX1" fmla="*/ 531519 w 531519"/>
                <a:gd name="connsiteY1" fmla="*/ 1220436 h 1220436"/>
                <a:gd name="connsiteX0" fmla="*/ 0 w 817269"/>
                <a:gd name="connsiteY0" fmla="*/ 0 h 948973"/>
                <a:gd name="connsiteX1" fmla="*/ 817269 w 817269"/>
                <a:gd name="connsiteY1" fmla="*/ 948973 h 948973"/>
                <a:gd name="connsiteX0" fmla="*/ 0 w 817269"/>
                <a:gd name="connsiteY0" fmla="*/ 0 h 1019998"/>
                <a:gd name="connsiteX1" fmla="*/ 817269 w 817269"/>
                <a:gd name="connsiteY1" fmla="*/ 948973 h 1019998"/>
                <a:gd name="connsiteX0" fmla="*/ 0 w 783932"/>
                <a:gd name="connsiteY0" fmla="*/ 0 h 1000948"/>
                <a:gd name="connsiteX1" fmla="*/ 783932 w 783932"/>
                <a:gd name="connsiteY1" fmla="*/ 929923 h 1000948"/>
                <a:gd name="connsiteX0" fmla="*/ 0 w 802982"/>
                <a:gd name="connsiteY0" fmla="*/ 0 h 1019998"/>
                <a:gd name="connsiteX1" fmla="*/ 802982 w 802982"/>
                <a:gd name="connsiteY1" fmla="*/ 948973 h 1019998"/>
                <a:gd name="connsiteX0" fmla="*/ 0 w 802982"/>
                <a:gd name="connsiteY0" fmla="*/ 0 h 1019998"/>
                <a:gd name="connsiteX1" fmla="*/ 802982 w 802982"/>
                <a:gd name="connsiteY1" fmla="*/ 948973 h 101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982" h="1019998">
                  <a:moveTo>
                    <a:pt x="0" y="0"/>
                  </a:moveTo>
                  <a:cubicBezTo>
                    <a:pt x="234322" y="55181"/>
                    <a:pt x="642478" y="1019998"/>
                    <a:pt x="802982" y="948973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8" name="Freeform 287"/>
            <p:cNvSpPr/>
            <p:nvPr/>
          </p:nvSpPr>
          <p:spPr>
            <a:xfrm>
              <a:off x="2514207" y="4884778"/>
              <a:ext cx="964907" cy="986661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712493"/>
                <a:gd name="connsiteY0" fmla="*/ 0 h 784666"/>
                <a:gd name="connsiteX1" fmla="*/ 712493 w 712493"/>
                <a:gd name="connsiteY1" fmla="*/ 784666 h 784666"/>
                <a:gd name="connsiteX0" fmla="*/ 23811 w 736304"/>
                <a:gd name="connsiteY0" fmla="*/ 0 h 784666"/>
                <a:gd name="connsiteX1" fmla="*/ 736304 w 736304"/>
                <a:gd name="connsiteY1" fmla="*/ 784666 h 784666"/>
                <a:gd name="connsiteX0" fmla="*/ 23811 w 536279"/>
                <a:gd name="connsiteY0" fmla="*/ 0 h 1218054"/>
                <a:gd name="connsiteX1" fmla="*/ 536279 w 536279"/>
                <a:gd name="connsiteY1" fmla="*/ 1218054 h 1218054"/>
                <a:gd name="connsiteX0" fmla="*/ 23811 w 569616"/>
                <a:gd name="connsiteY0" fmla="*/ 0 h 1237104"/>
                <a:gd name="connsiteX1" fmla="*/ 569616 w 569616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306290 w 852095"/>
                <a:gd name="connsiteY0" fmla="*/ 0 h 1237104"/>
                <a:gd name="connsiteX1" fmla="*/ 852095 w 852095"/>
                <a:gd name="connsiteY1" fmla="*/ 1237104 h 1237104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61058 w 852095"/>
                <a:gd name="connsiteY0" fmla="*/ 0 h 1237105"/>
                <a:gd name="connsiteX1" fmla="*/ 401934 w 852095"/>
                <a:gd name="connsiteY1" fmla="*/ 542090 h 1237105"/>
                <a:gd name="connsiteX2" fmla="*/ 852095 w 852095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49218 w 559306"/>
                <a:gd name="connsiteY0" fmla="*/ 0 h 1244249"/>
                <a:gd name="connsiteX1" fmla="*/ 106763 w 559306"/>
                <a:gd name="connsiteY1" fmla="*/ 544471 h 1244249"/>
                <a:gd name="connsiteX2" fmla="*/ 559306 w 559306"/>
                <a:gd name="connsiteY2" fmla="*/ 1244249 h 1244249"/>
                <a:gd name="connsiteX0" fmla="*/ 44456 w 554544"/>
                <a:gd name="connsiteY0" fmla="*/ 0 h 1244249"/>
                <a:gd name="connsiteX1" fmla="*/ 102001 w 554544"/>
                <a:gd name="connsiteY1" fmla="*/ 544471 h 1244249"/>
                <a:gd name="connsiteX2" fmla="*/ 554544 w 554544"/>
                <a:gd name="connsiteY2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31519"/>
                <a:gd name="connsiteY0" fmla="*/ 0 h 1220436"/>
                <a:gd name="connsiteX1" fmla="*/ 531519 w 531519"/>
                <a:gd name="connsiteY1" fmla="*/ 1220436 h 1220436"/>
                <a:gd name="connsiteX0" fmla="*/ 0 w 817269"/>
                <a:gd name="connsiteY0" fmla="*/ 0 h 948973"/>
                <a:gd name="connsiteX1" fmla="*/ 817269 w 817269"/>
                <a:gd name="connsiteY1" fmla="*/ 948973 h 948973"/>
                <a:gd name="connsiteX0" fmla="*/ 0 w 817269"/>
                <a:gd name="connsiteY0" fmla="*/ 0 h 1019998"/>
                <a:gd name="connsiteX1" fmla="*/ 817269 w 817269"/>
                <a:gd name="connsiteY1" fmla="*/ 948973 h 1019998"/>
                <a:gd name="connsiteX0" fmla="*/ 0 w 783932"/>
                <a:gd name="connsiteY0" fmla="*/ 0 h 1000948"/>
                <a:gd name="connsiteX1" fmla="*/ 783932 w 783932"/>
                <a:gd name="connsiteY1" fmla="*/ 929923 h 1000948"/>
                <a:gd name="connsiteX0" fmla="*/ 0 w 802982"/>
                <a:gd name="connsiteY0" fmla="*/ 0 h 1019998"/>
                <a:gd name="connsiteX1" fmla="*/ 802982 w 802982"/>
                <a:gd name="connsiteY1" fmla="*/ 948973 h 1019998"/>
                <a:gd name="connsiteX0" fmla="*/ 0 w 964907"/>
                <a:gd name="connsiteY0" fmla="*/ 0 h 986661"/>
                <a:gd name="connsiteX1" fmla="*/ 964907 w 964907"/>
                <a:gd name="connsiteY1" fmla="*/ 915636 h 986661"/>
                <a:gd name="connsiteX0" fmla="*/ 0 w 964907"/>
                <a:gd name="connsiteY0" fmla="*/ 0 h 986661"/>
                <a:gd name="connsiteX1" fmla="*/ 964907 w 964907"/>
                <a:gd name="connsiteY1" fmla="*/ 915636 h 98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4907" h="986661">
                  <a:moveTo>
                    <a:pt x="0" y="0"/>
                  </a:moveTo>
                  <a:cubicBezTo>
                    <a:pt x="281948" y="40894"/>
                    <a:pt x="804403" y="986661"/>
                    <a:pt x="964907" y="915636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9" name="Freeform 288"/>
            <p:cNvSpPr/>
            <p:nvPr/>
          </p:nvSpPr>
          <p:spPr>
            <a:xfrm>
              <a:off x="2516590" y="4884777"/>
              <a:ext cx="1341144" cy="1293842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712493"/>
                <a:gd name="connsiteY0" fmla="*/ 0 h 784666"/>
                <a:gd name="connsiteX1" fmla="*/ 712493 w 712493"/>
                <a:gd name="connsiteY1" fmla="*/ 784666 h 784666"/>
                <a:gd name="connsiteX0" fmla="*/ 23811 w 736304"/>
                <a:gd name="connsiteY0" fmla="*/ 0 h 784666"/>
                <a:gd name="connsiteX1" fmla="*/ 736304 w 736304"/>
                <a:gd name="connsiteY1" fmla="*/ 784666 h 784666"/>
                <a:gd name="connsiteX0" fmla="*/ 23811 w 536279"/>
                <a:gd name="connsiteY0" fmla="*/ 0 h 1218054"/>
                <a:gd name="connsiteX1" fmla="*/ 536279 w 536279"/>
                <a:gd name="connsiteY1" fmla="*/ 1218054 h 1218054"/>
                <a:gd name="connsiteX0" fmla="*/ 23811 w 569616"/>
                <a:gd name="connsiteY0" fmla="*/ 0 h 1237104"/>
                <a:gd name="connsiteX1" fmla="*/ 569616 w 569616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106265 w 652070"/>
                <a:gd name="connsiteY0" fmla="*/ 0 h 1237104"/>
                <a:gd name="connsiteX1" fmla="*/ 652070 w 652070"/>
                <a:gd name="connsiteY1" fmla="*/ 1237104 h 1237104"/>
                <a:gd name="connsiteX0" fmla="*/ 306290 w 852095"/>
                <a:gd name="connsiteY0" fmla="*/ 0 h 1237104"/>
                <a:gd name="connsiteX1" fmla="*/ 852095 w 852095"/>
                <a:gd name="connsiteY1" fmla="*/ 1237104 h 1237104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852095 w 852095"/>
                <a:gd name="connsiteY1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30102 w 852095"/>
                <a:gd name="connsiteY0" fmla="*/ 0 h 1222817"/>
                <a:gd name="connsiteX1" fmla="*/ 370978 w 852095"/>
                <a:gd name="connsiteY1" fmla="*/ 542090 h 1222817"/>
                <a:gd name="connsiteX2" fmla="*/ 852095 w 852095"/>
                <a:gd name="connsiteY2" fmla="*/ 1222817 h 1222817"/>
                <a:gd name="connsiteX0" fmla="*/ 361058 w 852095"/>
                <a:gd name="connsiteY0" fmla="*/ 0 h 1237105"/>
                <a:gd name="connsiteX1" fmla="*/ 401934 w 852095"/>
                <a:gd name="connsiteY1" fmla="*/ 542090 h 1237105"/>
                <a:gd name="connsiteX2" fmla="*/ 852095 w 852095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6924"/>
                <a:gd name="connsiteY0" fmla="*/ 0 h 1237105"/>
                <a:gd name="connsiteX1" fmla="*/ 106763 w 556924"/>
                <a:gd name="connsiteY1" fmla="*/ 542090 h 1237105"/>
                <a:gd name="connsiteX2" fmla="*/ 556924 w 556924"/>
                <a:gd name="connsiteY2" fmla="*/ 1237105 h 1237105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65887 w 559306"/>
                <a:gd name="connsiteY0" fmla="*/ 0 h 1241868"/>
                <a:gd name="connsiteX1" fmla="*/ 106763 w 559306"/>
                <a:gd name="connsiteY1" fmla="*/ 542090 h 1241868"/>
                <a:gd name="connsiteX2" fmla="*/ 559306 w 559306"/>
                <a:gd name="connsiteY2" fmla="*/ 1241868 h 1241868"/>
                <a:gd name="connsiteX0" fmla="*/ 49218 w 559306"/>
                <a:gd name="connsiteY0" fmla="*/ 0 h 1244249"/>
                <a:gd name="connsiteX1" fmla="*/ 106763 w 559306"/>
                <a:gd name="connsiteY1" fmla="*/ 544471 h 1244249"/>
                <a:gd name="connsiteX2" fmla="*/ 559306 w 559306"/>
                <a:gd name="connsiteY2" fmla="*/ 1244249 h 1244249"/>
                <a:gd name="connsiteX0" fmla="*/ 44456 w 554544"/>
                <a:gd name="connsiteY0" fmla="*/ 0 h 1244249"/>
                <a:gd name="connsiteX1" fmla="*/ 102001 w 554544"/>
                <a:gd name="connsiteY1" fmla="*/ 544471 h 1244249"/>
                <a:gd name="connsiteX2" fmla="*/ 554544 w 554544"/>
                <a:gd name="connsiteY2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10088"/>
                <a:gd name="connsiteY0" fmla="*/ 0 h 1244249"/>
                <a:gd name="connsiteX1" fmla="*/ 510088 w 510088"/>
                <a:gd name="connsiteY1" fmla="*/ 1244249 h 1244249"/>
                <a:gd name="connsiteX0" fmla="*/ 0 w 531519"/>
                <a:gd name="connsiteY0" fmla="*/ 0 h 1220436"/>
                <a:gd name="connsiteX1" fmla="*/ 531519 w 531519"/>
                <a:gd name="connsiteY1" fmla="*/ 1220436 h 1220436"/>
                <a:gd name="connsiteX0" fmla="*/ 0 w 817269"/>
                <a:gd name="connsiteY0" fmla="*/ 0 h 948973"/>
                <a:gd name="connsiteX1" fmla="*/ 817269 w 817269"/>
                <a:gd name="connsiteY1" fmla="*/ 948973 h 948973"/>
                <a:gd name="connsiteX0" fmla="*/ 0 w 817269"/>
                <a:gd name="connsiteY0" fmla="*/ 0 h 1019998"/>
                <a:gd name="connsiteX1" fmla="*/ 817269 w 817269"/>
                <a:gd name="connsiteY1" fmla="*/ 948973 h 1019998"/>
                <a:gd name="connsiteX0" fmla="*/ 0 w 783932"/>
                <a:gd name="connsiteY0" fmla="*/ 0 h 1000948"/>
                <a:gd name="connsiteX1" fmla="*/ 783932 w 783932"/>
                <a:gd name="connsiteY1" fmla="*/ 929923 h 1000948"/>
                <a:gd name="connsiteX0" fmla="*/ 0 w 802982"/>
                <a:gd name="connsiteY0" fmla="*/ 0 h 1019998"/>
                <a:gd name="connsiteX1" fmla="*/ 802982 w 802982"/>
                <a:gd name="connsiteY1" fmla="*/ 948973 h 1019998"/>
                <a:gd name="connsiteX0" fmla="*/ 0 w 964907"/>
                <a:gd name="connsiteY0" fmla="*/ 0 h 986661"/>
                <a:gd name="connsiteX1" fmla="*/ 964907 w 964907"/>
                <a:gd name="connsiteY1" fmla="*/ 915636 h 986661"/>
                <a:gd name="connsiteX0" fmla="*/ 0 w 964907"/>
                <a:gd name="connsiteY0" fmla="*/ 0 h 986661"/>
                <a:gd name="connsiteX1" fmla="*/ 964907 w 964907"/>
                <a:gd name="connsiteY1" fmla="*/ 915636 h 986661"/>
                <a:gd name="connsiteX0" fmla="*/ 0 w 1122069"/>
                <a:gd name="connsiteY0" fmla="*/ 0 h 1129536"/>
                <a:gd name="connsiteX1" fmla="*/ 1122069 w 1122069"/>
                <a:gd name="connsiteY1" fmla="*/ 1058511 h 1129536"/>
                <a:gd name="connsiteX0" fmla="*/ 0 w 1114925"/>
                <a:gd name="connsiteY0" fmla="*/ 0 h 1139061"/>
                <a:gd name="connsiteX1" fmla="*/ 1114925 w 1114925"/>
                <a:gd name="connsiteY1" fmla="*/ 1068036 h 1139061"/>
                <a:gd name="connsiteX0" fmla="*/ 0 w 1341144"/>
                <a:gd name="connsiteY0" fmla="*/ 0 h 1298605"/>
                <a:gd name="connsiteX1" fmla="*/ 1341144 w 1341144"/>
                <a:gd name="connsiteY1" fmla="*/ 1227580 h 1298605"/>
                <a:gd name="connsiteX0" fmla="*/ 0 w 1341144"/>
                <a:gd name="connsiteY0" fmla="*/ 0 h 1293842"/>
                <a:gd name="connsiteX1" fmla="*/ 1341144 w 1341144"/>
                <a:gd name="connsiteY1" fmla="*/ 1227580 h 129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1144" h="1293842">
                  <a:moveTo>
                    <a:pt x="0" y="0"/>
                  </a:moveTo>
                  <a:cubicBezTo>
                    <a:pt x="281948" y="40894"/>
                    <a:pt x="702009" y="1293842"/>
                    <a:pt x="1341144" y="1227580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495674" y="5676899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848099" y="59340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2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3238499" y="6267449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3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95309" y="885434"/>
            <a:ext cx="8324699" cy="2547534"/>
            <a:chOff x="295309" y="885434"/>
            <a:chExt cx="8324699" cy="2547534"/>
          </a:xfrm>
        </p:grpSpPr>
        <p:cxnSp>
          <p:nvCxnSpPr>
            <p:cNvPr id="298" name="Straight Connector 297"/>
            <p:cNvCxnSpPr/>
            <p:nvPr/>
          </p:nvCxnSpPr>
          <p:spPr>
            <a:xfrm>
              <a:off x="8072909" y="2364606"/>
              <a:ext cx="2553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295309" y="885434"/>
              <a:ext cx="8171169" cy="2289043"/>
              <a:chOff x="1351110" y="4165961"/>
              <a:chExt cx="8171169" cy="228904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699205" y="4343981"/>
                <a:ext cx="7823074" cy="288484"/>
                <a:chOff x="1699205" y="4343981"/>
                <a:chExt cx="7823074" cy="288484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481118" y="4343981"/>
                  <a:ext cx="449521" cy="288484"/>
                  <a:chOff x="2481118" y="4343981"/>
                  <a:chExt cx="449521" cy="288484"/>
                </a:xfrm>
              </p:grpSpPr>
              <p:sp>
                <p:nvSpPr>
                  <p:cNvPr id="13" name="Flowchart: Delay 12"/>
                  <p:cNvSpPr/>
                  <p:nvPr/>
                </p:nvSpPr>
                <p:spPr>
                  <a:xfrm>
                    <a:off x="2481118" y="4343981"/>
                    <a:ext cx="380364" cy="2884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2861482" y="4472196"/>
                    <a:ext cx="69157" cy="641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7" name="Straight Connector 16"/>
                <p:cNvCxnSpPr/>
                <p:nvPr/>
              </p:nvCxnSpPr>
              <p:spPr>
                <a:xfrm flipH="1" flipV="1">
                  <a:off x="2934279" y="4502600"/>
                  <a:ext cx="6588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3046129" y="4408555"/>
                  <a:ext cx="247361" cy="183146"/>
                  <a:chOff x="2068229" y="5232759"/>
                  <a:chExt cx="247361" cy="183146"/>
                </a:xfrm>
              </p:grpSpPr>
              <p:sp>
                <p:nvSpPr>
                  <p:cNvPr id="11" name="Isosceles Triangle 10"/>
                  <p:cNvSpPr/>
                  <p:nvPr/>
                </p:nvSpPr>
                <p:spPr>
                  <a:xfrm rot="5400000">
                    <a:off x="2075442" y="5225546"/>
                    <a:ext cx="183146" cy="19757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2266197" y="5301623"/>
                    <a:ext cx="49393" cy="4578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1699205" y="44264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2308805" y="4553400"/>
                  <a:ext cx="180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1699205" y="4701698"/>
                <a:ext cx="3179074" cy="288484"/>
                <a:chOff x="1699205" y="4343981"/>
                <a:chExt cx="3179074" cy="288484"/>
              </a:xfrm>
            </p:grpSpPr>
            <p:grpSp>
              <p:nvGrpSpPr>
                <p:cNvPr id="22" name="Group 14"/>
                <p:cNvGrpSpPr/>
                <p:nvPr/>
              </p:nvGrpSpPr>
              <p:grpSpPr>
                <a:xfrm>
                  <a:off x="2481118" y="4343981"/>
                  <a:ext cx="449521" cy="288484"/>
                  <a:chOff x="2481118" y="4343981"/>
                  <a:chExt cx="449521" cy="288484"/>
                </a:xfrm>
              </p:grpSpPr>
              <p:sp>
                <p:nvSpPr>
                  <p:cNvPr id="30" name="Flowchart: Delay 29"/>
                  <p:cNvSpPr/>
                  <p:nvPr/>
                </p:nvSpPr>
                <p:spPr>
                  <a:xfrm>
                    <a:off x="2481118" y="4343981"/>
                    <a:ext cx="380364" cy="2884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2861482" y="4472196"/>
                    <a:ext cx="69157" cy="641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 flipH="1" flipV="1">
                  <a:off x="2934279" y="4502600"/>
                  <a:ext cx="1944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15"/>
                <p:cNvGrpSpPr/>
                <p:nvPr/>
              </p:nvGrpSpPr>
              <p:grpSpPr>
                <a:xfrm>
                  <a:off x="3046129" y="4408555"/>
                  <a:ext cx="247361" cy="183146"/>
                  <a:chOff x="2068229" y="5232759"/>
                  <a:chExt cx="247361" cy="183146"/>
                </a:xfrm>
              </p:grpSpPr>
              <p:sp>
                <p:nvSpPr>
                  <p:cNvPr id="28" name="Isosceles Triangle 27"/>
                  <p:cNvSpPr/>
                  <p:nvPr/>
                </p:nvSpPr>
                <p:spPr>
                  <a:xfrm rot="5400000">
                    <a:off x="2075442" y="5225546"/>
                    <a:ext cx="183146" cy="19757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2266197" y="5301623"/>
                    <a:ext cx="49393" cy="4578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1699205" y="44264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2308805" y="4553400"/>
                  <a:ext cx="180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699205" y="5059415"/>
                <a:ext cx="2024658" cy="288484"/>
                <a:chOff x="1699205" y="4343981"/>
                <a:chExt cx="2024658" cy="288484"/>
              </a:xfrm>
            </p:grpSpPr>
            <p:grpSp>
              <p:nvGrpSpPr>
                <p:cNvPr id="33" name="Group 14"/>
                <p:cNvGrpSpPr/>
                <p:nvPr/>
              </p:nvGrpSpPr>
              <p:grpSpPr>
                <a:xfrm>
                  <a:off x="2481118" y="4343981"/>
                  <a:ext cx="449521" cy="288484"/>
                  <a:chOff x="2481118" y="4343981"/>
                  <a:chExt cx="449521" cy="288484"/>
                </a:xfrm>
              </p:grpSpPr>
              <p:sp>
                <p:nvSpPr>
                  <p:cNvPr id="40" name="Flowchart: Delay 39"/>
                  <p:cNvSpPr/>
                  <p:nvPr/>
                </p:nvSpPr>
                <p:spPr>
                  <a:xfrm>
                    <a:off x="2481118" y="4343981"/>
                    <a:ext cx="380364" cy="2884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b="1"/>
                  </a:p>
                </p:txBody>
              </p:sp>
              <p:sp>
                <p:nvSpPr>
                  <p:cNvPr id="41" name="Flowchart: Connector 40"/>
                  <p:cNvSpPr/>
                  <p:nvPr/>
                </p:nvSpPr>
                <p:spPr>
                  <a:xfrm>
                    <a:off x="2861482" y="4472196"/>
                    <a:ext cx="69157" cy="641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b="1"/>
                  </a:p>
                </p:txBody>
              </p:sp>
            </p:grpSp>
            <p:cxnSp>
              <p:nvCxnSpPr>
                <p:cNvPr id="34" name="Straight Connector 33"/>
                <p:cNvCxnSpPr/>
                <p:nvPr/>
              </p:nvCxnSpPr>
              <p:spPr>
                <a:xfrm flipH="1" flipV="1">
                  <a:off x="2934280" y="45026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15"/>
                <p:cNvGrpSpPr/>
                <p:nvPr/>
              </p:nvGrpSpPr>
              <p:grpSpPr>
                <a:xfrm>
                  <a:off x="3046129" y="4408555"/>
                  <a:ext cx="247361" cy="183146"/>
                  <a:chOff x="2068229" y="5232759"/>
                  <a:chExt cx="247361" cy="183146"/>
                </a:xfrm>
              </p:grpSpPr>
              <p:sp>
                <p:nvSpPr>
                  <p:cNvPr id="38" name="Isosceles Triangle 37"/>
                  <p:cNvSpPr/>
                  <p:nvPr/>
                </p:nvSpPr>
                <p:spPr>
                  <a:xfrm rot="5400000">
                    <a:off x="2075442" y="5225546"/>
                    <a:ext cx="183146" cy="19757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b="1"/>
                  </a:p>
                </p:txBody>
              </p:sp>
              <p:sp>
                <p:nvSpPr>
                  <p:cNvPr id="39" name="Flowchart: Connector 38"/>
                  <p:cNvSpPr/>
                  <p:nvPr/>
                </p:nvSpPr>
                <p:spPr>
                  <a:xfrm>
                    <a:off x="2266197" y="5301623"/>
                    <a:ext cx="49393" cy="4578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b="1"/>
                  </a:p>
                </p:txBody>
              </p:sp>
            </p:grpSp>
            <p:cxnSp>
              <p:nvCxnSpPr>
                <p:cNvPr id="36" name="Straight Connector 35"/>
                <p:cNvCxnSpPr/>
                <p:nvPr/>
              </p:nvCxnSpPr>
              <p:spPr>
                <a:xfrm flipH="1" flipV="1">
                  <a:off x="1699205" y="44264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2308805" y="4553400"/>
                  <a:ext cx="180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1699205" y="5417131"/>
                <a:ext cx="2027074" cy="288484"/>
                <a:chOff x="1699205" y="4343981"/>
                <a:chExt cx="2027074" cy="288484"/>
              </a:xfrm>
            </p:grpSpPr>
            <p:grpSp>
              <p:nvGrpSpPr>
                <p:cNvPr id="43" name="Group 14"/>
                <p:cNvGrpSpPr/>
                <p:nvPr/>
              </p:nvGrpSpPr>
              <p:grpSpPr>
                <a:xfrm>
                  <a:off x="2481118" y="4343981"/>
                  <a:ext cx="449521" cy="288484"/>
                  <a:chOff x="2481118" y="4343981"/>
                  <a:chExt cx="449521" cy="288484"/>
                </a:xfrm>
              </p:grpSpPr>
              <p:sp>
                <p:nvSpPr>
                  <p:cNvPr id="50" name="Flowchart: Delay 49"/>
                  <p:cNvSpPr/>
                  <p:nvPr/>
                </p:nvSpPr>
                <p:spPr>
                  <a:xfrm>
                    <a:off x="2481118" y="4343981"/>
                    <a:ext cx="380364" cy="2884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51" name="Flowchart: Connector 50"/>
                  <p:cNvSpPr/>
                  <p:nvPr/>
                </p:nvSpPr>
                <p:spPr>
                  <a:xfrm>
                    <a:off x="2861482" y="4472196"/>
                    <a:ext cx="69157" cy="641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2934279" y="4502600"/>
                  <a:ext cx="792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15"/>
                <p:cNvGrpSpPr/>
                <p:nvPr/>
              </p:nvGrpSpPr>
              <p:grpSpPr>
                <a:xfrm>
                  <a:off x="3046129" y="4408555"/>
                  <a:ext cx="247361" cy="183146"/>
                  <a:chOff x="2068229" y="5232759"/>
                  <a:chExt cx="247361" cy="183146"/>
                </a:xfrm>
              </p:grpSpPr>
              <p:sp>
                <p:nvSpPr>
                  <p:cNvPr id="48" name="Isosceles Triangle 47"/>
                  <p:cNvSpPr/>
                  <p:nvPr/>
                </p:nvSpPr>
                <p:spPr>
                  <a:xfrm rot="5400000">
                    <a:off x="2075442" y="5225546"/>
                    <a:ext cx="183146" cy="19757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49" name="Flowchart: Connector 48"/>
                  <p:cNvSpPr/>
                  <p:nvPr/>
                </p:nvSpPr>
                <p:spPr>
                  <a:xfrm>
                    <a:off x="2266197" y="5301623"/>
                    <a:ext cx="49393" cy="4578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1699205" y="4426400"/>
                  <a:ext cx="789583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2308805" y="4553400"/>
                  <a:ext cx="180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/>
              <p:cNvCxnSpPr/>
              <p:nvPr/>
            </p:nvCxnSpPr>
            <p:spPr>
              <a:xfrm rot="16200000" flipH="1" flipV="1">
                <a:off x="1475546" y="5367175"/>
                <a:ext cx="1656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186260" y="4232636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SelLB_0</a:t>
                </a:r>
                <a:endParaRPr lang="nl-BE" sz="14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186260" y="4583003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SelREF_0</a:t>
                </a:r>
                <a:endParaRPr lang="nl-BE" sz="14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6260" y="4942797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SelLB_1</a:t>
                </a:r>
                <a:endParaRPr lang="nl-BE" sz="1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186260" y="5293152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SelREF_1</a:t>
                </a:r>
                <a:endParaRPr lang="nl-BE" sz="1400" dirty="0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5400000">
                <a:off x="4242712" y="4760627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351110" y="4165961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LBen_0</a:t>
                </a:r>
                <a:endParaRPr lang="nl-BE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351110" y="4516328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LBenbar_0</a:t>
                </a:r>
                <a:endParaRPr lang="nl-BE" sz="14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351110" y="4876122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LBen_1</a:t>
                </a:r>
                <a:endParaRPr lang="nl-BE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351110" y="5226477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LBenbar_1</a:t>
                </a:r>
                <a:endParaRPr lang="nl-BE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32160" y="6147227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GBen</a:t>
                </a:r>
                <a:endParaRPr lang="nl-BE" sz="1400" dirty="0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8274258" y="1208606"/>
              <a:ext cx="345750" cy="2204547"/>
              <a:chOff x="6664533" y="1208606"/>
              <a:chExt cx="345750" cy="2204547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6664533" y="1208606"/>
                <a:ext cx="345750" cy="2204547"/>
                <a:chOff x="5864397" y="1208606"/>
                <a:chExt cx="345750" cy="2204547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 rot="16200000" flipH="1" flipV="1">
                  <a:off x="5209272" y="2035848"/>
                  <a:ext cx="1656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rapezoid 154"/>
                <p:cNvSpPr/>
                <p:nvPr/>
              </p:nvSpPr>
              <p:spPr>
                <a:xfrm rot="16200000">
                  <a:off x="4984185" y="2187191"/>
                  <a:ext cx="2106174" cy="345750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 rot="16200000">
                <a:off x="6191312" y="2156991"/>
                <a:ext cx="1273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WL decoder</a:t>
                </a:r>
                <a:endParaRPr lang="nl-BE" sz="1400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3828899" y="1633067"/>
              <a:ext cx="616102" cy="583083"/>
              <a:chOff x="4108298" y="1988667"/>
              <a:chExt cx="894431" cy="798598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 flipH="1" flipV="1">
                <a:off x="4273864" y="2688799"/>
                <a:ext cx="68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6" name="Group 127"/>
              <p:cNvGrpSpPr/>
              <p:nvPr/>
            </p:nvGrpSpPr>
            <p:grpSpPr>
              <a:xfrm>
                <a:off x="4455480" y="2599149"/>
                <a:ext cx="253240" cy="183146"/>
                <a:chOff x="2357490" y="3830897"/>
                <a:chExt cx="369190" cy="288032"/>
              </a:xfrm>
            </p:grpSpPr>
            <p:sp>
              <p:nvSpPr>
                <p:cNvPr id="157" name="Isosceles Triangle 156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8" name="Flowchart: Connector 157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grpSp>
            <p:nvGrpSpPr>
              <p:cNvPr id="160" name="Group 128"/>
              <p:cNvGrpSpPr/>
              <p:nvPr/>
            </p:nvGrpSpPr>
            <p:grpSpPr>
              <a:xfrm>
                <a:off x="4749489" y="2604119"/>
                <a:ext cx="253240" cy="183146"/>
                <a:chOff x="2357490" y="3830897"/>
                <a:chExt cx="369190" cy="288032"/>
              </a:xfrm>
            </p:grpSpPr>
            <p:sp>
              <p:nvSpPr>
                <p:cNvPr id="161" name="Isosceles Triangle 160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62" name="Flowchart: Connector 161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64" name="Flowchart: Connector 163"/>
              <p:cNvSpPr/>
              <p:nvPr/>
            </p:nvSpPr>
            <p:spPr>
              <a:xfrm flipH="1">
                <a:off x="4917239" y="2171812"/>
                <a:ext cx="63508" cy="91573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4279747" y="2080665"/>
                <a:ext cx="370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4279747" y="2309265"/>
                <a:ext cx="370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4280696" y="2297427"/>
                <a:ext cx="0" cy="396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Flowchart: Stored Data 162"/>
              <p:cNvSpPr/>
              <p:nvPr/>
            </p:nvSpPr>
            <p:spPr>
              <a:xfrm flipH="1">
                <a:off x="4437427" y="1988667"/>
                <a:ext cx="480758" cy="412076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>
                <a:off x="4108298" y="2483095"/>
                <a:ext cx="1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3840011" y="2849885"/>
              <a:ext cx="616102" cy="583083"/>
              <a:chOff x="4108298" y="1988667"/>
              <a:chExt cx="894431" cy="798598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 flipH="1" flipV="1">
                <a:off x="4273864" y="2688799"/>
                <a:ext cx="68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2" name="Group 127"/>
              <p:cNvGrpSpPr/>
              <p:nvPr/>
            </p:nvGrpSpPr>
            <p:grpSpPr>
              <a:xfrm>
                <a:off x="4455480" y="2599149"/>
                <a:ext cx="253240" cy="183146"/>
                <a:chOff x="2357490" y="3830897"/>
                <a:chExt cx="369190" cy="288032"/>
              </a:xfrm>
            </p:grpSpPr>
            <p:sp>
              <p:nvSpPr>
                <p:cNvPr id="185" name="Isosceles Triangle 18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89" name="Flowchart: Connector 188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grpSp>
            <p:nvGrpSpPr>
              <p:cNvPr id="173" name="Group 128"/>
              <p:cNvGrpSpPr/>
              <p:nvPr/>
            </p:nvGrpSpPr>
            <p:grpSpPr>
              <a:xfrm>
                <a:off x="4749489" y="2604119"/>
                <a:ext cx="253240" cy="183146"/>
                <a:chOff x="2357490" y="3830897"/>
                <a:chExt cx="369190" cy="288032"/>
              </a:xfrm>
            </p:grpSpPr>
            <p:sp>
              <p:nvSpPr>
                <p:cNvPr id="182" name="Isosceles Triangle 181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84" name="Flowchart: Connector 18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74" name="Flowchart: Connector 173"/>
              <p:cNvSpPr/>
              <p:nvPr/>
            </p:nvSpPr>
            <p:spPr>
              <a:xfrm flipH="1">
                <a:off x="4917239" y="2171812"/>
                <a:ext cx="63508" cy="91573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4279747" y="2080665"/>
                <a:ext cx="370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4279747" y="2309265"/>
                <a:ext cx="370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4280696" y="2297427"/>
                <a:ext cx="0" cy="396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9" name="Flowchart: Stored Data 178"/>
              <p:cNvSpPr/>
              <p:nvPr/>
            </p:nvSpPr>
            <p:spPr>
              <a:xfrm flipH="1">
                <a:off x="4437427" y="1988667"/>
                <a:ext cx="480758" cy="412076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108298" y="2483095"/>
                <a:ext cx="1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Straight Connector 189"/>
            <p:cNvCxnSpPr/>
            <p:nvPr/>
          </p:nvCxnSpPr>
          <p:spPr>
            <a:xfrm rot="16200000" flipH="1" flipV="1">
              <a:off x="3001820" y="2393833"/>
              <a:ext cx="1656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Flowchart: Connector 190"/>
            <p:cNvSpPr/>
            <p:nvPr/>
          </p:nvSpPr>
          <p:spPr>
            <a:xfrm>
              <a:off x="4167384" y="2396704"/>
              <a:ext cx="62675" cy="6584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2" name="Flowchart: Connector 191"/>
            <p:cNvSpPr/>
            <p:nvPr/>
          </p:nvSpPr>
          <p:spPr>
            <a:xfrm>
              <a:off x="4167398" y="2503401"/>
              <a:ext cx="62675" cy="6584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3" name="Flowchart: Connector 192"/>
            <p:cNvSpPr/>
            <p:nvPr/>
          </p:nvSpPr>
          <p:spPr>
            <a:xfrm>
              <a:off x="4165326" y="2607907"/>
              <a:ext cx="62675" cy="6584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211038" y="2395273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Number of </a:t>
              </a:r>
              <a:r>
                <a:rPr lang="en-US" sz="1200" dirty="0" err="1" smtClean="0"/>
                <a:t>Bitlines</a:t>
              </a:r>
              <a:endParaRPr lang="nl-BE" sz="12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302034" y="1273901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RefEnable</a:t>
              </a:r>
              <a:endParaRPr lang="nl-BE" sz="1400" dirty="0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5578509" y="1208606"/>
              <a:ext cx="1473443" cy="2204547"/>
              <a:chOff x="5769009" y="1208606"/>
              <a:chExt cx="1473443" cy="2204547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>
                <a:off x="6710834" y="2364606"/>
                <a:ext cx="25534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6" name="Group 295"/>
              <p:cNvGrpSpPr/>
              <p:nvPr/>
            </p:nvGrpSpPr>
            <p:grpSpPr>
              <a:xfrm>
                <a:off x="6896702" y="1208606"/>
                <a:ext cx="345750" cy="2204547"/>
                <a:chOff x="5858477" y="1208606"/>
                <a:chExt cx="345750" cy="2204547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5858477" y="1208606"/>
                  <a:ext cx="345750" cy="2204547"/>
                  <a:chOff x="5864397" y="1208606"/>
                  <a:chExt cx="345750" cy="2204547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rot="16200000" flipH="1" flipV="1">
                    <a:off x="5209272" y="2035848"/>
                    <a:ext cx="1656000" cy="15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Trapezoid 149"/>
                  <p:cNvSpPr/>
                  <p:nvPr/>
                </p:nvSpPr>
                <p:spPr>
                  <a:xfrm rot="16200000">
                    <a:off x="4984185" y="2187191"/>
                    <a:ext cx="2106174" cy="345750"/>
                  </a:xfrm>
                  <a:prstGeom prst="trapezoid">
                    <a:avLst>
                      <a:gd name="adj" fmla="val 75161"/>
                    </a:avLst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dirty="0"/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 rot="16200000">
                  <a:off x="5508165" y="2156991"/>
                  <a:ext cx="10463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BL decoder</a:t>
                  </a:r>
                  <a:endParaRPr lang="nl-BE" sz="1400" dirty="0"/>
                </a:p>
              </p:txBody>
            </p:sp>
          </p:grpSp>
          <p:sp>
            <p:nvSpPr>
              <p:cNvPr id="299" name="TextBox 298"/>
              <p:cNvSpPr txBox="1"/>
              <p:nvPr/>
            </p:nvSpPr>
            <p:spPr>
              <a:xfrm>
                <a:off x="5769009" y="2197826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BLencoded</a:t>
                </a:r>
                <a:endParaRPr lang="nl-BE" sz="1400" dirty="0"/>
              </a:p>
            </p:txBody>
          </p:sp>
        </p:grpSp>
        <p:sp>
          <p:nvSpPr>
            <p:cNvPr id="300" name="TextBox 299"/>
            <p:cNvSpPr txBox="1"/>
            <p:nvPr/>
          </p:nvSpPr>
          <p:spPr>
            <a:xfrm>
              <a:off x="7102509" y="2197826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WLencoded</a:t>
              </a:r>
              <a:endParaRPr lang="nl-B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U:\Thesis-Design-of-RRam\Design\PassGateAnalysis\SPICE\fig\transientlatchresistanceswe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69039"/>
            <a:ext cx="8305799" cy="4969910"/>
          </a:xfrm>
          <a:prstGeom prst="rect">
            <a:avLst/>
          </a:prstGeom>
          <a:noFill/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/>
          <a:lstStyle/>
          <a:p>
            <a:r>
              <a:rPr lang="en-US" dirty="0" smtClean="0"/>
              <a:t>Depending on resistance value, strange dynamic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5908675" y="2733674"/>
            <a:ext cx="865504" cy="291465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19050 w 466725"/>
              <a:gd name="connsiteY0" fmla="*/ 0 h 419100"/>
              <a:gd name="connsiteX1" fmla="*/ 466725 w 466725"/>
              <a:gd name="connsiteY1" fmla="*/ 419100 h 419100"/>
              <a:gd name="connsiteX0" fmla="*/ 28575 w 466725"/>
              <a:gd name="connsiteY0" fmla="*/ 0 h 466725"/>
              <a:gd name="connsiteX1" fmla="*/ 466725 w 466725"/>
              <a:gd name="connsiteY1" fmla="*/ 466725 h 466725"/>
              <a:gd name="connsiteX0" fmla="*/ 220979 w 659129"/>
              <a:gd name="connsiteY0" fmla="*/ 0 h 466725"/>
              <a:gd name="connsiteX1" fmla="*/ 0 w 659129"/>
              <a:gd name="connsiteY1" fmla="*/ 108586 h 466725"/>
              <a:gd name="connsiteX2" fmla="*/ 659129 w 659129"/>
              <a:gd name="connsiteY2" fmla="*/ 466725 h 466725"/>
              <a:gd name="connsiteX0" fmla="*/ 0 w 659129"/>
              <a:gd name="connsiteY0" fmla="*/ 0 h 358139"/>
              <a:gd name="connsiteX1" fmla="*/ 659129 w 659129"/>
              <a:gd name="connsiteY1" fmla="*/ 358139 h 358139"/>
              <a:gd name="connsiteX0" fmla="*/ 0 w 659129"/>
              <a:gd name="connsiteY0" fmla="*/ 0 h 358139"/>
              <a:gd name="connsiteX1" fmla="*/ 659129 w 659129"/>
              <a:gd name="connsiteY1" fmla="*/ 358139 h 358139"/>
              <a:gd name="connsiteX0" fmla="*/ 0 w 659129"/>
              <a:gd name="connsiteY0" fmla="*/ 0 h 358139"/>
              <a:gd name="connsiteX1" fmla="*/ 659129 w 659129"/>
              <a:gd name="connsiteY1" fmla="*/ 358139 h 358139"/>
              <a:gd name="connsiteX0" fmla="*/ 0 w 792479"/>
              <a:gd name="connsiteY0" fmla="*/ 0 h 272414"/>
              <a:gd name="connsiteX1" fmla="*/ 792479 w 792479"/>
              <a:gd name="connsiteY1" fmla="*/ 272414 h 272414"/>
              <a:gd name="connsiteX0" fmla="*/ 73025 w 865504"/>
              <a:gd name="connsiteY0" fmla="*/ 19051 h 291465"/>
              <a:gd name="connsiteX1" fmla="*/ 0 w 865504"/>
              <a:gd name="connsiteY1" fmla="*/ 0 h 291465"/>
              <a:gd name="connsiteX2" fmla="*/ 865504 w 865504"/>
              <a:gd name="connsiteY2" fmla="*/ 291465 h 291465"/>
              <a:gd name="connsiteX0" fmla="*/ 0 w 865504"/>
              <a:gd name="connsiteY0" fmla="*/ 0 h 291465"/>
              <a:gd name="connsiteX1" fmla="*/ 865504 w 865504"/>
              <a:gd name="connsiteY1" fmla="*/ 291465 h 29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504" h="291465">
                <a:moveTo>
                  <a:pt x="0" y="0"/>
                </a:moveTo>
                <a:cubicBezTo>
                  <a:pt x="132079" y="173990"/>
                  <a:pt x="398779" y="272415"/>
                  <a:pt x="865504" y="29146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TextBox 110"/>
          <p:cNvSpPr txBox="1"/>
          <p:nvPr/>
        </p:nvSpPr>
        <p:spPr>
          <a:xfrm>
            <a:off x="6800850" y="2857500"/>
            <a:ext cx="970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R=0 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R=5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R=10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R=15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R=20 k</a:t>
            </a:r>
            <a:r>
              <a:rPr lang="el-GR" dirty="0" smtClean="0"/>
              <a:t>Ω</a:t>
            </a:r>
            <a:endParaRPr lang="en-US" dirty="0" smtClean="0"/>
          </a:p>
        </p:txBody>
      </p:sp>
      <p:sp>
        <p:nvSpPr>
          <p:cNvPr id="112" name="Freeform 111"/>
          <p:cNvSpPr/>
          <p:nvPr/>
        </p:nvSpPr>
        <p:spPr>
          <a:xfrm>
            <a:off x="5120005" y="2717163"/>
            <a:ext cx="1673225" cy="593725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0 w 1562100"/>
              <a:gd name="connsiteY0" fmla="*/ 85725 h 657225"/>
              <a:gd name="connsiteX1" fmla="*/ 1562100 w 1562100"/>
              <a:gd name="connsiteY1" fmla="*/ 657225 h 657225"/>
              <a:gd name="connsiteX0" fmla="*/ 0 w 1562100"/>
              <a:gd name="connsiteY0" fmla="*/ 0 h 571500"/>
              <a:gd name="connsiteX1" fmla="*/ 1562100 w 1562100"/>
              <a:gd name="connsiteY1" fmla="*/ 571500 h 571500"/>
              <a:gd name="connsiteX0" fmla="*/ 0 w 1673225"/>
              <a:gd name="connsiteY0" fmla="*/ 0 h 593725"/>
              <a:gd name="connsiteX1" fmla="*/ 1673225 w 1673225"/>
              <a:gd name="connsiteY1" fmla="*/ 593725 h 59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3225" h="593725">
                <a:moveTo>
                  <a:pt x="0" y="0"/>
                </a:moveTo>
                <a:cubicBezTo>
                  <a:pt x="247650" y="238125"/>
                  <a:pt x="911225" y="498475"/>
                  <a:pt x="1673225" y="59372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Freeform 114"/>
          <p:cNvSpPr/>
          <p:nvPr/>
        </p:nvSpPr>
        <p:spPr>
          <a:xfrm>
            <a:off x="4473574" y="2822575"/>
            <a:ext cx="2338705" cy="774062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487931"/>
              <a:gd name="connsiteY0" fmla="*/ 32387 h 933450"/>
              <a:gd name="connsiteX1" fmla="*/ 2487931 w 2487931"/>
              <a:gd name="connsiteY1" fmla="*/ 933450 h 933450"/>
              <a:gd name="connsiteX0" fmla="*/ 0 w 2487931"/>
              <a:gd name="connsiteY0" fmla="*/ 0 h 901063"/>
              <a:gd name="connsiteX1" fmla="*/ 2487931 w 2487931"/>
              <a:gd name="connsiteY1" fmla="*/ 901063 h 901063"/>
              <a:gd name="connsiteX0" fmla="*/ 0 w 2478406"/>
              <a:gd name="connsiteY0" fmla="*/ 0 h 624838"/>
              <a:gd name="connsiteX1" fmla="*/ 2478406 w 2478406"/>
              <a:gd name="connsiteY1" fmla="*/ 624838 h 624838"/>
              <a:gd name="connsiteX0" fmla="*/ 0 w 2287906"/>
              <a:gd name="connsiteY0" fmla="*/ 0 h 729613"/>
              <a:gd name="connsiteX1" fmla="*/ 2287906 w 2287906"/>
              <a:gd name="connsiteY1" fmla="*/ 729613 h 729613"/>
              <a:gd name="connsiteX0" fmla="*/ 0 w 2287906"/>
              <a:gd name="connsiteY0" fmla="*/ 0 h 729613"/>
              <a:gd name="connsiteX1" fmla="*/ 2287906 w 2287906"/>
              <a:gd name="connsiteY1" fmla="*/ 729613 h 729613"/>
              <a:gd name="connsiteX0" fmla="*/ 50799 w 2338705"/>
              <a:gd name="connsiteY0" fmla="*/ 44449 h 774062"/>
              <a:gd name="connsiteX1" fmla="*/ 0 w 2338705"/>
              <a:gd name="connsiteY1" fmla="*/ 0 h 774062"/>
              <a:gd name="connsiteX2" fmla="*/ 2338705 w 2338705"/>
              <a:gd name="connsiteY2" fmla="*/ 774062 h 77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705" h="774062">
                <a:moveTo>
                  <a:pt x="50799" y="44449"/>
                </a:moveTo>
                <a:lnTo>
                  <a:pt x="0" y="0"/>
                </a:lnTo>
                <a:cubicBezTo>
                  <a:pt x="367030" y="323212"/>
                  <a:pt x="1576705" y="678812"/>
                  <a:pt x="2338705" y="774062"/>
                </a:cubicBezTo>
              </a:path>
            </a:pathLst>
          </a:cu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Freeform 115"/>
          <p:cNvSpPr/>
          <p:nvPr/>
        </p:nvSpPr>
        <p:spPr>
          <a:xfrm>
            <a:off x="4003674" y="2949574"/>
            <a:ext cx="2760981" cy="923287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2840356"/>
              <a:gd name="connsiteY0" fmla="*/ 0 h 786763"/>
              <a:gd name="connsiteX1" fmla="*/ 2840356 w 2840356"/>
              <a:gd name="connsiteY1" fmla="*/ 786763 h 786763"/>
              <a:gd name="connsiteX0" fmla="*/ 0 w 2840356"/>
              <a:gd name="connsiteY0" fmla="*/ 0 h 786763"/>
              <a:gd name="connsiteX1" fmla="*/ 2840356 w 2840356"/>
              <a:gd name="connsiteY1" fmla="*/ 786763 h 786763"/>
              <a:gd name="connsiteX0" fmla="*/ 0 w 2726056"/>
              <a:gd name="connsiteY0" fmla="*/ 0 h 853438"/>
              <a:gd name="connsiteX1" fmla="*/ 2726056 w 2726056"/>
              <a:gd name="connsiteY1" fmla="*/ 853438 h 853438"/>
              <a:gd name="connsiteX0" fmla="*/ 0 w 2726056"/>
              <a:gd name="connsiteY0" fmla="*/ 38099 h 891537"/>
              <a:gd name="connsiteX1" fmla="*/ 0 w 2726056"/>
              <a:gd name="connsiteY1" fmla="*/ 0 h 891537"/>
              <a:gd name="connsiteX2" fmla="*/ 2726056 w 2726056"/>
              <a:gd name="connsiteY2" fmla="*/ 891537 h 891537"/>
              <a:gd name="connsiteX0" fmla="*/ 34925 w 2760981"/>
              <a:gd name="connsiteY0" fmla="*/ 69849 h 923287"/>
              <a:gd name="connsiteX1" fmla="*/ 0 w 2760981"/>
              <a:gd name="connsiteY1" fmla="*/ 0 h 923287"/>
              <a:gd name="connsiteX2" fmla="*/ 2760981 w 2760981"/>
              <a:gd name="connsiteY2" fmla="*/ 923287 h 923287"/>
              <a:gd name="connsiteX0" fmla="*/ 0 w 2792731"/>
              <a:gd name="connsiteY0" fmla="*/ 79374 h 923287"/>
              <a:gd name="connsiteX1" fmla="*/ 31750 w 2792731"/>
              <a:gd name="connsiteY1" fmla="*/ 0 h 923287"/>
              <a:gd name="connsiteX2" fmla="*/ 2792731 w 2792731"/>
              <a:gd name="connsiteY2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31750 w 2792731"/>
              <a:gd name="connsiteY2" fmla="*/ 0 h 923287"/>
              <a:gd name="connsiteX3" fmla="*/ 2792731 w 2792731"/>
              <a:gd name="connsiteY3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31750 w 2792731"/>
              <a:gd name="connsiteY2" fmla="*/ 0 h 923287"/>
              <a:gd name="connsiteX3" fmla="*/ 2792731 w 2792731"/>
              <a:gd name="connsiteY3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111126 w 2792731"/>
              <a:gd name="connsiteY2" fmla="*/ 231776 h 923287"/>
              <a:gd name="connsiteX3" fmla="*/ 31750 w 2792731"/>
              <a:gd name="connsiteY3" fmla="*/ 0 h 923287"/>
              <a:gd name="connsiteX4" fmla="*/ 2792731 w 2792731"/>
              <a:gd name="connsiteY4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31750 w 2792731"/>
              <a:gd name="connsiteY2" fmla="*/ 0 h 923287"/>
              <a:gd name="connsiteX3" fmla="*/ 2792731 w 2792731"/>
              <a:gd name="connsiteY3" fmla="*/ 923287 h 923287"/>
              <a:gd name="connsiteX0" fmla="*/ 0 w 2792731"/>
              <a:gd name="connsiteY0" fmla="*/ 79374 h 923287"/>
              <a:gd name="connsiteX1" fmla="*/ 31750 w 2792731"/>
              <a:gd name="connsiteY1" fmla="*/ 0 h 923287"/>
              <a:gd name="connsiteX2" fmla="*/ 2792731 w 2792731"/>
              <a:gd name="connsiteY2" fmla="*/ 923287 h 923287"/>
              <a:gd name="connsiteX0" fmla="*/ 0 w 2760981"/>
              <a:gd name="connsiteY0" fmla="*/ 0 h 923287"/>
              <a:gd name="connsiteX1" fmla="*/ 2760981 w 2760981"/>
              <a:gd name="connsiteY1" fmla="*/ 923287 h 92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0981" h="923287">
                <a:moveTo>
                  <a:pt x="0" y="0"/>
                </a:moveTo>
                <a:cubicBezTo>
                  <a:pt x="382906" y="281937"/>
                  <a:pt x="1998981" y="828037"/>
                  <a:pt x="2760981" y="923287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7" name="Freeform 116"/>
          <p:cNvSpPr/>
          <p:nvPr/>
        </p:nvSpPr>
        <p:spPr>
          <a:xfrm>
            <a:off x="3511550" y="3086099"/>
            <a:ext cx="3272156" cy="1082037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3259456"/>
              <a:gd name="connsiteY0" fmla="*/ 0 h 1291588"/>
              <a:gd name="connsiteX1" fmla="*/ 3259456 w 3259456"/>
              <a:gd name="connsiteY1" fmla="*/ 1291588 h 1291588"/>
              <a:gd name="connsiteX0" fmla="*/ 0 w 3173731"/>
              <a:gd name="connsiteY0" fmla="*/ 0 h 1034413"/>
              <a:gd name="connsiteX1" fmla="*/ 3173731 w 3173731"/>
              <a:gd name="connsiteY1" fmla="*/ 1034413 h 1034413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31750 w 3272156"/>
              <a:gd name="connsiteY0" fmla="*/ 38099 h 1082037"/>
              <a:gd name="connsiteX1" fmla="*/ 0 w 3272156"/>
              <a:gd name="connsiteY1" fmla="*/ 0 h 1082037"/>
              <a:gd name="connsiteX2" fmla="*/ 3272156 w 3272156"/>
              <a:gd name="connsiteY2" fmla="*/ 1082037 h 108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2156" h="1082037">
                <a:moveTo>
                  <a:pt x="31750" y="38099"/>
                </a:moveTo>
                <a:lnTo>
                  <a:pt x="0" y="0"/>
                </a:lnTo>
                <a:cubicBezTo>
                  <a:pt x="306706" y="348612"/>
                  <a:pt x="2510156" y="986787"/>
                  <a:pt x="3272156" y="1082037"/>
                </a:cubicBezTo>
              </a:path>
            </a:pathLst>
          </a:cu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TextBox 117"/>
          <p:cNvSpPr txBox="1"/>
          <p:nvPr/>
        </p:nvSpPr>
        <p:spPr>
          <a:xfrm>
            <a:off x="1485704" y="2736522"/>
            <a:ext cx="124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Cbig</a:t>
            </a:r>
            <a:r>
              <a:rPr lang="en-US" dirty="0" smtClean="0"/>
              <a:t>=46fF</a:t>
            </a:r>
          </a:p>
          <a:p>
            <a:r>
              <a:rPr lang="en-US" dirty="0" err="1" smtClean="0"/>
              <a:t>Cint</a:t>
            </a:r>
            <a:r>
              <a:rPr lang="en-US" dirty="0" smtClean="0"/>
              <a:t>=161aF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/>
          <a:lstStyle/>
          <a:p>
            <a:r>
              <a:rPr lang="en-US" dirty="0" smtClean="0"/>
              <a:t>Capacitor acts as short in beginning</a:t>
            </a:r>
          </a:p>
          <a:p>
            <a:r>
              <a:rPr lang="en-US" dirty="0" smtClean="0"/>
              <a:t>Ordinary voltage drop over resistor, output charges normally (high frequencies)</a:t>
            </a:r>
          </a:p>
          <a:p>
            <a:r>
              <a:rPr lang="en-US" dirty="0" smtClean="0"/>
              <a:t>Afterwards also charging C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21509" name="Picture 5" descr="U:\Thesis-Design-of-RRam\Design\PassGateAnalysis\SPICE\fig\latchc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530" y="3274390"/>
            <a:ext cx="4324471" cy="3243353"/>
          </a:xfrm>
          <a:prstGeom prst="rect">
            <a:avLst/>
          </a:prstGeom>
          <a:noFill/>
        </p:spPr>
      </p:pic>
      <p:pic>
        <p:nvPicPr>
          <p:cNvPr id="21510" name="Picture 6" descr="U:\Thesis-Design-of-RRam\Design\PassGateAnalysis\SPICE\fig\latchnoc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0736" y="3296909"/>
            <a:ext cx="4324471" cy="3243353"/>
          </a:xfrm>
          <a:prstGeom prst="rect">
            <a:avLst/>
          </a:prstGeom>
          <a:noFill/>
        </p:spPr>
      </p:pic>
      <p:sp>
        <p:nvSpPr>
          <p:cNvPr id="119" name="TextBox 118"/>
          <p:cNvSpPr txBox="1"/>
          <p:nvPr/>
        </p:nvSpPr>
        <p:spPr>
          <a:xfrm>
            <a:off x="2152186" y="4616605"/>
            <a:ext cx="158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Capacitor</a:t>
            </a:r>
            <a:endParaRPr lang="nl-BE" dirty="0"/>
          </a:p>
        </p:txBody>
      </p:sp>
      <p:sp>
        <p:nvSpPr>
          <p:cNvPr id="120" name="TextBox 119"/>
          <p:cNvSpPr txBox="1"/>
          <p:nvPr/>
        </p:nvSpPr>
        <p:spPr>
          <a:xfrm>
            <a:off x="5974266" y="4638908"/>
            <a:ext cx="19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Capacitor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Out(bar) charges almost linearly</a:t>
            </a:r>
          </a:p>
          <a:p>
            <a:r>
              <a:rPr lang="en-US" dirty="0" smtClean="0"/>
              <a:t>AC voltage over capacitor almost zero</a:t>
            </a:r>
          </a:p>
          <a:p>
            <a:r>
              <a:rPr lang="en-US" dirty="0" smtClean="0"/>
              <a:t>Latching and RC-charging are separated</a:t>
            </a:r>
          </a:p>
          <a:p>
            <a:r>
              <a:rPr lang="en-US" dirty="0" err="1" smtClean="0"/>
              <a:t>Vc</a:t>
            </a:r>
            <a:r>
              <a:rPr lang="en-US" dirty="0" smtClean="0"/>
              <a:t> response for linearly charging source</a:t>
            </a:r>
          </a:p>
          <a:p>
            <a:endParaRPr lang="en-US" dirty="0" smtClean="0"/>
          </a:p>
          <a:p>
            <a:r>
              <a:rPr lang="en-US" dirty="0" smtClean="0"/>
              <a:t>RC-product must be large enough in order for C-short approximation to hold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aphicFrame>
        <p:nvGraphicFramePr>
          <p:cNvPr id="121" name="Object 120"/>
          <p:cNvGraphicFramePr>
            <a:graphicFrameLocks noChangeAspect="1"/>
          </p:cNvGraphicFramePr>
          <p:nvPr/>
        </p:nvGraphicFramePr>
        <p:xfrm>
          <a:off x="2673349" y="3295650"/>
          <a:ext cx="3173165" cy="758190"/>
        </p:xfrm>
        <a:graphic>
          <a:graphicData uri="http://schemas.openxmlformats.org/presentationml/2006/ole">
            <p:oleObj spid="_x0000_s39938" name="Vergelijking" r:id="rId3" imgW="143496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RC-product is too small:</a:t>
            </a:r>
          </a:p>
          <a:p>
            <a:r>
              <a:rPr lang="en-US" dirty="0" smtClean="0"/>
              <a:t>Latching and RC-charging no longer separated</a:t>
            </a:r>
          </a:p>
          <a:p>
            <a:r>
              <a:rPr lang="en-US" dirty="0" smtClean="0"/>
              <a:t>Difficult to mathematically describe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large simulation</a:t>
            </a:r>
          </a:p>
          <a:p>
            <a:r>
              <a:rPr lang="en-US" dirty="0" smtClean="0"/>
              <a:t>Pareto surface delay-energy-</a:t>
            </a:r>
            <a:r>
              <a:rPr lang="el-GR" dirty="0" smtClean="0"/>
              <a:t>Δ</a:t>
            </a:r>
            <a:r>
              <a:rPr lang="en-US" dirty="0" smtClean="0"/>
              <a:t>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Sense amplifier </a:t>
            </a:r>
            <a:r>
              <a:rPr lang="en-US" sz="3200" b="1" dirty="0" err="1" smtClean="0">
                <a:solidFill>
                  <a:srgbClr val="0070C0"/>
                </a:solidFill>
                <a:latin typeface="Gill Sans MT" pitchFamily="34" charset="0"/>
              </a:rPr>
              <a:t>pareto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23554" name="Picture 2" descr="U:\Thesis-Design-of-RRam\Design\LatchAnalysis\BasicLatch\UltimateSweep\fig\pareto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04" y="2743200"/>
            <a:ext cx="5424941" cy="3449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18720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36</a:t>
            </a:fld>
            <a:endParaRPr lang="nl-BE"/>
          </a:p>
        </p:txBody>
      </p:sp>
      <p:pic>
        <p:nvPicPr>
          <p:cNvPr id="5" name="Picture 4" descr="length_blvoltage.png"/>
          <p:cNvPicPr>
            <a:picLocks noChangeAspect="1"/>
          </p:cNvPicPr>
          <p:nvPr/>
        </p:nvPicPr>
        <p:blipFill>
          <a:blip r:embed="rId2" cstate="print"/>
          <a:srcRect b="3880"/>
          <a:stretch>
            <a:fillRect/>
          </a:stretch>
        </p:blipFill>
        <p:spPr>
          <a:xfrm>
            <a:off x="-51978" y="531617"/>
            <a:ext cx="4357201" cy="2984581"/>
          </a:xfrm>
          <a:prstGeom prst="rect">
            <a:avLst/>
          </a:prstGeom>
        </p:spPr>
      </p:pic>
      <p:pic>
        <p:nvPicPr>
          <p:cNvPr id="6" name="Picture 5" descr="length_cellvoltage.png"/>
          <p:cNvPicPr>
            <a:picLocks noChangeAspect="1"/>
          </p:cNvPicPr>
          <p:nvPr/>
        </p:nvPicPr>
        <p:blipFill>
          <a:blip r:embed="rId3" cstate="print"/>
          <a:srcRect t="5547"/>
          <a:stretch>
            <a:fillRect/>
          </a:stretch>
        </p:blipFill>
        <p:spPr>
          <a:xfrm>
            <a:off x="-165099" y="3506771"/>
            <a:ext cx="5015060" cy="335122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18985" y="697582"/>
            <a:ext cx="0" cy="5940000"/>
          </a:xfrm>
          <a:prstGeom prst="line">
            <a:avLst/>
          </a:prstGeom>
          <a:ln w="22225">
            <a:solidFill>
              <a:srgbClr val="FF000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14822" y="598598"/>
            <a:ext cx="1272616" cy="33308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  <a:gd name="connsiteX0" fmla="*/ 0 w 7519445"/>
              <a:gd name="connsiteY0" fmla="*/ 15712 h 2916027"/>
              <a:gd name="connsiteX1" fmla="*/ 6994687 w 7519445"/>
              <a:gd name="connsiteY1" fmla="*/ 2400693 h 2916027"/>
              <a:gd name="connsiteX0" fmla="*/ 0 w 7519445"/>
              <a:gd name="connsiteY0" fmla="*/ 458772 h 3359087"/>
              <a:gd name="connsiteX1" fmla="*/ 6994687 w 7519445"/>
              <a:gd name="connsiteY1" fmla="*/ 2843753 h 3359087"/>
              <a:gd name="connsiteX0" fmla="*/ 0 w 6994687"/>
              <a:gd name="connsiteY0" fmla="*/ 458772 h 3000869"/>
              <a:gd name="connsiteX1" fmla="*/ 6994687 w 6994687"/>
              <a:gd name="connsiteY1" fmla="*/ 2843753 h 3000869"/>
              <a:gd name="connsiteX0" fmla="*/ 0 w 2809186"/>
              <a:gd name="connsiteY0" fmla="*/ 458772 h 1266337"/>
              <a:gd name="connsiteX1" fmla="*/ 2809186 w 2809186"/>
              <a:gd name="connsiteY1" fmla="*/ 1109221 h 1266337"/>
              <a:gd name="connsiteX0" fmla="*/ 172828 w 1445444"/>
              <a:gd name="connsiteY0" fmla="*/ 458772 h 700728"/>
              <a:gd name="connsiteX1" fmla="*/ 1445444 w 1445444"/>
              <a:gd name="connsiteY1" fmla="*/ 543612 h 700728"/>
              <a:gd name="connsiteX0" fmla="*/ 0 w 1272616"/>
              <a:gd name="connsiteY0" fmla="*/ 458772 h 672447"/>
              <a:gd name="connsiteX1" fmla="*/ 1272616 w 1272616"/>
              <a:gd name="connsiteY1" fmla="*/ 543612 h 672447"/>
              <a:gd name="connsiteX0" fmla="*/ 0 w 1272616"/>
              <a:gd name="connsiteY0" fmla="*/ 119407 h 333082"/>
              <a:gd name="connsiteX1" fmla="*/ 1272616 w 1272616"/>
              <a:gd name="connsiteY1" fmla="*/ 204247 h 3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2616" h="333082">
                <a:moveTo>
                  <a:pt x="0" y="119407"/>
                </a:moveTo>
                <a:cubicBezTo>
                  <a:pt x="757285" y="0"/>
                  <a:pt x="487048" y="333082"/>
                  <a:pt x="1272616" y="204247"/>
                </a:cubicBezTo>
              </a:path>
            </a:pathLst>
          </a:custGeom>
          <a:ln w="25400">
            <a:solidFill>
              <a:schemeClr val="bg1">
                <a:lumMod val="75000"/>
                <a:alpha val="79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2401533" y="586642"/>
            <a:ext cx="372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Previous load is here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W = 300nm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L = 195nm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pic>
        <p:nvPicPr>
          <p:cNvPr id="12" name="Picture 11" descr="bitline_distribution_4x100_4x195.png"/>
          <p:cNvPicPr>
            <a:picLocks noChangeAspect="1"/>
          </p:cNvPicPr>
          <p:nvPr/>
        </p:nvPicPr>
        <p:blipFill>
          <a:blip r:embed="rId4" cstate="print"/>
          <a:srcRect l="9628" r="8659"/>
          <a:stretch>
            <a:fillRect/>
          </a:stretch>
        </p:blipFill>
        <p:spPr>
          <a:xfrm>
            <a:off x="4444477" y="3602262"/>
            <a:ext cx="4534292" cy="3255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71922" y="1723844"/>
            <a:ext cx="1567891" cy="1019468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  <a:gd name="connsiteX0" fmla="*/ 0 w 7519445"/>
              <a:gd name="connsiteY0" fmla="*/ 15712 h 2916027"/>
              <a:gd name="connsiteX1" fmla="*/ 6994687 w 7519445"/>
              <a:gd name="connsiteY1" fmla="*/ 2400693 h 2916027"/>
              <a:gd name="connsiteX0" fmla="*/ 0 w 7519445"/>
              <a:gd name="connsiteY0" fmla="*/ 458772 h 3359087"/>
              <a:gd name="connsiteX1" fmla="*/ 6994687 w 7519445"/>
              <a:gd name="connsiteY1" fmla="*/ 2843753 h 3359087"/>
              <a:gd name="connsiteX0" fmla="*/ 0 w 6994687"/>
              <a:gd name="connsiteY0" fmla="*/ 458772 h 3000869"/>
              <a:gd name="connsiteX1" fmla="*/ 6994687 w 6994687"/>
              <a:gd name="connsiteY1" fmla="*/ 2843753 h 3000869"/>
              <a:gd name="connsiteX0" fmla="*/ 0 w 2809186"/>
              <a:gd name="connsiteY0" fmla="*/ 458772 h 1266337"/>
              <a:gd name="connsiteX1" fmla="*/ 2809186 w 2809186"/>
              <a:gd name="connsiteY1" fmla="*/ 1109221 h 1266337"/>
              <a:gd name="connsiteX0" fmla="*/ 172828 w 1445444"/>
              <a:gd name="connsiteY0" fmla="*/ 458772 h 700728"/>
              <a:gd name="connsiteX1" fmla="*/ 1445444 w 1445444"/>
              <a:gd name="connsiteY1" fmla="*/ 543612 h 700728"/>
              <a:gd name="connsiteX0" fmla="*/ 0 w 1272616"/>
              <a:gd name="connsiteY0" fmla="*/ 458772 h 672447"/>
              <a:gd name="connsiteX1" fmla="*/ 1272616 w 1272616"/>
              <a:gd name="connsiteY1" fmla="*/ 543612 h 672447"/>
              <a:gd name="connsiteX0" fmla="*/ 0 w 1272616"/>
              <a:gd name="connsiteY0" fmla="*/ 119407 h 333082"/>
              <a:gd name="connsiteX1" fmla="*/ 1272616 w 1272616"/>
              <a:gd name="connsiteY1" fmla="*/ 204247 h 333082"/>
              <a:gd name="connsiteX0" fmla="*/ 0 w 1272616"/>
              <a:gd name="connsiteY0" fmla="*/ 0 h 361606"/>
              <a:gd name="connsiteX1" fmla="*/ 1272616 w 1272616"/>
              <a:gd name="connsiteY1" fmla="*/ 84840 h 361606"/>
              <a:gd name="connsiteX0" fmla="*/ 0 w 1567891"/>
              <a:gd name="connsiteY0" fmla="*/ 643822 h 1005428"/>
              <a:gd name="connsiteX1" fmla="*/ 1567891 w 1567891"/>
              <a:gd name="connsiteY1" fmla="*/ 0 h 1005428"/>
              <a:gd name="connsiteX0" fmla="*/ 0 w 1567891"/>
              <a:gd name="connsiteY0" fmla="*/ 657862 h 1019468"/>
              <a:gd name="connsiteX1" fmla="*/ 1567891 w 1567891"/>
              <a:gd name="connsiteY1" fmla="*/ 14040 h 101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7891" h="1019468">
                <a:moveTo>
                  <a:pt x="0" y="657862"/>
                </a:moveTo>
                <a:cubicBezTo>
                  <a:pt x="400098" y="1019468"/>
                  <a:pt x="763273" y="0"/>
                  <a:pt x="1567891" y="14040"/>
                </a:cubicBezTo>
              </a:path>
            </a:pathLst>
          </a:custGeom>
          <a:ln w="25400">
            <a:solidFill>
              <a:srgbClr val="FF0000">
                <a:alpha val="79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2346543" y="1615735"/>
            <a:ext cx="372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Suggest new load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W = 100nm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L = 195nm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4223208" y="1630837"/>
            <a:ext cx="263951" cy="1046375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4610548" y="1956671"/>
            <a:ext cx="3725890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Size x 4 for mismatch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→ 3</a:t>
            </a:r>
            <a:r>
              <a:rPr lang="el-GR" sz="2000" dirty="0" smtClean="0">
                <a:solidFill>
                  <a:srgbClr val="002060"/>
                </a:solidFill>
              </a:rPr>
              <a:t>σ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Vdiff</a:t>
            </a:r>
            <a:r>
              <a:rPr lang="en-US" sz="2000" baseline="-25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= 29mV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→ </a:t>
            </a:r>
            <a:r>
              <a:rPr lang="en-US" sz="2000" dirty="0" err="1" smtClean="0">
                <a:solidFill>
                  <a:srgbClr val="002060"/>
                </a:solidFill>
              </a:rPr>
              <a:t>Vcell</a:t>
            </a:r>
            <a:r>
              <a:rPr lang="en-US" sz="2000" dirty="0" smtClean="0">
                <a:solidFill>
                  <a:srgbClr val="002060"/>
                </a:solidFill>
              </a:rPr>
              <a:t> max = 176mV </a:t>
            </a:r>
            <a:r>
              <a:rPr lang="en-US" sz="2000" smtClean="0">
                <a:solidFill>
                  <a:srgbClr val="002060"/>
                </a:solidFill>
              </a:rPr>
              <a:t>(after mc)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baseline="-25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schrijf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hoe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berekend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75282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ARICHTECTURE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SENCE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4290166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smtClean="0">
                <a:solidFill>
                  <a:srgbClr val="0070C0"/>
                </a:solidFill>
                <a:latin typeface="Gill Sans MT" pitchFamily="34" charset="0"/>
              </a:rPr>
              <a:t>SENSE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463" descr="buffered li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5754" y="533400"/>
            <a:ext cx="5200100" cy="4829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1619239" y="128567"/>
            <a:ext cx="6296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ARRAY: Buffers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461" name="Group 460"/>
          <p:cNvGrpSpPr/>
          <p:nvPr/>
        </p:nvGrpSpPr>
        <p:grpSpPr>
          <a:xfrm>
            <a:off x="1428750" y="2733675"/>
            <a:ext cx="7477125" cy="4124325"/>
            <a:chOff x="277738" y="1704975"/>
            <a:chExt cx="8590653" cy="4510392"/>
          </a:xfrm>
        </p:grpSpPr>
        <p:grpSp>
          <p:nvGrpSpPr>
            <p:cNvPr id="181" name="Group 180"/>
            <p:cNvGrpSpPr/>
            <p:nvPr/>
          </p:nvGrpSpPr>
          <p:grpSpPr>
            <a:xfrm>
              <a:off x="3848246" y="1780406"/>
              <a:ext cx="5020145" cy="4186586"/>
              <a:chOff x="666896" y="1808981"/>
              <a:chExt cx="5020145" cy="4186586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666896" y="3505828"/>
                <a:ext cx="11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RefEnable</a:t>
                </a:r>
                <a:endParaRPr lang="nl-BE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2531490" y="1808981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27" name="Straight Connector 26"/>
                <p:cNvCxnSpPr>
                  <a:stCxn id="117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16" name="Flowchart: Stored Data 115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17" name="Flowchart: Connector 116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30" name="Isosceles Triangle 12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31" name="Flowchart: Connector 13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93" name="Isosceles Triangle 92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94" name="Flowchart: Connector 93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2533062" y="3054910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35" name="Straight Connector 134"/>
                <p:cNvCxnSpPr>
                  <a:stCxn id="149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48" name="Flowchart: Stored Data 147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9" name="Flowchart: Connector 148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6" name="Isosceles Triangle 145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7" name="Flowchart: Connector 146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43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4" name="Isosceles Triangle 143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5" name="Flowchart: Connector 144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2534631" y="4838144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51" name="Straight Connector 150"/>
                <p:cNvCxnSpPr>
                  <a:stCxn id="165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64" name="Flowchart: Stored Data 163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5" name="Flowchart: Connector 164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54" name="Straight Connector 153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2" name="Isosceles Triangle 161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3" name="Flowchart: Connector 162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5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0" name="Isosceles Triangle 15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1" name="Flowchart: Connector 16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1169856" y="3925476"/>
                <a:ext cx="1376364" cy="297557"/>
                <a:chOff x="3387119" y="5850410"/>
                <a:chExt cx="1376364" cy="297557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3387119" y="5986676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Isosceles Triangle 166"/>
                <p:cNvSpPr/>
                <p:nvPr/>
              </p:nvSpPr>
              <p:spPr>
                <a:xfrm rot="5400000">
                  <a:off x="4082496" y="5850410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68" name="Isosceles Triangle 167"/>
                <p:cNvSpPr/>
                <p:nvPr/>
              </p:nvSpPr>
              <p:spPr>
                <a:xfrm rot="5400000">
                  <a:off x="3596721" y="5859935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70" name="Straight Connector 169"/>
              <p:cNvCxnSpPr/>
              <p:nvPr/>
            </p:nvCxnSpPr>
            <p:spPr>
              <a:xfrm flipH="1">
                <a:off x="2543175" y="2581275"/>
                <a:ext cx="2381" cy="30360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698656" y="4365020"/>
                <a:ext cx="74389" cy="302981"/>
                <a:chOff x="4384456" y="5952520"/>
                <a:chExt cx="74389" cy="302981"/>
              </a:xfrm>
            </p:grpSpPr>
            <p:sp>
              <p:nvSpPr>
                <p:cNvPr id="176" name="Flowchart: Connector 175"/>
                <p:cNvSpPr/>
                <p:nvPr/>
              </p:nvSpPr>
              <p:spPr>
                <a:xfrm>
                  <a:off x="4386821" y="5952520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7" name="Flowchart: Connector 176"/>
                <p:cNvSpPr/>
                <p:nvPr/>
              </p:nvSpPr>
              <p:spPr>
                <a:xfrm>
                  <a:off x="4386837" y="6069205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8" name="Flowchart: Connector 177"/>
                <p:cNvSpPr/>
                <p:nvPr/>
              </p:nvSpPr>
              <p:spPr>
                <a:xfrm>
                  <a:off x="4384456" y="6183493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3743880" y="4294011"/>
                <a:ext cx="19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Number of </a:t>
                </a:r>
                <a:r>
                  <a:rPr lang="en-US" dirty="0" err="1" smtClean="0"/>
                  <a:t>Bitlines</a:t>
                </a:r>
                <a:endParaRPr lang="nl-BE" dirty="0"/>
              </a:p>
            </p:txBody>
          </p:sp>
        </p:grpSp>
        <p:sp>
          <p:nvSpPr>
            <p:cNvPr id="182" name="Freeform 181"/>
            <p:cNvSpPr/>
            <p:nvPr/>
          </p:nvSpPr>
          <p:spPr>
            <a:xfrm>
              <a:off x="4431306" y="4222229"/>
              <a:ext cx="707972" cy="92385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973" h="923850">
                  <a:moveTo>
                    <a:pt x="437624" y="0"/>
                  </a:moveTo>
                  <a:cubicBezTo>
                    <a:pt x="692882" y="220710"/>
                    <a:pt x="707973" y="889049"/>
                    <a:pt x="0" y="923850"/>
                  </a:cubicBezTo>
                </a:path>
              </a:pathLst>
            </a:cu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7738" y="4891928"/>
              <a:ext cx="72728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2060"/>
                  </a:solidFill>
                </a:rPr>
                <a:t>Buffer designed with logical effort</a:t>
              </a:r>
            </a:p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(stage effort = 4)</a:t>
              </a:r>
            </a:p>
            <a:p>
              <a:endParaRPr lang="en-US" sz="2000" dirty="0" smtClean="0">
                <a:solidFill>
                  <a:srgbClr val="002060"/>
                </a:solidFill>
              </a:endParaRPr>
            </a:p>
            <a:p>
              <a:endParaRPr lang="nl-BE" sz="2000" dirty="0">
                <a:solidFill>
                  <a:srgbClr val="002060"/>
                </a:solidFill>
              </a:endParaRPr>
            </a:p>
          </p:txBody>
        </p:sp>
        <p:sp>
          <p:nvSpPr>
            <p:cNvPr id="458" name="Rounded Rectangle 457"/>
            <p:cNvSpPr/>
            <p:nvPr/>
          </p:nvSpPr>
          <p:spPr>
            <a:xfrm>
              <a:off x="6191250" y="1704975"/>
              <a:ext cx="1800225" cy="12573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7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57" name="Rounded Rectangle 456"/>
          <p:cNvSpPr/>
          <p:nvPr/>
        </p:nvSpPr>
        <p:spPr>
          <a:xfrm>
            <a:off x="5785959" y="1471644"/>
            <a:ext cx="920051" cy="67709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9" name="Rounded Rectangle 458"/>
          <p:cNvSpPr/>
          <p:nvPr/>
        </p:nvSpPr>
        <p:spPr>
          <a:xfrm>
            <a:off x="5172075" y="755487"/>
            <a:ext cx="3733799" cy="1797213"/>
          </a:xfrm>
          <a:prstGeom prst="roundRect">
            <a:avLst>
              <a:gd name="adj" fmla="val 6434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2" name="Freeform 461"/>
          <p:cNvSpPr/>
          <p:nvPr/>
        </p:nvSpPr>
        <p:spPr>
          <a:xfrm>
            <a:off x="611882" y="4137162"/>
            <a:ext cx="841019" cy="173650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536116 w 707974"/>
              <a:gd name="connsiteY0" fmla="*/ 485944 h 831652"/>
              <a:gd name="connsiteX1" fmla="*/ 0 w 707974"/>
              <a:gd name="connsiteY1" fmla="*/ 34801 h 831652"/>
              <a:gd name="connsiteX0" fmla="*/ 576450 w 748307"/>
              <a:gd name="connsiteY0" fmla="*/ 485944 h 485944"/>
              <a:gd name="connsiteX1" fmla="*/ 40334 w 748307"/>
              <a:gd name="connsiteY1" fmla="*/ 34801 h 485944"/>
              <a:gd name="connsiteX0" fmla="*/ 576450 w 759251"/>
              <a:gd name="connsiteY0" fmla="*/ 1933852 h 1933852"/>
              <a:gd name="connsiteX1" fmla="*/ 51278 w 759251"/>
              <a:gd name="connsiteY1" fmla="*/ 34801 h 1933852"/>
              <a:gd name="connsiteX0" fmla="*/ 791173 w 791173"/>
              <a:gd name="connsiteY0" fmla="*/ 1899051 h 1899051"/>
              <a:gd name="connsiteX1" fmla="*/ 266001 w 791173"/>
              <a:gd name="connsiteY1" fmla="*/ 0 h 1899051"/>
              <a:gd name="connsiteX0" fmla="*/ 966269 w 966269"/>
              <a:gd name="connsiteY0" fmla="*/ 1899051 h 1899051"/>
              <a:gd name="connsiteX1" fmla="*/ 441097 w 966269"/>
              <a:gd name="connsiteY1" fmla="*/ 0 h 189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6269" h="1899051">
                <a:moveTo>
                  <a:pt x="966269" y="1899051"/>
                </a:moveTo>
                <a:cubicBezTo>
                  <a:pt x="389819" y="1828096"/>
                  <a:pt x="0" y="683945"/>
                  <a:pt x="441097" y="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71" name="Group 170"/>
          <p:cNvGrpSpPr/>
          <p:nvPr/>
        </p:nvGrpSpPr>
        <p:grpSpPr>
          <a:xfrm>
            <a:off x="5381625" y="790575"/>
            <a:ext cx="3762375" cy="1657350"/>
            <a:chOff x="1162340" y="1069529"/>
            <a:chExt cx="7672098" cy="4216846"/>
          </a:xfrm>
        </p:grpSpPr>
        <p:grpSp>
          <p:nvGrpSpPr>
            <p:cNvPr id="172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174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6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stCxn id="206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Oval 229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Oval 242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44" name="Trapezoid 243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45" name="Straight Connector 244"/>
                <p:cNvCxnSpPr>
                  <a:stCxn id="244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46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58" name="Isosceles Triangle 257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59" name="Flowchart: Connector 258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47" name="Elbow Connector 246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Elbow Connector 247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Elbow Connector 249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>
                  <a:stCxn id="244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56" name="Flowchart: Stored Data 255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57" name="Flowchart: Connector 256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54" name="Straight Connector 253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8" name="Flowchart: Connector 197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7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95" name="Isosceles Triangle 19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6" name="Flowchart: Connector 19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88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89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0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1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2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3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4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73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393" descr="timing_mismatc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8416" y="488890"/>
            <a:ext cx="4429409" cy="33924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380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8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5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268992" y="3844783"/>
            <a:ext cx="4648100" cy="2159936"/>
            <a:chOff x="1392942" y="3368533"/>
            <a:chExt cx="4648100" cy="2159936"/>
          </a:xfrm>
        </p:grpSpPr>
        <p:grpSp>
          <p:nvGrpSpPr>
            <p:cNvPr id="376" name="Group 375"/>
            <p:cNvGrpSpPr/>
            <p:nvPr/>
          </p:nvGrpSpPr>
          <p:grpSpPr>
            <a:xfrm>
              <a:off x="1392942" y="3463942"/>
              <a:ext cx="4648100" cy="2064527"/>
              <a:chOff x="393700" y="3673693"/>
              <a:chExt cx="4648100" cy="2064527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V="1">
                <a:off x="685800" y="50101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685800" y="44005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685800" y="47053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685800" y="53149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85800" y="56197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V="1">
                <a:off x="685800" y="41338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685800" y="50482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685800" y="44386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685800" y="47434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685800" y="53530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685800" y="56578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Group 226"/>
              <p:cNvGrpSpPr/>
              <p:nvPr/>
            </p:nvGrpSpPr>
            <p:grpSpPr>
              <a:xfrm flipH="1">
                <a:off x="393700" y="4128770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30"/>
              <p:cNvGrpSpPr/>
              <p:nvPr/>
            </p:nvGrpSpPr>
            <p:grpSpPr>
              <a:xfrm flipH="1">
                <a:off x="1004570" y="4743450"/>
                <a:ext cx="2646680" cy="271939"/>
                <a:chOff x="998220" y="1306830"/>
                <a:chExt cx="2646680" cy="271939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998220" y="1306830"/>
                  <a:ext cx="1071880" cy="762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34"/>
              <p:cNvGrpSpPr/>
              <p:nvPr/>
            </p:nvGrpSpPr>
            <p:grpSpPr>
              <a:xfrm flipH="1">
                <a:off x="1109288" y="5346700"/>
                <a:ext cx="3022600" cy="270669"/>
                <a:chOff x="438150" y="1308100"/>
                <a:chExt cx="3022600" cy="270669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43815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201295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187325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TextBox 235"/>
              <p:cNvSpPr txBox="1"/>
              <p:nvPr/>
            </p:nvSpPr>
            <p:spPr>
              <a:xfrm>
                <a:off x="627386" y="4118034"/>
                <a:ext cx="997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BL decoder</a:t>
                </a:r>
                <a:endParaRPr lang="nl-BE" sz="1400" dirty="0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27386" y="4422834"/>
                <a:ext cx="1107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</a:t>
                </a:r>
                <a:r>
                  <a:rPr lang="en-US" sz="1400" dirty="0" smtClean="0"/>
                  <a:t>	</a:t>
                </a:r>
                <a:endParaRPr lang="nl-BE" sz="1400" dirty="0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27386" y="4735254"/>
                <a:ext cx="716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SelLbar</a:t>
                </a:r>
                <a:endParaRPr lang="nl-BE" sz="1400" dirty="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27386" y="5032434"/>
                <a:ext cx="1060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 decoder</a:t>
                </a:r>
                <a:endParaRPr lang="nl-BE" sz="14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627386" y="5337234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</a:t>
                </a:r>
                <a:endParaRPr lang="nl-BE" sz="1400" dirty="0"/>
              </a:p>
            </p:txBody>
          </p:sp>
          <p:sp>
            <p:nvSpPr>
              <p:cNvPr id="242" name="Freeform 241"/>
              <p:cNvSpPr/>
              <p:nvPr/>
            </p:nvSpPr>
            <p:spPr>
              <a:xfrm>
                <a:off x="1887243" y="4245175"/>
                <a:ext cx="218682" cy="336039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588669"/>
                  <a:gd name="connsiteY0" fmla="*/ 0 h 632266"/>
                  <a:gd name="connsiteX1" fmla="*/ 588669 w 588669"/>
                  <a:gd name="connsiteY1" fmla="*/ 632266 h 632266"/>
                  <a:gd name="connsiteX0" fmla="*/ 0 w 602956"/>
                  <a:gd name="connsiteY0" fmla="*/ 0 h 565591"/>
                  <a:gd name="connsiteX1" fmla="*/ 602956 w 602956"/>
                  <a:gd name="connsiteY1" fmla="*/ 565591 h 565591"/>
                  <a:gd name="connsiteX0" fmla="*/ 0 w 579143"/>
                  <a:gd name="connsiteY0" fmla="*/ 0 h 608454"/>
                  <a:gd name="connsiteX1" fmla="*/ 579143 w 579143"/>
                  <a:gd name="connsiteY1" fmla="*/ 608454 h 608454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45939 w 218682"/>
                  <a:gd name="connsiteY0" fmla="*/ 0 h 327466"/>
                  <a:gd name="connsiteX1" fmla="*/ 218682 w 218682"/>
                  <a:gd name="connsiteY1" fmla="*/ 327466 h 327466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682" h="336039">
                    <a:moveTo>
                      <a:pt x="45939" y="8573"/>
                    </a:moveTo>
                    <a:lnTo>
                      <a:pt x="21815" y="0"/>
                    </a:lnTo>
                    <a:cubicBezTo>
                      <a:pt x="117378" y="51108"/>
                      <a:pt x="0" y="291949"/>
                      <a:pt x="218682" y="336039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4" name="Freeform 243"/>
              <p:cNvSpPr/>
              <p:nvPr/>
            </p:nvSpPr>
            <p:spPr>
              <a:xfrm>
                <a:off x="2108601" y="4583949"/>
                <a:ext cx="399757" cy="30921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352131"/>
                  <a:gd name="connsiteY0" fmla="*/ 0 h 325879"/>
                  <a:gd name="connsiteX1" fmla="*/ 352131 w 352131"/>
                  <a:gd name="connsiteY1" fmla="*/ 325879 h 325879"/>
                  <a:gd name="connsiteX0" fmla="*/ 0 w 528344"/>
                  <a:gd name="connsiteY0" fmla="*/ 0 h 349692"/>
                  <a:gd name="connsiteX1" fmla="*/ 528344 w 528344"/>
                  <a:gd name="connsiteY1" fmla="*/ 349692 h 349692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399757"/>
                  <a:gd name="connsiteY0" fmla="*/ 0 h 309210"/>
                  <a:gd name="connsiteX1" fmla="*/ 399757 w 399757"/>
                  <a:gd name="connsiteY1" fmla="*/ 309210 h 30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9757" h="309210">
                    <a:moveTo>
                      <a:pt x="0" y="0"/>
                    </a:moveTo>
                    <a:cubicBezTo>
                      <a:pt x="180976" y="47298"/>
                      <a:pt x="212032" y="250833"/>
                      <a:pt x="399757" y="309210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 flipH="1">
                <a:off x="1743075" y="4046220"/>
                <a:ext cx="1905" cy="1692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Freeform 247"/>
              <p:cNvSpPr/>
              <p:nvPr/>
            </p:nvSpPr>
            <p:spPr>
              <a:xfrm>
                <a:off x="1496853" y="3936206"/>
                <a:ext cx="229183" cy="113038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531" h="360804">
                    <a:moveTo>
                      <a:pt x="0" y="0"/>
                    </a:moveTo>
                    <a:cubicBezTo>
                      <a:pt x="95251" y="123498"/>
                      <a:pt x="138574" y="12688"/>
                      <a:pt x="250531" y="360804"/>
                    </a:cubicBezTo>
                  </a:path>
                </a:pathLst>
              </a:custGeom>
              <a:ln w="9525"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682949" y="3737828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Start  decoding</a:t>
                </a:r>
                <a:endParaRPr lang="nl-BE" sz="11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62" name="Group 226"/>
              <p:cNvGrpSpPr/>
              <p:nvPr/>
            </p:nvGrpSpPr>
            <p:grpSpPr>
              <a:xfrm flipH="1">
                <a:off x="603221" y="4433586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26"/>
              <p:cNvGrpSpPr/>
              <p:nvPr/>
            </p:nvGrpSpPr>
            <p:grpSpPr>
              <a:xfrm flipH="1">
                <a:off x="787357" y="5040870"/>
                <a:ext cx="3022600" cy="270669"/>
                <a:chOff x="447675" y="1308100"/>
                <a:chExt cx="3022600" cy="270669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 flipV="1">
                  <a:off x="447675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2022475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882775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5" name="Straight Connector 274"/>
              <p:cNvCxnSpPr/>
              <p:nvPr/>
            </p:nvCxnSpPr>
            <p:spPr>
              <a:xfrm flipH="1">
                <a:off x="2181860" y="4046220"/>
                <a:ext cx="1905" cy="169200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Freeform 275"/>
              <p:cNvSpPr/>
              <p:nvPr/>
            </p:nvSpPr>
            <p:spPr>
              <a:xfrm>
                <a:off x="2223560" y="3875881"/>
                <a:ext cx="78614" cy="14558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125203 w 220454"/>
                  <a:gd name="connsiteY0" fmla="*/ 0 h 502683"/>
                  <a:gd name="connsiteX1" fmla="*/ 111957 w 220454"/>
                  <a:gd name="connsiteY1" fmla="*/ 502683 h 502683"/>
                  <a:gd name="connsiteX0" fmla="*/ 125203 w 171864"/>
                  <a:gd name="connsiteY0" fmla="*/ 0 h 502683"/>
                  <a:gd name="connsiteX1" fmla="*/ 111957 w 171864"/>
                  <a:gd name="connsiteY1" fmla="*/ 502683 h 502683"/>
                  <a:gd name="connsiteX0" fmla="*/ 13246 w 59907"/>
                  <a:gd name="connsiteY0" fmla="*/ 0 h 502683"/>
                  <a:gd name="connsiteX1" fmla="*/ 0 w 59907"/>
                  <a:gd name="connsiteY1" fmla="*/ 502683 h 502683"/>
                  <a:gd name="connsiteX0" fmla="*/ 291774 w 338435"/>
                  <a:gd name="connsiteY0" fmla="*/ 124126 h 368385"/>
                  <a:gd name="connsiteX1" fmla="*/ 0 w 338435"/>
                  <a:gd name="connsiteY1" fmla="*/ 368385 h 368385"/>
                  <a:gd name="connsiteX0" fmla="*/ 291774 w 338435"/>
                  <a:gd name="connsiteY0" fmla="*/ 0 h 244259"/>
                  <a:gd name="connsiteX1" fmla="*/ 0 w 338435"/>
                  <a:gd name="connsiteY1" fmla="*/ 244259 h 244259"/>
                  <a:gd name="connsiteX0" fmla="*/ 270949 w 317610"/>
                  <a:gd name="connsiteY0" fmla="*/ 0 h 373470"/>
                  <a:gd name="connsiteX1" fmla="*/ 0 w 317610"/>
                  <a:gd name="connsiteY1" fmla="*/ 373470 h 373470"/>
                  <a:gd name="connsiteX0" fmla="*/ 83528 w 153555"/>
                  <a:gd name="connsiteY0" fmla="*/ 0 h 548283"/>
                  <a:gd name="connsiteX1" fmla="*/ 0 w 153555"/>
                  <a:gd name="connsiteY1" fmla="*/ 548283 h 548283"/>
                  <a:gd name="connsiteX0" fmla="*/ 39276 w 153555"/>
                  <a:gd name="connsiteY0" fmla="*/ 0 h 464675"/>
                  <a:gd name="connsiteX1" fmla="*/ 0 w 153555"/>
                  <a:gd name="connsiteY1" fmla="*/ 464675 h 464675"/>
                  <a:gd name="connsiteX0" fmla="*/ 39276 w 85937"/>
                  <a:gd name="connsiteY0" fmla="*/ 0 h 464675"/>
                  <a:gd name="connsiteX1" fmla="*/ 0 w 85937"/>
                  <a:gd name="connsiteY1" fmla="*/ 464675 h 464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937" h="464675">
                    <a:moveTo>
                      <a:pt x="39276" y="0"/>
                    </a:moveTo>
                    <a:cubicBezTo>
                      <a:pt x="85937" y="184302"/>
                      <a:pt x="75464" y="248303"/>
                      <a:pt x="0" y="464675"/>
                    </a:cubicBezTo>
                  </a:path>
                </a:pathLst>
              </a:custGeom>
              <a:ln w="9525">
                <a:solidFill>
                  <a:schemeClr val="bg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1674819" y="3673693"/>
                <a:ext cx="11849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Bitline</a:t>
                </a:r>
                <a:r>
                  <a:rPr lang="en-US" sz="11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start rising</a:t>
                </a:r>
                <a:endParaRPr lang="nl-BE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1" name="Freeform 380"/>
            <p:cNvSpPr/>
            <p:nvPr/>
          </p:nvSpPr>
          <p:spPr>
            <a:xfrm>
              <a:off x="3330576" y="4899024"/>
              <a:ext cx="301642" cy="34238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1815 w 218682"/>
                <a:gd name="connsiteY0" fmla="*/ 0 h 336039"/>
                <a:gd name="connsiteX1" fmla="*/ 218682 w 218682"/>
                <a:gd name="connsiteY1" fmla="*/ 336039 h 336039"/>
                <a:gd name="connsiteX0" fmla="*/ 0 w 301642"/>
                <a:gd name="connsiteY0" fmla="*/ 0 h 342389"/>
                <a:gd name="connsiteX1" fmla="*/ 301642 w 301642"/>
                <a:gd name="connsiteY1" fmla="*/ 342389 h 34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642" h="342389">
                  <a:moveTo>
                    <a:pt x="0" y="0"/>
                  </a:moveTo>
                  <a:cubicBezTo>
                    <a:pt x="95563" y="51108"/>
                    <a:pt x="82960" y="298299"/>
                    <a:pt x="301642" y="34238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82" name="Straight Connector 381"/>
            <p:cNvCxnSpPr/>
            <p:nvPr/>
          </p:nvCxnSpPr>
          <p:spPr>
            <a:xfrm flipH="1">
              <a:off x="3676402" y="3754554"/>
              <a:ext cx="1905" cy="1728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Freeform 382"/>
            <p:cNvSpPr/>
            <p:nvPr/>
          </p:nvSpPr>
          <p:spPr>
            <a:xfrm>
              <a:off x="3732548" y="3571673"/>
              <a:ext cx="446119" cy="20828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82686 w 177937"/>
                <a:gd name="connsiteY0" fmla="*/ 0 h 421609"/>
                <a:gd name="connsiteX1" fmla="*/ 111957 w 177937"/>
                <a:gd name="connsiteY1" fmla="*/ 421609 h 421609"/>
                <a:gd name="connsiteX0" fmla="*/ 0 w 122955"/>
                <a:gd name="connsiteY0" fmla="*/ 0 h 421609"/>
                <a:gd name="connsiteX1" fmla="*/ 29271 w 122955"/>
                <a:gd name="connsiteY1" fmla="*/ 421609 h 421609"/>
                <a:gd name="connsiteX0" fmla="*/ 475721 w 570972"/>
                <a:gd name="connsiteY0" fmla="*/ 0 h 664830"/>
                <a:gd name="connsiteX1" fmla="*/ 0 w 570972"/>
                <a:gd name="connsiteY1" fmla="*/ 664830 h 664830"/>
                <a:gd name="connsiteX0" fmla="*/ 475721 w 487674"/>
                <a:gd name="connsiteY0" fmla="*/ 0 h 664830"/>
                <a:gd name="connsiteX1" fmla="*/ 0 w 487674"/>
                <a:gd name="connsiteY1" fmla="*/ 664830 h 66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674" h="664830">
                  <a:moveTo>
                    <a:pt x="475721" y="0"/>
                  </a:moveTo>
                  <a:cubicBezTo>
                    <a:pt x="487674" y="298313"/>
                    <a:pt x="93684" y="407922"/>
                    <a:pt x="0" y="664830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811029" y="3368533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Memory cell connected to BL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7" name="TextBox 386"/>
          <p:cNvSpPr txBox="1"/>
          <p:nvPr/>
        </p:nvSpPr>
        <p:spPr>
          <a:xfrm>
            <a:off x="24860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5145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olidFill>
                  <a:srgbClr val="002060"/>
                </a:solidFill>
              </a:rPr>
              <a:t>cell should  be selected when load is turned on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&lt;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,T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20383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5" name="Freeform 394"/>
          <p:cNvSpPr/>
          <p:nvPr/>
        </p:nvSpPr>
        <p:spPr>
          <a:xfrm>
            <a:off x="6348752" y="996865"/>
            <a:ext cx="476351" cy="9019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292" h="986350">
                <a:moveTo>
                  <a:pt x="0" y="0"/>
                </a:moveTo>
                <a:cubicBezTo>
                  <a:pt x="255258" y="220710"/>
                  <a:pt x="40534" y="816133"/>
                  <a:pt x="547293" y="98635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6" name="TextBox 395"/>
          <p:cNvSpPr txBox="1"/>
          <p:nvPr/>
        </p:nvSpPr>
        <p:spPr>
          <a:xfrm>
            <a:off x="6838950" y="179070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rgbClr val="0070C0"/>
                </a:solidFill>
              </a:rPr>
              <a:t>T5 is enabled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7" name="Freeform 396"/>
          <p:cNvSpPr/>
          <p:nvPr/>
        </p:nvSpPr>
        <p:spPr>
          <a:xfrm>
            <a:off x="7882279" y="3213239"/>
            <a:ext cx="1073505" cy="292892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378" h="3203089">
                <a:moveTo>
                  <a:pt x="0" y="2940713"/>
                </a:moveTo>
                <a:cubicBezTo>
                  <a:pt x="1218288" y="3203089"/>
                  <a:pt x="1233378" y="475613"/>
                  <a:pt x="853712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60" descr="tim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6150" y="1155700"/>
            <a:ext cx="4495800" cy="26825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61092" y="58862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61092" y="5924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34"/>
          <p:cNvGrpSpPr/>
          <p:nvPr/>
        </p:nvGrpSpPr>
        <p:grpSpPr>
          <a:xfrm flipH="1">
            <a:off x="984580" y="5613199"/>
            <a:ext cx="3022600" cy="270669"/>
            <a:chOff x="43815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43815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01295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87325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97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2678" y="56037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</a:t>
            </a:r>
            <a:endParaRPr lang="nl-BE" sz="1400" dirty="0"/>
          </a:p>
        </p:txBody>
      </p:sp>
      <p:grpSp>
        <p:nvGrpSpPr>
          <p:cNvPr id="11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</a:rPr>
              <a:t>cell should  be deselected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&gt;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7" name="Freeform 396"/>
          <p:cNvSpPr/>
          <p:nvPr/>
        </p:nvSpPr>
        <p:spPr>
          <a:xfrm>
            <a:off x="7666481" y="2413139"/>
            <a:ext cx="1384553" cy="372902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  <a:gd name="connsiteX0" fmla="*/ 247936 w 1466224"/>
              <a:gd name="connsiteY0" fmla="*/ 3815708 h 4078084"/>
              <a:gd name="connsiteX1" fmla="*/ 0 w 1466224"/>
              <a:gd name="connsiteY1" fmla="*/ 0 h 4078084"/>
              <a:gd name="connsiteX0" fmla="*/ 247936 w 1590749"/>
              <a:gd name="connsiteY0" fmla="*/ 3815708 h 4078084"/>
              <a:gd name="connsiteX1" fmla="*/ 0 w 1590749"/>
              <a:gd name="connsiteY1" fmla="*/ 0 h 407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749" h="4078084">
                <a:moveTo>
                  <a:pt x="247936" y="3815708"/>
                </a:moveTo>
                <a:cubicBezTo>
                  <a:pt x="1466224" y="4078084"/>
                  <a:pt x="1590749" y="1142276"/>
                  <a:pt x="0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1" name="Group 226"/>
          <p:cNvGrpSpPr/>
          <p:nvPr/>
        </p:nvGrpSpPr>
        <p:grpSpPr>
          <a:xfrm flipH="1" flipV="1">
            <a:off x="1856492" y="4395269"/>
            <a:ext cx="3022600" cy="270669"/>
            <a:chOff x="622300" y="1308100"/>
            <a:chExt cx="3022600" cy="270669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226"/>
          <p:cNvGrpSpPr/>
          <p:nvPr/>
        </p:nvGrpSpPr>
        <p:grpSpPr>
          <a:xfrm flipH="1" flipV="1">
            <a:off x="2059692" y="4700069"/>
            <a:ext cx="2726800" cy="270669"/>
            <a:chOff x="918100" y="1308100"/>
            <a:chExt cx="2726800" cy="270669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18100" y="1314450"/>
              <a:ext cx="1152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226"/>
          <p:cNvGrpSpPr/>
          <p:nvPr/>
        </p:nvGrpSpPr>
        <p:grpSpPr>
          <a:xfrm flipH="1" flipV="1">
            <a:off x="2466092" y="5004869"/>
            <a:ext cx="2330800" cy="270669"/>
            <a:chOff x="1314100" y="1308100"/>
            <a:chExt cx="2330800" cy="270669"/>
          </a:xfrm>
        </p:grpSpPr>
        <p:cxnSp>
          <p:nvCxnSpPr>
            <p:cNvPr id="150" name="Straight Connector 149"/>
            <p:cNvCxnSpPr/>
            <p:nvPr/>
          </p:nvCxnSpPr>
          <p:spPr>
            <a:xfrm flipV="1">
              <a:off x="1314100" y="1314450"/>
              <a:ext cx="75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226"/>
          <p:cNvGrpSpPr/>
          <p:nvPr/>
        </p:nvGrpSpPr>
        <p:grpSpPr>
          <a:xfrm flipH="1" flipV="1">
            <a:off x="2281942" y="5309669"/>
            <a:ext cx="2510800" cy="270669"/>
            <a:chOff x="1134100" y="1308100"/>
            <a:chExt cx="2510800" cy="270669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1134100" y="1314450"/>
              <a:ext cx="93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226"/>
          <p:cNvGrpSpPr/>
          <p:nvPr/>
        </p:nvGrpSpPr>
        <p:grpSpPr>
          <a:xfrm flipH="1" flipV="1">
            <a:off x="2580392" y="5614469"/>
            <a:ext cx="2150800" cy="270669"/>
            <a:chOff x="1494100" y="1308100"/>
            <a:chExt cx="2150800" cy="27066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494100" y="1314450"/>
              <a:ext cx="57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Freeform 241"/>
          <p:cNvSpPr/>
          <p:nvPr/>
        </p:nvSpPr>
        <p:spPr>
          <a:xfrm>
            <a:off x="3324635" y="4511674"/>
            <a:ext cx="218682" cy="33603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82" h="336039">
                <a:moveTo>
                  <a:pt x="45939" y="8573"/>
                </a:moveTo>
                <a:lnTo>
                  <a:pt x="21815" y="0"/>
                </a:lnTo>
                <a:cubicBezTo>
                  <a:pt x="117378" y="51108"/>
                  <a:pt x="0" y="291949"/>
                  <a:pt x="218682" y="33603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3609493" y="4844098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180467" y="4312719"/>
            <a:ext cx="1905" cy="16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2934245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20341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3619252" y="4312719"/>
            <a:ext cx="1905" cy="1692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3660952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12211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3832226" y="5470524"/>
            <a:ext cx="301642" cy="3423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42" h="342389">
                <a:moveTo>
                  <a:pt x="0" y="0"/>
                </a:moveTo>
                <a:cubicBezTo>
                  <a:pt x="95563" y="51108"/>
                  <a:pt x="82960" y="298299"/>
                  <a:pt x="301642" y="3423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14552" y="4230804"/>
            <a:ext cx="1905" cy="1728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4170698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176029" y="3762233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481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0766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6004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(temp1)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268992" y="3463783"/>
            <a:ext cx="4922332" cy="2540936"/>
            <a:chOff x="268992" y="3463783"/>
            <a:chExt cx="4922332" cy="2540936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561092" y="52766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561092" y="46670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61092" y="49718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561092" y="55814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561092" y="58862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61092" y="44003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561092" y="53147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561092" y="47051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561092" y="50099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561092" y="56195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561092" y="5924349"/>
              <a:ext cx="435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226"/>
            <p:cNvGrpSpPr/>
            <p:nvPr/>
          </p:nvGrpSpPr>
          <p:grpSpPr>
            <a:xfrm flipH="1">
              <a:off x="268992" y="4395269"/>
              <a:ext cx="3022600" cy="270669"/>
              <a:chOff x="622300" y="1308100"/>
              <a:chExt cx="3022600" cy="27066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30"/>
            <p:cNvGrpSpPr/>
            <p:nvPr/>
          </p:nvGrpSpPr>
          <p:grpSpPr>
            <a:xfrm flipH="1">
              <a:off x="879862" y="5009949"/>
              <a:ext cx="2646680" cy="271939"/>
              <a:chOff x="998220" y="1306830"/>
              <a:chExt cx="2646680" cy="271939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998220" y="1306830"/>
                <a:ext cx="1071880" cy="762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34"/>
            <p:cNvGrpSpPr/>
            <p:nvPr/>
          </p:nvGrpSpPr>
          <p:grpSpPr>
            <a:xfrm flipH="1">
              <a:off x="984580" y="5613199"/>
              <a:ext cx="3022600" cy="270669"/>
              <a:chOff x="438150" y="1308100"/>
              <a:chExt cx="3022600" cy="270669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flipV="1">
                <a:off x="43815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201295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87325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TextBox 235"/>
            <p:cNvSpPr txBox="1"/>
            <p:nvPr/>
          </p:nvSpPr>
          <p:spPr>
            <a:xfrm>
              <a:off x="502678" y="4384533"/>
              <a:ext cx="997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02678" y="4689333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r>
                <a:rPr lang="en-US" sz="1400" dirty="0" smtClean="0"/>
                <a:t>	</a:t>
              </a:r>
              <a:endParaRPr lang="nl-BE" sz="14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02678" y="500175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2678" y="5298933"/>
              <a:ext cx="1060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02678" y="5603733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WL</a:t>
              </a:r>
              <a:endParaRPr lang="nl-BE" sz="1400" dirty="0"/>
            </a:p>
          </p:txBody>
        </p:sp>
        <p:grpSp>
          <p:nvGrpSpPr>
            <p:cNvPr id="9" name="Group 226"/>
            <p:cNvGrpSpPr/>
            <p:nvPr/>
          </p:nvGrpSpPr>
          <p:grpSpPr>
            <a:xfrm flipH="1">
              <a:off x="478513" y="4700085"/>
              <a:ext cx="3022600" cy="270669"/>
              <a:chOff x="622300" y="1308100"/>
              <a:chExt cx="3022600" cy="27066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26"/>
            <p:cNvGrpSpPr/>
            <p:nvPr/>
          </p:nvGrpSpPr>
          <p:grpSpPr>
            <a:xfrm flipH="1">
              <a:off x="662649" y="5307369"/>
              <a:ext cx="3022600" cy="270669"/>
              <a:chOff x="447675" y="1308100"/>
              <a:chExt cx="3022600" cy="270669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 flipV="1">
                <a:off x="447675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2022475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1882775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26"/>
            <p:cNvGrpSpPr/>
            <p:nvPr/>
          </p:nvGrpSpPr>
          <p:grpSpPr>
            <a:xfrm flipH="1" flipV="1">
              <a:off x="1856492" y="4395269"/>
              <a:ext cx="3022600" cy="270669"/>
              <a:chOff x="622300" y="1308100"/>
              <a:chExt cx="3022600" cy="270669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226"/>
            <p:cNvGrpSpPr/>
            <p:nvPr/>
          </p:nvGrpSpPr>
          <p:grpSpPr>
            <a:xfrm flipH="1" flipV="1">
              <a:off x="2059692" y="4700069"/>
              <a:ext cx="2726800" cy="270669"/>
              <a:chOff x="918100" y="1308100"/>
              <a:chExt cx="2726800" cy="270669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 flipV="1">
                <a:off x="918100" y="1314450"/>
                <a:ext cx="11520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226"/>
            <p:cNvGrpSpPr/>
            <p:nvPr/>
          </p:nvGrpSpPr>
          <p:grpSpPr>
            <a:xfrm flipH="1" flipV="1">
              <a:off x="2466092" y="5004869"/>
              <a:ext cx="2330800" cy="270669"/>
              <a:chOff x="1314100" y="1308100"/>
              <a:chExt cx="2330800" cy="270669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V="1">
                <a:off x="1314100" y="1314450"/>
                <a:ext cx="7560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226"/>
            <p:cNvGrpSpPr/>
            <p:nvPr/>
          </p:nvGrpSpPr>
          <p:grpSpPr>
            <a:xfrm flipH="1" flipV="1">
              <a:off x="2281942" y="5309669"/>
              <a:ext cx="2510800" cy="270669"/>
              <a:chOff x="1134100" y="1308100"/>
              <a:chExt cx="2510800" cy="270669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 flipV="1">
                <a:off x="1134100" y="1314450"/>
                <a:ext cx="9360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226"/>
            <p:cNvGrpSpPr/>
            <p:nvPr/>
          </p:nvGrpSpPr>
          <p:grpSpPr>
            <a:xfrm flipH="1" flipV="1">
              <a:off x="2580392" y="5614469"/>
              <a:ext cx="2150800" cy="270669"/>
              <a:chOff x="1494100" y="1308100"/>
              <a:chExt cx="2150800" cy="270669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 flipV="1">
                <a:off x="1494100" y="1314450"/>
                <a:ext cx="5760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Freeform 241"/>
            <p:cNvSpPr/>
            <p:nvPr/>
          </p:nvSpPr>
          <p:spPr>
            <a:xfrm>
              <a:off x="3324635" y="4511674"/>
              <a:ext cx="218682" cy="33603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682" h="336039">
                  <a:moveTo>
                    <a:pt x="45939" y="8573"/>
                  </a:moveTo>
                  <a:lnTo>
                    <a:pt x="21815" y="0"/>
                  </a:lnTo>
                  <a:cubicBezTo>
                    <a:pt x="117378" y="51108"/>
                    <a:pt x="0" y="291949"/>
                    <a:pt x="218682" y="33603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3609493" y="4844098"/>
              <a:ext cx="399757" cy="30921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  <a:gd name="connsiteX0" fmla="*/ 0 w 528344"/>
                <a:gd name="connsiteY0" fmla="*/ 0 h 349692"/>
                <a:gd name="connsiteX1" fmla="*/ 528344 w 528344"/>
                <a:gd name="connsiteY1" fmla="*/ 349692 h 349692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545013"/>
                <a:gd name="connsiteY0" fmla="*/ 0 h 342548"/>
                <a:gd name="connsiteX1" fmla="*/ 545013 w 545013"/>
                <a:gd name="connsiteY1" fmla="*/ 342548 h 342548"/>
                <a:gd name="connsiteX0" fmla="*/ 0 w 399757"/>
                <a:gd name="connsiteY0" fmla="*/ 0 h 309210"/>
                <a:gd name="connsiteX1" fmla="*/ 399757 w 399757"/>
                <a:gd name="connsiteY1" fmla="*/ 309210 h 30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9757" h="309210">
                  <a:moveTo>
                    <a:pt x="0" y="0"/>
                  </a:moveTo>
                  <a:cubicBezTo>
                    <a:pt x="180976" y="47298"/>
                    <a:pt x="212032" y="250833"/>
                    <a:pt x="399757" y="309210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6" name="Straight Connector 245"/>
            <p:cNvCxnSpPr/>
            <p:nvPr/>
          </p:nvCxnSpPr>
          <p:spPr>
            <a:xfrm flipH="1">
              <a:off x="3180467" y="4312719"/>
              <a:ext cx="1905" cy="1692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Freeform 247"/>
            <p:cNvSpPr/>
            <p:nvPr/>
          </p:nvSpPr>
          <p:spPr>
            <a:xfrm>
              <a:off x="2934245" y="4202705"/>
              <a:ext cx="229183" cy="11303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31" h="360804">
                  <a:moveTo>
                    <a:pt x="0" y="0"/>
                  </a:moveTo>
                  <a:cubicBezTo>
                    <a:pt x="95251" y="123498"/>
                    <a:pt x="138574" y="12688"/>
                    <a:pt x="250531" y="360804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487053" y="4009090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Start  decoding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H="1">
              <a:off x="3619252" y="4312719"/>
              <a:ext cx="1905" cy="169200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Freeform 275"/>
            <p:cNvSpPr/>
            <p:nvPr/>
          </p:nvSpPr>
          <p:spPr>
            <a:xfrm>
              <a:off x="3660952" y="4142380"/>
              <a:ext cx="78614" cy="14558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125203 w 220454"/>
                <a:gd name="connsiteY0" fmla="*/ 0 h 502683"/>
                <a:gd name="connsiteX1" fmla="*/ 111957 w 220454"/>
                <a:gd name="connsiteY1" fmla="*/ 502683 h 502683"/>
                <a:gd name="connsiteX0" fmla="*/ 125203 w 171864"/>
                <a:gd name="connsiteY0" fmla="*/ 0 h 502683"/>
                <a:gd name="connsiteX1" fmla="*/ 111957 w 171864"/>
                <a:gd name="connsiteY1" fmla="*/ 502683 h 502683"/>
                <a:gd name="connsiteX0" fmla="*/ 13246 w 59907"/>
                <a:gd name="connsiteY0" fmla="*/ 0 h 502683"/>
                <a:gd name="connsiteX1" fmla="*/ 0 w 59907"/>
                <a:gd name="connsiteY1" fmla="*/ 502683 h 502683"/>
                <a:gd name="connsiteX0" fmla="*/ 291774 w 338435"/>
                <a:gd name="connsiteY0" fmla="*/ 124126 h 368385"/>
                <a:gd name="connsiteX1" fmla="*/ 0 w 338435"/>
                <a:gd name="connsiteY1" fmla="*/ 368385 h 368385"/>
                <a:gd name="connsiteX0" fmla="*/ 291774 w 338435"/>
                <a:gd name="connsiteY0" fmla="*/ 0 h 244259"/>
                <a:gd name="connsiteX1" fmla="*/ 0 w 338435"/>
                <a:gd name="connsiteY1" fmla="*/ 244259 h 244259"/>
                <a:gd name="connsiteX0" fmla="*/ 270949 w 317610"/>
                <a:gd name="connsiteY0" fmla="*/ 0 h 373470"/>
                <a:gd name="connsiteX1" fmla="*/ 0 w 317610"/>
                <a:gd name="connsiteY1" fmla="*/ 373470 h 373470"/>
                <a:gd name="connsiteX0" fmla="*/ 83528 w 153555"/>
                <a:gd name="connsiteY0" fmla="*/ 0 h 548283"/>
                <a:gd name="connsiteX1" fmla="*/ 0 w 153555"/>
                <a:gd name="connsiteY1" fmla="*/ 548283 h 548283"/>
                <a:gd name="connsiteX0" fmla="*/ 39276 w 153555"/>
                <a:gd name="connsiteY0" fmla="*/ 0 h 464675"/>
                <a:gd name="connsiteX1" fmla="*/ 0 w 153555"/>
                <a:gd name="connsiteY1" fmla="*/ 464675 h 464675"/>
                <a:gd name="connsiteX0" fmla="*/ 39276 w 85937"/>
                <a:gd name="connsiteY0" fmla="*/ 0 h 464675"/>
                <a:gd name="connsiteX1" fmla="*/ 0 w 85937"/>
                <a:gd name="connsiteY1" fmla="*/ 464675 h 46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937" h="464675">
                  <a:moveTo>
                    <a:pt x="39276" y="0"/>
                  </a:moveTo>
                  <a:cubicBezTo>
                    <a:pt x="85937" y="184302"/>
                    <a:pt x="75464" y="248303"/>
                    <a:pt x="0" y="464675"/>
                  </a:cubicBezTo>
                </a:path>
              </a:pathLst>
            </a:custGeom>
            <a:ln w="9525">
              <a:solidFill>
                <a:schemeClr val="bg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340811" y="3930667"/>
              <a:ext cx="1223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Bitline</a:t>
              </a:r>
              <a:r>
                <a:rPr lang="en-US" sz="1100" dirty="0" smtClean="0">
                  <a:solidFill>
                    <a:srgbClr val="C00000"/>
                  </a:solidFill>
                </a:rPr>
                <a:t> 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start falling</a:t>
              </a:r>
              <a:endParaRPr lang="nl-BE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1" name="Freeform 380"/>
            <p:cNvSpPr/>
            <p:nvPr/>
          </p:nvSpPr>
          <p:spPr>
            <a:xfrm>
              <a:off x="3832226" y="5470524"/>
              <a:ext cx="301642" cy="34238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1815 w 218682"/>
                <a:gd name="connsiteY0" fmla="*/ 0 h 336039"/>
                <a:gd name="connsiteX1" fmla="*/ 218682 w 218682"/>
                <a:gd name="connsiteY1" fmla="*/ 336039 h 336039"/>
                <a:gd name="connsiteX0" fmla="*/ 0 w 301642"/>
                <a:gd name="connsiteY0" fmla="*/ 0 h 342389"/>
                <a:gd name="connsiteX1" fmla="*/ 301642 w 301642"/>
                <a:gd name="connsiteY1" fmla="*/ 342389 h 34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642" h="342389">
                  <a:moveTo>
                    <a:pt x="0" y="0"/>
                  </a:moveTo>
                  <a:cubicBezTo>
                    <a:pt x="95563" y="51108"/>
                    <a:pt x="82960" y="298299"/>
                    <a:pt x="301642" y="34238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82" name="Straight Connector 381"/>
            <p:cNvCxnSpPr/>
            <p:nvPr/>
          </p:nvCxnSpPr>
          <p:spPr>
            <a:xfrm flipH="1">
              <a:off x="4114552" y="4230804"/>
              <a:ext cx="1905" cy="1728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Freeform 382"/>
            <p:cNvSpPr/>
            <p:nvPr/>
          </p:nvSpPr>
          <p:spPr>
            <a:xfrm>
              <a:off x="4170699" y="3971723"/>
              <a:ext cx="479458" cy="28448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82686 w 177937"/>
                <a:gd name="connsiteY0" fmla="*/ 0 h 421609"/>
                <a:gd name="connsiteX1" fmla="*/ 111957 w 177937"/>
                <a:gd name="connsiteY1" fmla="*/ 421609 h 421609"/>
                <a:gd name="connsiteX0" fmla="*/ 0 w 122955"/>
                <a:gd name="connsiteY0" fmla="*/ 0 h 421609"/>
                <a:gd name="connsiteX1" fmla="*/ 29271 w 122955"/>
                <a:gd name="connsiteY1" fmla="*/ 421609 h 421609"/>
                <a:gd name="connsiteX0" fmla="*/ 475721 w 570972"/>
                <a:gd name="connsiteY0" fmla="*/ 0 h 664830"/>
                <a:gd name="connsiteX1" fmla="*/ 0 w 570972"/>
                <a:gd name="connsiteY1" fmla="*/ 664830 h 664830"/>
                <a:gd name="connsiteX0" fmla="*/ 475721 w 487674"/>
                <a:gd name="connsiteY0" fmla="*/ 0 h 664830"/>
                <a:gd name="connsiteX1" fmla="*/ 0 w 487674"/>
                <a:gd name="connsiteY1" fmla="*/ 664830 h 664830"/>
                <a:gd name="connsiteX0" fmla="*/ 496546 w 508498"/>
                <a:gd name="connsiteY0" fmla="*/ 0 h 908051"/>
                <a:gd name="connsiteX1" fmla="*/ 0 w 508498"/>
                <a:gd name="connsiteY1" fmla="*/ 908051 h 908051"/>
                <a:gd name="connsiteX0" fmla="*/ 496546 w 524118"/>
                <a:gd name="connsiteY0" fmla="*/ 0 h 908051"/>
                <a:gd name="connsiteX1" fmla="*/ 0 w 524118"/>
                <a:gd name="connsiteY1" fmla="*/ 908051 h 9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118" h="908051">
                  <a:moveTo>
                    <a:pt x="496546" y="0"/>
                  </a:moveTo>
                  <a:cubicBezTo>
                    <a:pt x="524118" y="511131"/>
                    <a:pt x="93684" y="651143"/>
                    <a:pt x="0" y="908051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176029" y="3762233"/>
              <a:ext cx="20152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Memory cell disconnected to BL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048124" y="50196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8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076699" y="56292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9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3600449" y="47148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7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68992" y="3463783"/>
              <a:ext cx="4648100" cy="2540936"/>
              <a:chOff x="1392942" y="2987533"/>
              <a:chExt cx="4648100" cy="2540936"/>
            </a:xfrm>
          </p:grpSpPr>
          <p:grpSp>
            <p:nvGrpSpPr>
              <p:cNvPr id="157" name="Group 375"/>
              <p:cNvGrpSpPr/>
              <p:nvPr/>
            </p:nvGrpSpPr>
            <p:grpSpPr>
              <a:xfrm>
                <a:off x="1392942" y="3294259"/>
                <a:ext cx="4648100" cy="2234210"/>
                <a:chOff x="393700" y="3504010"/>
                <a:chExt cx="4648100" cy="2234210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685800" y="50101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flipV="1">
                  <a:off x="685800" y="44005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V="1">
                  <a:off x="685800" y="47053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685800" y="53149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V="1">
                  <a:off x="685800" y="56197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685800" y="41338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V="1">
                  <a:off x="685800" y="50482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V="1">
                  <a:off x="685800" y="44386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685800" y="47434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685800" y="53530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685800" y="5657850"/>
                  <a:ext cx="43560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7" name="Group 226"/>
                <p:cNvGrpSpPr/>
                <p:nvPr/>
              </p:nvGrpSpPr>
              <p:grpSpPr>
                <a:xfrm flipH="1">
                  <a:off x="393700" y="4128770"/>
                  <a:ext cx="3022600" cy="270669"/>
                  <a:chOff x="622300" y="1308100"/>
                  <a:chExt cx="3022600" cy="270669"/>
                </a:xfrm>
              </p:grpSpPr>
              <p:cxnSp>
                <p:nvCxnSpPr>
                  <p:cNvPr id="218" name="Straight Connector 217"/>
                  <p:cNvCxnSpPr/>
                  <p:nvPr/>
                </p:nvCxnSpPr>
                <p:spPr>
                  <a:xfrm flipV="1">
                    <a:off x="622300" y="131445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flipV="1">
                    <a:off x="2197100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2057400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230"/>
                <p:cNvGrpSpPr/>
                <p:nvPr/>
              </p:nvGrpSpPr>
              <p:grpSpPr>
                <a:xfrm flipH="1">
                  <a:off x="1004570" y="4743450"/>
                  <a:ext cx="2646680" cy="271939"/>
                  <a:chOff x="998220" y="1306830"/>
                  <a:chExt cx="2646680" cy="271939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>
                    <a:off x="998220" y="1306830"/>
                    <a:ext cx="1071880" cy="762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V="1">
                    <a:off x="2197100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2057400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234"/>
                <p:cNvGrpSpPr/>
                <p:nvPr/>
              </p:nvGrpSpPr>
              <p:grpSpPr>
                <a:xfrm flipH="1">
                  <a:off x="1109288" y="5346700"/>
                  <a:ext cx="3022600" cy="270669"/>
                  <a:chOff x="438150" y="1308100"/>
                  <a:chExt cx="3022600" cy="270669"/>
                </a:xfrm>
              </p:grpSpPr>
              <p:cxnSp>
                <p:nvCxnSpPr>
                  <p:cNvPr id="212" name="Straight Connector 211"/>
                  <p:cNvCxnSpPr/>
                  <p:nvPr/>
                </p:nvCxnSpPr>
                <p:spPr>
                  <a:xfrm flipV="1">
                    <a:off x="438150" y="131445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flipV="1">
                    <a:off x="2012950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>
                    <a:off x="1873250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0" name="TextBox 179"/>
                <p:cNvSpPr txBox="1"/>
                <p:nvPr/>
              </p:nvSpPr>
              <p:spPr>
                <a:xfrm>
                  <a:off x="627386" y="4118034"/>
                  <a:ext cx="9975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BL decoder</a:t>
                  </a:r>
                  <a:endParaRPr lang="nl-BE" sz="14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27386" y="4422834"/>
                  <a:ext cx="11079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SelL</a:t>
                  </a:r>
                  <a:r>
                    <a:rPr lang="en-US" sz="1400" dirty="0" smtClean="0"/>
                    <a:t>	</a:t>
                  </a:r>
                  <a:endParaRPr lang="nl-BE" sz="14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627386" y="4735254"/>
                  <a:ext cx="71686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SelLbar</a:t>
                  </a:r>
                  <a:endParaRPr lang="nl-BE" sz="14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627386" y="5032434"/>
                  <a:ext cx="10600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WL decoder</a:t>
                  </a:r>
                  <a:endParaRPr lang="nl-BE" sz="1400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627386" y="5337234"/>
                  <a:ext cx="420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WL</a:t>
                  </a:r>
                  <a:endParaRPr lang="nl-BE" sz="1400" dirty="0"/>
                </a:p>
              </p:txBody>
            </p:sp>
            <p:sp>
              <p:nvSpPr>
                <p:cNvPr id="185" name="Freeform 184"/>
                <p:cNvSpPr/>
                <p:nvPr/>
              </p:nvSpPr>
              <p:spPr>
                <a:xfrm>
                  <a:off x="1887243" y="4245175"/>
                  <a:ext cx="218682" cy="336039"/>
                </a:xfrm>
                <a:custGeom>
                  <a:avLst/>
                  <a:gdLst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91976 w 396777"/>
                    <a:gd name="connsiteY0" fmla="*/ 0 h 360804"/>
                    <a:gd name="connsiteX1" fmla="*/ 342507 w 396777"/>
                    <a:gd name="connsiteY1" fmla="*/ 360804 h 360804"/>
                    <a:gd name="connsiteX0" fmla="*/ 0 w 304801"/>
                    <a:gd name="connsiteY0" fmla="*/ 0 h 360804"/>
                    <a:gd name="connsiteX1" fmla="*/ 250531 w 30480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588669"/>
                    <a:gd name="connsiteY0" fmla="*/ 0 h 632266"/>
                    <a:gd name="connsiteX1" fmla="*/ 588669 w 588669"/>
                    <a:gd name="connsiteY1" fmla="*/ 632266 h 632266"/>
                    <a:gd name="connsiteX0" fmla="*/ 0 w 602956"/>
                    <a:gd name="connsiteY0" fmla="*/ 0 h 565591"/>
                    <a:gd name="connsiteX1" fmla="*/ 602956 w 602956"/>
                    <a:gd name="connsiteY1" fmla="*/ 565591 h 565591"/>
                    <a:gd name="connsiteX0" fmla="*/ 0 w 579143"/>
                    <a:gd name="connsiteY0" fmla="*/ 0 h 608454"/>
                    <a:gd name="connsiteX1" fmla="*/ 579143 w 579143"/>
                    <a:gd name="connsiteY1" fmla="*/ 608454 h 608454"/>
                    <a:gd name="connsiteX0" fmla="*/ 0 w 569618"/>
                    <a:gd name="connsiteY0" fmla="*/ 0 h 641791"/>
                    <a:gd name="connsiteX1" fmla="*/ 569618 w 569618"/>
                    <a:gd name="connsiteY1" fmla="*/ 641791 h 641791"/>
                    <a:gd name="connsiteX0" fmla="*/ 0 w 569618"/>
                    <a:gd name="connsiteY0" fmla="*/ 0 h 641791"/>
                    <a:gd name="connsiteX1" fmla="*/ 569618 w 569618"/>
                    <a:gd name="connsiteY1" fmla="*/ 641791 h 641791"/>
                    <a:gd name="connsiteX0" fmla="*/ 45939 w 218682"/>
                    <a:gd name="connsiteY0" fmla="*/ 0 h 327466"/>
                    <a:gd name="connsiteX1" fmla="*/ 218682 w 218682"/>
                    <a:gd name="connsiteY1" fmla="*/ 327466 h 327466"/>
                    <a:gd name="connsiteX0" fmla="*/ 45939 w 218682"/>
                    <a:gd name="connsiteY0" fmla="*/ 8573 h 336039"/>
                    <a:gd name="connsiteX1" fmla="*/ 21815 w 218682"/>
                    <a:gd name="connsiteY1" fmla="*/ 0 h 336039"/>
                    <a:gd name="connsiteX2" fmla="*/ 218682 w 218682"/>
                    <a:gd name="connsiteY2" fmla="*/ 336039 h 336039"/>
                    <a:gd name="connsiteX0" fmla="*/ 45939 w 218682"/>
                    <a:gd name="connsiteY0" fmla="*/ 8573 h 336039"/>
                    <a:gd name="connsiteX1" fmla="*/ 21815 w 218682"/>
                    <a:gd name="connsiteY1" fmla="*/ 0 h 336039"/>
                    <a:gd name="connsiteX2" fmla="*/ 218682 w 218682"/>
                    <a:gd name="connsiteY2" fmla="*/ 336039 h 336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8682" h="336039">
                      <a:moveTo>
                        <a:pt x="45939" y="8573"/>
                      </a:moveTo>
                      <a:lnTo>
                        <a:pt x="21815" y="0"/>
                      </a:lnTo>
                      <a:cubicBezTo>
                        <a:pt x="117378" y="51108"/>
                        <a:pt x="0" y="291949"/>
                        <a:pt x="218682" y="336039"/>
                      </a:cubicBezTo>
                    </a:path>
                  </a:pathLst>
                </a:custGeom>
                <a:ln w="952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>
                  <a:off x="2108601" y="4583949"/>
                  <a:ext cx="399757" cy="309210"/>
                </a:xfrm>
                <a:custGeom>
                  <a:avLst/>
                  <a:gdLst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91976 w 396777"/>
                    <a:gd name="connsiteY0" fmla="*/ 0 h 360804"/>
                    <a:gd name="connsiteX1" fmla="*/ 342507 w 396777"/>
                    <a:gd name="connsiteY1" fmla="*/ 360804 h 360804"/>
                    <a:gd name="connsiteX0" fmla="*/ 0 w 304801"/>
                    <a:gd name="connsiteY0" fmla="*/ 0 h 360804"/>
                    <a:gd name="connsiteX1" fmla="*/ 250531 w 30480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352131"/>
                    <a:gd name="connsiteY0" fmla="*/ 0 h 325879"/>
                    <a:gd name="connsiteX1" fmla="*/ 352131 w 352131"/>
                    <a:gd name="connsiteY1" fmla="*/ 325879 h 325879"/>
                    <a:gd name="connsiteX0" fmla="*/ 0 w 528344"/>
                    <a:gd name="connsiteY0" fmla="*/ 0 h 349692"/>
                    <a:gd name="connsiteX1" fmla="*/ 528344 w 528344"/>
                    <a:gd name="connsiteY1" fmla="*/ 349692 h 349692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545013"/>
                    <a:gd name="connsiteY0" fmla="*/ 0 h 342548"/>
                    <a:gd name="connsiteX1" fmla="*/ 545013 w 545013"/>
                    <a:gd name="connsiteY1" fmla="*/ 342548 h 342548"/>
                    <a:gd name="connsiteX0" fmla="*/ 0 w 399757"/>
                    <a:gd name="connsiteY0" fmla="*/ 0 h 309210"/>
                    <a:gd name="connsiteX1" fmla="*/ 399757 w 399757"/>
                    <a:gd name="connsiteY1" fmla="*/ 309210 h 309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9757" h="309210">
                      <a:moveTo>
                        <a:pt x="0" y="0"/>
                      </a:moveTo>
                      <a:cubicBezTo>
                        <a:pt x="180976" y="47298"/>
                        <a:pt x="212032" y="250833"/>
                        <a:pt x="399757" y="309210"/>
                      </a:cubicBezTo>
                    </a:path>
                  </a:pathLst>
                </a:custGeom>
                <a:ln w="952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1743075" y="4046220"/>
                  <a:ext cx="1905" cy="1692000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187"/>
                <p:cNvSpPr/>
                <p:nvPr/>
              </p:nvSpPr>
              <p:spPr>
                <a:xfrm>
                  <a:off x="1496853" y="3936206"/>
                  <a:ext cx="229183" cy="113038"/>
                </a:xfrm>
                <a:custGeom>
                  <a:avLst/>
                  <a:gdLst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91976 w 396777"/>
                    <a:gd name="connsiteY0" fmla="*/ 0 h 360804"/>
                    <a:gd name="connsiteX1" fmla="*/ 342507 w 396777"/>
                    <a:gd name="connsiteY1" fmla="*/ 360804 h 360804"/>
                    <a:gd name="connsiteX0" fmla="*/ 0 w 304801"/>
                    <a:gd name="connsiteY0" fmla="*/ 0 h 360804"/>
                    <a:gd name="connsiteX1" fmla="*/ 250531 w 30480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0531" h="360804">
                      <a:moveTo>
                        <a:pt x="0" y="0"/>
                      </a:moveTo>
                      <a:cubicBezTo>
                        <a:pt x="95251" y="123498"/>
                        <a:pt x="138574" y="12688"/>
                        <a:pt x="250531" y="360804"/>
                      </a:cubicBezTo>
                    </a:path>
                  </a:pathLst>
                </a:custGeom>
                <a:ln w="9525">
                  <a:solidFill>
                    <a:srgbClr val="C0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682949" y="3737828"/>
                  <a:ext cx="1045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rgbClr val="C00000"/>
                      </a:solidFill>
                    </a:rPr>
                    <a:t>Start  decoding</a:t>
                  </a:r>
                  <a:endParaRPr lang="nl-BE" sz="11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90" name="Group 226"/>
                <p:cNvGrpSpPr/>
                <p:nvPr/>
              </p:nvGrpSpPr>
              <p:grpSpPr>
                <a:xfrm flipH="1">
                  <a:off x="603221" y="4433586"/>
                  <a:ext cx="3022600" cy="270669"/>
                  <a:chOff x="622300" y="1308100"/>
                  <a:chExt cx="3022600" cy="270669"/>
                </a:xfrm>
              </p:grpSpPr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622300" y="131445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flipV="1">
                    <a:off x="2197100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2057400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226"/>
                <p:cNvGrpSpPr/>
                <p:nvPr/>
              </p:nvGrpSpPr>
              <p:grpSpPr>
                <a:xfrm flipH="1">
                  <a:off x="787357" y="5040870"/>
                  <a:ext cx="3022600" cy="270669"/>
                  <a:chOff x="447675" y="1308100"/>
                  <a:chExt cx="3022600" cy="270669"/>
                </a:xfrm>
              </p:grpSpPr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447675" y="131445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2022475" y="1574800"/>
                    <a:ext cx="1447800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1882775" y="1308100"/>
                    <a:ext cx="152400" cy="270669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2" name="Straight Connector 191"/>
                <p:cNvCxnSpPr/>
                <p:nvPr/>
              </p:nvCxnSpPr>
              <p:spPr>
                <a:xfrm flipH="1">
                  <a:off x="2181860" y="4046220"/>
                  <a:ext cx="1905" cy="169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Freeform 192"/>
                <p:cNvSpPr/>
                <p:nvPr/>
              </p:nvSpPr>
              <p:spPr>
                <a:xfrm>
                  <a:off x="1938019" y="3725863"/>
                  <a:ext cx="318854" cy="295598"/>
                </a:xfrm>
                <a:custGeom>
                  <a:avLst/>
                  <a:gdLst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0 w 942681"/>
                    <a:gd name="connsiteY0" fmla="*/ 0 h 414779"/>
                    <a:gd name="connsiteX1" fmla="*/ 942681 w 942681"/>
                    <a:gd name="connsiteY1" fmla="*/ 414779 h 414779"/>
                    <a:gd name="connsiteX0" fmla="*/ 91976 w 396777"/>
                    <a:gd name="connsiteY0" fmla="*/ 0 h 360804"/>
                    <a:gd name="connsiteX1" fmla="*/ 342507 w 396777"/>
                    <a:gd name="connsiteY1" fmla="*/ 360804 h 360804"/>
                    <a:gd name="connsiteX0" fmla="*/ 0 w 304801"/>
                    <a:gd name="connsiteY0" fmla="*/ 0 h 360804"/>
                    <a:gd name="connsiteX1" fmla="*/ 250531 w 30480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0 w 250531"/>
                    <a:gd name="connsiteY0" fmla="*/ 0 h 360804"/>
                    <a:gd name="connsiteX1" fmla="*/ 250531 w 250531"/>
                    <a:gd name="connsiteY1" fmla="*/ 360804 h 360804"/>
                    <a:gd name="connsiteX0" fmla="*/ 125203 w 220454"/>
                    <a:gd name="connsiteY0" fmla="*/ 0 h 502683"/>
                    <a:gd name="connsiteX1" fmla="*/ 111957 w 220454"/>
                    <a:gd name="connsiteY1" fmla="*/ 502683 h 502683"/>
                    <a:gd name="connsiteX0" fmla="*/ 125203 w 171864"/>
                    <a:gd name="connsiteY0" fmla="*/ 0 h 502683"/>
                    <a:gd name="connsiteX1" fmla="*/ 111957 w 171864"/>
                    <a:gd name="connsiteY1" fmla="*/ 502683 h 502683"/>
                    <a:gd name="connsiteX0" fmla="*/ 13246 w 59907"/>
                    <a:gd name="connsiteY0" fmla="*/ 0 h 502683"/>
                    <a:gd name="connsiteX1" fmla="*/ 0 w 59907"/>
                    <a:gd name="connsiteY1" fmla="*/ 502683 h 502683"/>
                    <a:gd name="connsiteX0" fmla="*/ 291774 w 338435"/>
                    <a:gd name="connsiteY0" fmla="*/ 124126 h 368385"/>
                    <a:gd name="connsiteX1" fmla="*/ 0 w 338435"/>
                    <a:gd name="connsiteY1" fmla="*/ 368385 h 368385"/>
                    <a:gd name="connsiteX0" fmla="*/ 291774 w 338435"/>
                    <a:gd name="connsiteY0" fmla="*/ 0 h 244259"/>
                    <a:gd name="connsiteX1" fmla="*/ 0 w 338435"/>
                    <a:gd name="connsiteY1" fmla="*/ 244259 h 244259"/>
                    <a:gd name="connsiteX0" fmla="*/ 270949 w 317610"/>
                    <a:gd name="connsiteY0" fmla="*/ 0 h 373470"/>
                    <a:gd name="connsiteX1" fmla="*/ 0 w 317610"/>
                    <a:gd name="connsiteY1" fmla="*/ 373470 h 373470"/>
                    <a:gd name="connsiteX0" fmla="*/ 83528 w 153555"/>
                    <a:gd name="connsiteY0" fmla="*/ 0 h 548283"/>
                    <a:gd name="connsiteX1" fmla="*/ 0 w 153555"/>
                    <a:gd name="connsiteY1" fmla="*/ 548283 h 548283"/>
                    <a:gd name="connsiteX0" fmla="*/ 39276 w 153555"/>
                    <a:gd name="connsiteY0" fmla="*/ 0 h 464675"/>
                    <a:gd name="connsiteX1" fmla="*/ 0 w 153555"/>
                    <a:gd name="connsiteY1" fmla="*/ 464675 h 464675"/>
                    <a:gd name="connsiteX0" fmla="*/ 39276 w 85937"/>
                    <a:gd name="connsiteY0" fmla="*/ 0 h 464675"/>
                    <a:gd name="connsiteX1" fmla="*/ 0 w 85937"/>
                    <a:gd name="connsiteY1" fmla="*/ 464675 h 464675"/>
                    <a:gd name="connsiteX0" fmla="*/ 0 w 387602"/>
                    <a:gd name="connsiteY0" fmla="*/ 0 h 943516"/>
                    <a:gd name="connsiteX1" fmla="*/ 312138 w 387602"/>
                    <a:gd name="connsiteY1" fmla="*/ 943516 h 943516"/>
                    <a:gd name="connsiteX0" fmla="*/ 0 w 348556"/>
                    <a:gd name="connsiteY0" fmla="*/ 0 h 943516"/>
                    <a:gd name="connsiteX1" fmla="*/ 273092 w 348556"/>
                    <a:gd name="connsiteY1" fmla="*/ 943516 h 943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8556" h="943516">
                      <a:moveTo>
                        <a:pt x="0" y="0"/>
                      </a:moveTo>
                      <a:cubicBezTo>
                        <a:pt x="46661" y="184302"/>
                        <a:pt x="348556" y="727144"/>
                        <a:pt x="273092" y="943516"/>
                      </a:cubicBezTo>
                    </a:path>
                  </a:pathLst>
                </a:custGeom>
                <a:ln w="9525">
                  <a:solidFill>
                    <a:schemeClr val="bg1">
                      <a:lumMod val="5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429723" y="3504010"/>
                  <a:ext cx="11849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err="1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Bitline</a:t>
                  </a:r>
                  <a:r>
                    <a:rPr lang="en-US" sz="1100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11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start rising</a:t>
                  </a:r>
                  <a:endParaRPr lang="nl-BE" sz="11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162" name="Freeform 161"/>
              <p:cNvSpPr/>
              <p:nvPr/>
            </p:nvSpPr>
            <p:spPr>
              <a:xfrm>
                <a:off x="3330576" y="4899024"/>
                <a:ext cx="301642" cy="342389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588669"/>
                  <a:gd name="connsiteY0" fmla="*/ 0 h 632266"/>
                  <a:gd name="connsiteX1" fmla="*/ 588669 w 588669"/>
                  <a:gd name="connsiteY1" fmla="*/ 632266 h 632266"/>
                  <a:gd name="connsiteX0" fmla="*/ 0 w 602956"/>
                  <a:gd name="connsiteY0" fmla="*/ 0 h 565591"/>
                  <a:gd name="connsiteX1" fmla="*/ 602956 w 602956"/>
                  <a:gd name="connsiteY1" fmla="*/ 565591 h 565591"/>
                  <a:gd name="connsiteX0" fmla="*/ 0 w 579143"/>
                  <a:gd name="connsiteY0" fmla="*/ 0 h 608454"/>
                  <a:gd name="connsiteX1" fmla="*/ 579143 w 579143"/>
                  <a:gd name="connsiteY1" fmla="*/ 608454 h 608454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45939 w 218682"/>
                  <a:gd name="connsiteY0" fmla="*/ 0 h 327466"/>
                  <a:gd name="connsiteX1" fmla="*/ 218682 w 218682"/>
                  <a:gd name="connsiteY1" fmla="*/ 327466 h 327466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21815 w 218682"/>
                  <a:gd name="connsiteY0" fmla="*/ 0 h 336039"/>
                  <a:gd name="connsiteX1" fmla="*/ 218682 w 218682"/>
                  <a:gd name="connsiteY1" fmla="*/ 336039 h 336039"/>
                  <a:gd name="connsiteX0" fmla="*/ 0 w 301642"/>
                  <a:gd name="connsiteY0" fmla="*/ 0 h 342389"/>
                  <a:gd name="connsiteX1" fmla="*/ 301642 w 301642"/>
                  <a:gd name="connsiteY1" fmla="*/ 342389 h 342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1642" h="342389">
                    <a:moveTo>
                      <a:pt x="0" y="0"/>
                    </a:moveTo>
                    <a:cubicBezTo>
                      <a:pt x="95563" y="51108"/>
                      <a:pt x="82960" y="298299"/>
                      <a:pt x="301642" y="342389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 flipH="1">
                <a:off x="3676402" y="3754554"/>
                <a:ext cx="1905" cy="1728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Freeform 163"/>
              <p:cNvSpPr/>
              <p:nvPr/>
            </p:nvSpPr>
            <p:spPr>
              <a:xfrm>
                <a:off x="3475348" y="3228773"/>
                <a:ext cx="527107" cy="513088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82686 w 177937"/>
                  <a:gd name="connsiteY0" fmla="*/ 0 h 421609"/>
                  <a:gd name="connsiteX1" fmla="*/ 111957 w 177937"/>
                  <a:gd name="connsiteY1" fmla="*/ 421609 h 421609"/>
                  <a:gd name="connsiteX0" fmla="*/ 0 w 122955"/>
                  <a:gd name="connsiteY0" fmla="*/ 0 h 421609"/>
                  <a:gd name="connsiteX1" fmla="*/ 29271 w 122955"/>
                  <a:gd name="connsiteY1" fmla="*/ 421609 h 421609"/>
                  <a:gd name="connsiteX0" fmla="*/ 475721 w 570972"/>
                  <a:gd name="connsiteY0" fmla="*/ 0 h 664830"/>
                  <a:gd name="connsiteX1" fmla="*/ 0 w 570972"/>
                  <a:gd name="connsiteY1" fmla="*/ 664830 h 664830"/>
                  <a:gd name="connsiteX0" fmla="*/ 475721 w 487674"/>
                  <a:gd name="connsiteY0" fmla="*/ 0 h 664830"/>
                  <a:gd name="connsiteX1" fmla="*/ 0 w 487674"/>
                  <a:gd name="connsiteY1" fmla="*/ 664830 h 664830"/>
                  <a:gd name="connsiteX0" fmla="*/ 283096 w 295049"/>
                  <a:gd name="connsiteY0" fmla="*/ 0 h 1759325"/>
                  <a:gd name="connsiteX1" fmla="*/ 0 w 295049"/>
                  <a:gd name="connsiteY1" fmla="*/ 1759325 h 1759325"/>
                  <a:gd name="connsiteX0" fmla="*/ 376806 w 388759"/>
                  <a:gd name="connsiteY0" fmla="*/ 0 h 1637714"/>
                  <a:gd name="connsiteX1" fmla="*/ 0 w 388759"/>
                  <a:gd name="connsiteY1" fmla="*/ 1637714 h 1637714"/>
                  <a:gd name="connsiteX0" fmla="*/ 564252 w 576205"/>
                  <a:gd name="connsiteY0" fmla="*/ 0 h 1637714"/>
                  <a:gd name="connsiteX1" fmla="*/ 187446 w 576205"/>
                  <a:gd name="connsiteY1" fmla="*/ 1637714 h 163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05" h="1637714">
                    <a:moveTo>
                      <a:pt x="564252" y="0"/>
                    </a:moveTo>
                    <a:cubicBezTo>
                      <a:pt x="576205" y="298313"/>
                      <a:pt x="0" y="1183191"/>
                      <a:pt x="187446" y="1637714"/>
                    </a:cubicBezTo>
                  </a:path>
                </a:pathLst>
              </a:custGeom>
              <a:ln w="9525"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530041" y="2987533"/>
                <a:ext cx="18549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Memory cell connected to BL</a:t>
                </a:r>
                <a:endParaRPr lang="nl-BE" sz="11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21" name="TextBox 220"/>
            <p:cNvSpPr txBox="1"/>
            <p:nvPr/>
          </p:nvSpPr>
          <p:spPr>
            <a:xfrm>
              <a:off x="2486024" y="50196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5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514599" y="56292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6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038349" y="4714874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4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 descr="bl_wl_decoder_dep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4618" y="388585"/>
            <a:ext cx="4449382" cy="35103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(4)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61092" y="58862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61092" y="5924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234"/>
          <p:cNvGrpSpPr/>
          <p:nvPr/>
        </p:nvGrpSpPr>
        <p:grpSpPr>
          <a:xfrm flipH="1">
            <a:off x="984580" y="5613199"/>
            <a:ext cx="3022600" cy="270669"/>
            <a:chOff x="43815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43815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01295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87325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97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2678" y="56037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</a:t>
            </a:r>
            <a:endParaRPr lang="nl-BE" sz="1400" dirty="0"/>
          </a:p>
        </p:txBody>
      </p:sp>
      <p:grpSp>
        <p:nvGrpSpPr>
          <p:cNvPr id="9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</a:rPr>
              <a:t>cell should  be deselected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&gt;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1" name="Group 226"/>
          <p:cNvGrpSpPr/>
          <p:nvPr/>
        </p:nvGrpSpPr>
        <p:grpSpPr>
          <a:xfrm flipH="1" flipV="1">
            <a:off x="1856492" y="4395269"/>
            <a:ext cx="3022600" cy="270669"/>
            <a:chOff x="622300" y="1308100"/>
            <a:chExt cx="3022600" cy="270669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 flipV="1">
            <a:off x="2059692" y="4700069"/>
            <a:ext cx="2726800" cy="270669"/>
            <a:chOff x="918100" y="1308100"/>
            <a:chExt cx="2726800" cy="270669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18100" y="1314450"/>
              <a:ext cx="1152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26"/>
          <p:cNvGrpSpPr/>
          <p:nvPr/>
        </p:nvGrpSpPr>
        <p:grpSpPr>
          <a:xfrm flipH="1" flipV="1">
            <a:off x="2466092" y="5004869"/>
            <a:ext cx="2330800" cy="270669"/>
            <a:chOff x="1314100" y="1308100"/>
            <a:chExt cx="2330800" cy="270669"/>
          </a:xfrm>
        </p:grpSpPr>
        <p:cxnSp>
          <p:nvCxnSpPr>
            <p:cNvPr id="150" name="Straight Connector 149"/>
            <p:cNvCxnSpPr/>
            <p:nvPr/>
          </p:nvCxnSpPr>
          <p:spPr>
            <a:xfrm flipV="1">
              <a:off x="1314100" y="1314450"/>
              <a:ext cx="75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26"/>
          <p:cNvGrpSpPr/>
          <p:nvPr/>
        </p:nvGrpSpPr>
        <p:grpSpPr>
          <a:xfrm flipH="1" flipV="1">
            <a:off x="2281942" y="5309669"/>
            <a:ext cx="2510800" cy="270669"/>
            <a:chOff x="1134100" y="1308100"/>
            <a:chExt cx="2510800" cy="270669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1134100" y="1314450"/>
              <a:ext cx="93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6"/>
          <p:cNvGrpSpPr/>
          <p:nvPr/>
        </p:nvGrpSpPr>
        <p:grpSpPr>
          <a:xfrm flipH="1" flipV="1">
            <a:off x="2580392" y="5614469"/>
            <a:ext cx="2150800" cy="270669"/>
            <a:chOff x="1494100" y="1308100"/>
            <a:chExt cx="2150800" cy="27066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494100" y="1314450"/>
              <a:ext cx="57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Freeform 241"/>
          <p:cNvSpPr/>
          <p:nvPr/>
        </p:nvSpPr>
        <p:spPr>
          <a:xfrm>
            <a:off x="3324635" y="4511674"/>
            <a:ext cx="218682" cy="33603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82" h="336039">
                <a:moveTo>
                  <a:pt x="45939" y="8573"/>
                </a:moveTo>
                <a:lnTo>
                  <a:pt x="21815" y="0"/>
                </a:lnTo>
                <a:cubicBezTo>
                  <a:pt x="117378" y="51108"/>
                  <a:pt x="0" y="291949"/>
                  <a:pt x="218682" y="33603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3609493" y="4844098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180467" y="4312719"/>
            <a:ext cx="1905" cy="16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2934245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20341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3619252" y="4312719"/>
            <a:ext cx="1905" cy="1692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3660952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12211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3832226" y="5470524"/>
            <a:ext cx="301642" cy="3423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42" h="342389">
                <a:moveTo>
                  <a:pt x="0" y="0"/>
                </a:moveTo>
                <a:cubicBezTo>
                  <a:pt x="95563" y="51108"/>
                  <a:pt x="82960" y="298299"/>
                  <a:pt x="301642" y="3423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14552" y="4230804"/>
            <a:ext cx="1905" cy="1728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4170698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176029" y="3762233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481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7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0766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8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6004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6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(5)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</a:t>
            </a:r>
            <a:endParaRPr lang="nl-BE" sz="1400" dirty="0"/>
          </a:p>
        </p:txBody>
      </p:sp>
      <p:sp>
        <p:nvSpPr>
          <p:cNvPr id="248" name="Freeform 247"/>
          <p:cNvSpPr/>
          <p:nvPr/>
        </p:nvSpPr>
        <p:spPr>
          <a:xfrm>
            <a:off x="1381839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567935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grpSp>
        <p:nvGrpSpPr>
          <p:cNvPr id="11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Freeform 275"/>
          <p:cNvSpPr/>
          <p:nvPr/>
        </p:nvSpPr>
        <p:spPr>
          <a:xfrm>
            <a:off x="2108546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1559805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2618292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2454838" y="378858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2524292" y="49958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7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176630" y="53006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8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Optimization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2060"/>
                </a:solidFill>
              </a:rPr>
              <a:t>ref should  be selected when load is turned on → 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7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7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is dependent of delay element (2 inverters)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204787" y="576262"/>
            <a:ext cx="5262562" cy="2681288"/>
            <a:chOff x="1162340" y="1069529"/>
            <a:chExt cx="7672098" cy="4216846"/>
          </a:xfrm>
        </p:grpSpPr>
        <p:grpSp>
          <p:nvGrpSpPr>
            <p:cNvPr id="138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140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64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164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Oval 187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13" name="Trapezoid 212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14" name="Straight Connector 213"/>
                <p:cNvCxnSpPr>
                  <a:stCxn id="213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41" name="Isosceles Triangle 240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43" name="Flowchart: Connector 242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16" name="Elbow Connector 215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Elbow Connector 216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Elbow Connector 218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213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2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28" name="Flowchart: Stored Data 227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32" name="Flowchart: Connector 231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5" name="Isosceles Triangle 15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42" name="Straight Connector 141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5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3" name="Isosceles Triangle 152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4" name="Flowchart: Connector 15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9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0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1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2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39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5" name="TextBox 244"/>
          <p:cNvSpPr txBox="1"/>
          <p:nvPr/>
        </p:nvSpPr>
        <p:spPr>
          <a:xfrm>
            <a:off x="2091209" y="9410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endParaRPr lang="nl-BE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196278" y="326244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grpSp>
        <p:nvGrpSpPr>
          <p:cNvPr id="250" name="Group 226"/>
          <p:cNvGrpSpPr/>
          <p:nvPr/>
        </p:nvGrpSpPr>
        <p:grpSpPr>
          <a:xfrm flipH="1" flipV="1">
            <a:off x="1878721" y="4395269"/>
            <a:ext cx="3022600" cy="270669"/>
            <a:chOff x="622300" y="1308100"/>
            <a:chExt cx="3022600" cy="270669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26"/>
          <p:cNvGrpSpPr/>
          <p:nvPr/>
        </p:nvGrpSpPr>
        <p:grpSpPr>
          <a:xfrm flipH="1" flipV="1">
            <a:off x="2188300" y="4700085"/>
            <a:ext cx="3022600" cy="270669"/>
            <a:chOff x="622300" y="1308100"/>
            <a:chExt cx="3022600" cy="270669"/>
          </a:xfrm>
        </p:grpSpPr>
        <p:cxnSp>
          <p:nvCxnSpPr>
            <p:cNvPr id="255" name="Straight Connector 25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26"/>
          <p:cNvGrpSpPr/>
          <p:nvPr/>
        </p:nvGrpSpPr>
        <p:grpSpPr>
          <a:xfrm flipH="1" flipV="1">
            <a:off x="2512184" y="5009680"/>
            <a:ext cx="3022600" cy="270669"/>
            <a:chOff x="622300" y="1308100"/>
            <a:chExt cx="3022600" cy="270669"/>
          </a:xfrm>
        </p:grpSpPr>
        <p:cxnSp>
          <p:nvCxnSpPr>
            <p:cNvPr id="259" name="Straight Connector 258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26"/>
          <p:cNvGrpSpPr/>
          <p:nvPr/>
        </p:nvGrpSpPr>
        <p:grpSpPr>
          <a:xfrm flipH="1" flipV="1">
            <a:off x="2269271" y="5309749"/>
            <a:ext cx="3022600" cy="270669"/>
            <a:chOff x="622300" y="1308100"/>
            <a:chExt cx="3022600" cy="270669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Freeform 243"/>
          <p:cNvSpPr/>
          <p:nvPr/>
        </p:nvSpPr>
        <p:spPr>
          <a:xfrm>
            <a:off x="2103125" y="4850448"/>
            <a:ext cx="318795" cy="3330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  <a:gd name="connsiteX0" fmla="*/ 0 w 318795"/>
              <a:gd name="connsiteY0" fmla="*/ 0 h 333023"/>
              <a:gd name="connsiteX1" fmla="*/ 318795 w 318795"/>
              <a:gd name="connsiteY1" fmla="*/ 333023 h 3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795" h="333023">
                <a:moveTo>
                  <a:pt x="0" y="0"/>
                </a:moveTo>
                <a:cubicBezTo>
                  <a:pt x="180976" y="47298"/>
                  <a:pt x="131070" y="274646"/>
                  <a:pt x="318795" y="33302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1628061" y="4312719"/>
            <a:ext cx="1905" cy="14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2066846" y="4312719"/>
            <a:ext cx="1905" cy="1440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Freeform 380"/>
          <p:cNvSpPr/>
          <p:nvPr/>
        </p:nvSpPr>
        <p:spPr>
          <a:xfrm>
            <a:off x="1723017" y="4556124"/>
            <a:ext cx="442520" cy="951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  <a:gd name="connsiteX0" fmla="*/ 21815 w 218682"/>
              <a:gd name="connsiteY0" fmla="*/ 0 h 675764"/>
              <a:gd name="connsiteX1" fmla="*/ 218682 w 218682"/>
              <a:gd name="connsiteY1" fmla="*/ 675764 h 675764"/>
              <a:gd name="connsiteX0" fmla="*/ 0 w 363555"/>
              <a:gd name="connsiteY0" fmla="*/ 0 h 951989"/>
              <a:gd name="connsiteX1" fmla="*/ 363555 w 363555"/>
              <a:gd name="connsiteY1" fmla="*/ 951989 h 951989"/>
              <a:gd name="connsiteX0" fmla="*/ 78965 w 442520"/>
              <a:gd name="connsiteY0" fmla="*/ 0 h 951989"/>
              <a:gd name="connsiteX1" fmla="*/ 442520 w 442520"/>
              <a:gd name="connsiteY1" fmla="*/ 951989 h 95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520" h="951989">
                <a:moveTo>
                  <a:pt x="78965" y="0"/>
                </a:moveTo>
                <a:cubicBezTo>
                  <a:pt x="174528" y="51108"/>
                  <a:pt x="0" y="898374"/>
                  <a:pt x="442520" y="9519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2562146" y="4230804"/>
            <a:ext cx="1905" cy="1476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2076618" y="46910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6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1789281" y="4511675"/>
            <a:ext cx="315929" cy="34556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4124 w 315929"/>
              <a:gd name="connsiteY0" fmla="*/ 8573 h 345564"/>
              <a:gd name="connsiteX1" fmla="*/ 0 w 315929"/>
              <a:gd name="connsiteY1" fmla="*/ 0 h 345564"/>
              <a:gd name="connsiteX2" fmla="*/ 315929 w 315929"/>
              <a:gd name="connsiteY2" fmla="*/ 345564 h 3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929" h="345564">
                <a:moveTo>
                  <a:pt x="24124" y="8573"/>
                </a:moveTo>
                <a:lnTo>
                  <a:pt x="0" y="0"/>
                </a:lnTo>
                <a:cubicBezTo>
                  <a:pt x="95563" y="51108"/>
                  <a:pt x="97247" y="301474"/>
                  <a:pt x="315929" y="345564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31978</TotalTime>
  <Words>1122</Words>
  <Application>Microsoft Office PowerPoint</Application>
  <PresentationFormat>On-screen Show (4:3)</PresentationFormat>
  <Paragraphs>456</Paragraphs>
  <Slides>38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Vergelijking</vt:lpstr>
      <vt:lpstr>Architecture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Standaert</dc:creator>
  <cp:lastModifiedBy>Galaxy administrator</cp:lastModifiedBy>
  <cp:revision>2636</cp:revision>
  <dcterms:created xsi:type="dcterms:W3CDTF">2014-02-22T15:33:07Z</dcterms:created>
  <dcterms:modified xsi:type="dcterms:W3CDTF">2014-04-25T14:49:55Z</dcterms:modified>
</cp:coreProperties>
</file>