
<file path=[Content_Types].xml><?xml version="1.0" encoding="utf-8"?>
<Types xmlns="http://schemas.openxmlformats.org/package/2006/content-types">
  <Override PartName="/_rels/.rels" ContentType="application/vnd.openxmlformats-package.relationships+xml"/>
  <Override PartName="/ppt/notesSlides/notesSlide20.xml" ContentType="application/vnd.openxmlformats-officedocument.presentationml.notesSlide+xml"/>
  <Override PartName="/ppt/notesSlides/_rels/notesSlide20.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_rels/notesSlide11.xml.rels" ContentType="application/vnd.openxmlformats-package.relationships+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media/image8.png" ContentType="image/png"/>
  <Override PartName="/ppt/media/image4.png" ContentType="image/png"/>
  <Override PartName="/ppt/media/image17.png" ContentType="image/png"/>
  <Override PartName="/ppt/media/image13.png" ContentType="image/png"/>
  <Override PartName="/ppt/media/image9.png" ContentType="image/png"/>
  <Override PartName="/ppt/media/image5.png" ContentType="image/png"/>
  <Override PartName="/ppt/media/image1.png" ContentType="image/png"/>
  <Override PartName="/ppt/media/image18.png" ContentType="image/png"/>
  <Override PartName="/ppt/media/image14.png" ContentType="image/png"/>
  <Override PartName="/ppt/media/image10.png" ContentType="image/png"/>
  <Override PartName="/ppt/media/image6.png" ContentType="image/png"/>
  <Override PartName="/ppt/media/image2.png" ContentType="image/png"/>
  <Override PartName="/ppt/media/image15.png" ContentType="image/png"/>
  <Override PartName="/ppt/media/image11.png" ContentType="image/png"/>
  <Override PartName="/ppt/media/image7.png" ContentType="image/png"/>
  <Override PartName="/ppt/media/image3.png" ContentType="image/png"/>
  <Override PartName="/ppt/media/image16.png" ContentType="image/png"/>
  <Override PartName="/ppt/media/image1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6858000"/>
  <p:notesSz cx="6810375" cy="99425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20"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21"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22"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23" name="PlaceHolder 5"/>
          <p:cNvSpPr>
            <a:spLocks noGrp="1"/>
          </p:cNvSpPr>
          <p:nvPr>
            <p:ph type="sldNum"/>
          </p:nvPr>
        </p:nvSpPr>
        <p:spPr>
          <a:xfrm>
            <a:off x="4399200" y="9555480"/>
            <a:ext cx="3372840" cy="502560"/>
          </a:xfrm>
          <a:prstGeom prst="rect">
            <a:avLst/>
          </a:prstGeom>
        </p:spPr>
        <p:txBody>
          <a:bodyPr anchor="b" bIns="0" lIns="0" rIns="0" tIns="0" wrap="none"/>
          <a:p>
            <a:pPr algn="r"/>
            <a:fld id="{C1019151-F1D1-4111-9111-F1D12171A12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16" name="TextShape 2"/>
          <p:cNvSpPr txBox="1"/>
          <p:nvPr/>
        </p:nvSpPr>
        <p:spPr>
          <a:xfrm>
            <a:off x="0" y="0"/>
            <a:ext cx="-11796840" cy="-11796840"/>
          </a:xfrm>
          <a:prstGeom prst="rect">
            <a:avLst/>
          </a:prstGeom>
        </p:spPr>
        <p:txBody>
          <a:bodyPr bIns="45000" lIns="90000" rIns="90000" tIns="45000"/>
          <a:p>
            <a:pPr>
              <a:lnSpc>
                <a:spcPct val="100000"/>
              </a:lnSpc>
            </a:pPr>
            <a:fld id="{117181A1-1161-4111-91E1-31C11181C151}" type="slidenum">
              <a:rPr lang="en-US">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22" name="TextShape 2"/>
          <p:cNvSpPr txBox="1"/>
          <p:nvPr/>
        </p:nvSpPr>
        <p:spPr>
          <a:xfrm>
            <a:off x="0" y="0"/>
            <a:ext cx="-11796840" cy="-11796840"/>
          </a:xfrm>
          <a:prstGeom prst="rect">
            <a:avLst/>
          </a:prstGeom>
        </p:spPr>
        <p:txBody>
          <a:bodyPr bIns="45000" lIns="90000" rIns="90000" tIns="45000"/>
          <a:p>
            <a:pPr>
              <a:lnSpc>
                <a:spcPct val="100000"/>
              </a:lnSpc>
            </a:pPr>
            <a:fld id="{B1F19141-61C1-4181-81E1-21C1D10111D1}" type="slidenum">
              <a:rPr lang="en-US">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24" name="TextShape 2"/>
          <p:cNvSpPr txBox="1"/>
          <p:nvPr/>
        </p:nvSpPr>
        <p:spPr>
          <a:xfrm>
            <a:off x="0" y="0"/>
            <a:ext cx="-11796840" cy="-11796840"/>
          </a:xfrm>
          <a:prstGeom prst="rect">
            <a:avLst/>
          </a:prstGeom>
        </p:spPr>
        <p:txBody>
          <a:bodyPr bIns="45000" lIns="90000" rIns="90000" tIns="45000"/>
          <a:p>
            <a:pPr>
              <a:lnSpc>
                <a:spcPct val="100000"/>
              </a:lnSpc>
            </a:pPr>
            <a:fld id="{21A17181-E1E1-41B1-B141-E1412171D141}" type="slidenum">
              <a:rPr lang="en-US">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18" name="TextShape 2"/>
          <p:cNvSpPr txBox="1"/>
          <p:nvPr/>
        </p:nvSpPr>
        <p:spPr>
          <a:xfrm>
            <a:off x="0" y="0"/>
            <a:ext cx="-11796840" cy="-11796840"/>
          </a:xfrm>
          <a:prstGeom prst="rect">
            <a:avLst/>
          </a:prstGeom>
        </p:spPr>
        <p:txBody>
          <a:bodyPr bIns="45000" lIns="90000" rIns="90000" tIns="45000"/>
          <a:p>
            <a:pPr>
              <a:lnSpc>
                <a:spcPct val="100000"/>
              </a:lnSpc>
            </a:pPr>
            <a:fld id="{71C151B1-C1F1-4161-91C1-51C191718141}" type="slidenum">
              <a:rPr lang="en-US">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26" name="TextShape 2"/>
          <p:cNvSpPr txBox="1"/>
          <p:nvPr/>
        </p:nvSpPr>
        <p:spPr>
          <a:xfrm>
            <a:off x="0" y="0"/>
            <a:ext cx="-11796840" cy="-11796840"/>
          </a:xfrm>
          <a:prstGeom prst="rect">
            <a:avLst/>
          </a:prstGeom>
        </p:spPr>
        <p:txBody>
          <a:bodyPr bIns="45000" lIns="90000" rIns="90000" tIns="45000"/>
          <a:p>
            <a:pPr>
              <a:lnSpc>
                <a:spcPct val="100000"/>
              </a:lnSpc>
            </a:pPr>
            <a:fld id="{11D14101-0151-4131-B191-D1B1F1B16181}" type="slidenum">
              <a:rPr lang="en-US">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20" name="TextShape 2"/>
          <p:cNvSpPr txBox="1"/>
          <p:nvPr/>
        </p:nvSpPr>
        <p:spPr>
          <a:xfrm>
            <a:off x="0" y="0"/>
            <a:ext cx="-11796840" cy="-11796840"/>
          </a:xfrm>
          <a:prstGeom prst="rect">
            <a:avLst/>
          </a:prstGeom>
        </p:spPr>
        <p:txBody>
          <a:bodyPr bIns="45000" lIns="90000" rIns="90000" tIns="45000"/>
          <a:p>
            <a:pPr>
              <a:lnSpc>
                <a:spcPct val="100000"/>
              </a:lnSpc>
            </a:pPr>
            <a:fld id="{51018121-91C1-4151-A101-41E14171F141}" type="slidenum">
              <a:rPr lang="en-US">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31"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32"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3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36"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7"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3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49"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51"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53"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4"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447920" y="274680"/>
            <a:ext cx="7238520" cy="53067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5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9"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60"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0"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62"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6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4"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6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8"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70"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71"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73"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4"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75"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76"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7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79"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88"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90"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92"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93"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2"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447920" y="274680"/>
            <a:ext cx="7238520" cy="53067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9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98"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99"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01"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0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03"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05"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07"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09"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110"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1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13"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14"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115"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1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4"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447920" y="274680"/>
            <a:ext cx="7238520" cy="53067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19"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0"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23"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5"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47920" y="274680"/>
            <a:ext cx="7238520" cy="971640"/>
          </a:xfrm>
          <a:prstGeom prst="rect">
            <a:avLst/>
          </a:prstGeom>
        </p:spPr>
        <p:txBody>
          <a:bodyPr anchor="ctr" bIns="0" lIns="0" rIns="0" tIns="0" wrap="none"/>
          <a:p>
            <a:endParaRPr/>
          </a:p>
        </p:txBody>
      </p:sp>
      <p:sp>
        <p:nvSpPr>
          <p:cNvPr id="2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9"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436760" y="6605640"/>
            <a:ext cx="7267320" cy="172800"/>
          </a:xfrm>
          <a:prstGeom prst="rect">
            <a:avLst/>
          </a:prstGeom>
          <a:solidFill>
            <a:srgbClr val="dddedd"/>
          </a:solidFill>
        </p:spPr>
      </p:sp>
      <p:pic>
        <p:nvPicPr>
          <p:cNvPr descr="" id="1" name="Picture 8"/>
          <p:cNvPicPr/>
          <p:nvPr/>
        </p:nvPicPr>
        <p:blipFill>
          <a:blip r:embed="rId2"/>
          <a:stretch>
            <a:fillRect/>
          </a:stretch>
        </p:blipFill>
        <p:spPr>
          <a:xfrm>
            <a:off x="227160" y="6424560"/>
            <a:ext cx="1130040" cy="321840"/>
          </a:xfrm>
          <a:prstGeom prst="rect">
            <a:avLst/>
          </a:prstGeom>
        </p:spPr>
      </p:pic>
      <p:sp>
        <p:nvSpPr>
          <p:cNvPr id="2" name="CustomShape 2"/>
          <p:cNvSpPr/>
          <p:nvPr/>
        </p:nvSpPr>
        <p:spPr>
          <a:xfrm>
            <a:off x="1433880" y="6621480"/>
            <a:ext cx="1718640" cy="137520"/>
          </a:xfrm>
          <a:prstGeom prst="rect">
            <a:avLst/>
          </a:prstGeom>
        </p:spPr>
        <p:txBody>
          <a:bodyPr bIns="0" lIns="0" rIns="0" tIns="0" wrap="none"/>
          <a:p>
            <a:pPr>
              <a:lnSpc>
                <a:spcPct val="100000"/>
              </a:lnSpc>
            </a:pPr>
            <a:r>
              <a:rPr lang="en-US" sz="900">
                <a:solidFill>
                  <a:srgbClr val="000000"/>
                </a:solidFill>
                <a:latin typeface="Gill Sans MT"/>
              </a:rPr>
              <a:t>© IMEC 2012 / CONFIDENTIAL</a:t>
            </a:r>
            <a:endParaRPr/>
          </a:p>
        </p:txBody>
      </p:sp>
      <p:pic>
        <p:nvPicPr>
          <p:cNvPr descr="" id="3" name="Afbeelding 4"/>
          <p:cNvPicPr/>
          <p:nvPr/>
        </p:nvPicPr>
        <p:blipFill>
          <a:blip r:embed="rId3"/>
          <a:stretch>
            <a:fillRect/>
          </a:stretch>
        </p:blipFill>
        <p:spPr>
          <a:xfrm>
            <a:off x="-6480" y="0"/>
            <a:ext cx="9143640" cy="6857640"/>
          </a:xfrm>
          <a:prstGeom prst="rect">
            <a:avLst/>
          </a:prstGeom>
        </p:spPr>
      </p:pic>
      <p:sp>
        <p:nvSpPr>
          <p:cNvPr id="4" name="CustomShape 3"/>
          <p:cNvSpPr/>
          <p:nvPr/>
        </p:nvSpPr>
        <p:spPr>
          <a:xfrm>
            <a:off x="1473120" y="6478560"/>
            <a:ext cx="931680" cy="379080"/>
          </a:xfrm>
          <a:prstGeom prst="rect">
            <a:avLst/>
          </a:prstGeom>
          <a:solidFill>
            <a:srgbClr val="ffffff"/>
          </a:solidFill>
        </p:spPr>
      </p:sp>
      <p:sp>
        <p:nvSpPr>
          <p:cNvPr id="5" name="CustomShape 4"/>
          <p:cNvSpPr/>
          <p:nvPr/>
        </p:nvSpPr>
        <p:spPr>
          <a:xfrm>
            <a:off x="7326360" y="5243400"/>
            <a:ext cx="1186920" cy="941040"/>
          </a:xfrm>
          <a:prstGeom prst="rect">
            <a:avLst/>
          </a:prstGeom>
          <a:solidFill>
            <a:srgbClr val="ffffff"/>
          </a:solidFill>
        </p:spPr>
      </p:sp>
      <p:pic>
        <p:nvPicPr>
          <p:cNvPr descr="" id="6" name="Picture 15"/>
          <p:cNvPicPr/>
          <p:nvPr/>
        </p:nvPicPr>
        <p:blipFill>
          <a:blip r:embed="rId4"/>
          <a:stretch>
            <a:fillRect/>
          </a:stretch>
        </p:blipFill>
        <p:spPr>
          <a:xfrm>
            <a:off x="7435800" y="5486400"/>
            <a:ext cx="1149120" cy="796680"/>
          </a:xfrm>
          <a:prstGeom prst="rect">
            <a:avLst/>
          </a:prstGeom>
        </p:spPr>
      </p:pic>
      <p:sp>
        <p:nvSpPr>
          <p:cNvPr id="7" name="PlaceHolder 5"/>
          <p:cNvSpPr>
            <a:spLocks noGrp="1"/>
          </p:cNvSpPr>
          <p:nvPr>
            <p:ph type="title"/>
          </p:nvPr>
        </p:nvSpPr>
        <p:spPr>
          <a:xfrm>
            <a:off x="1465920" y="2656440"/>
            <a:ext cx="5723280" cy="931680"/>
          </a:xfrm>
          <a:prstGeom prst="rect">
            <a:avLst/>
          </a:prstGeom>
        </p:spPr>
        <p:txBody>
          <a:bodyPr bIns="0" lIns="108000" tIns="0"/>
          <a:p>
            <a:pPr>
              <a:lnSpc>
                <a:spcPct val="100000"/>
              </a:lnSpc>
            </a:pPr>
            <a:r>
              <a:rPr lang="en-US" sz="3200">
                <a:solidFill>
                  <a:srgbClr val="000000"/>
                </a:solidFill>
                <a:latin typeface="Gill Sans MT"/>
                <a:ea typeface="ＭＳ Ｐゴシック"/>
              </a:rPr>
              <a:t>Click to edit the title text formatClick to edit Master title style</a:t>
            </a:r>
            <a:endParaRPr/>
          </a:p>
        </p:txBody>
      </p:sp>
      <p:sp>
        <p:nvSpPr>
          <p:cNvPr id="8" name="PlaceHolder 6"/>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nl-NL"/>
              <a:t>Click to edit the outline text format</a:t>
            </a:r>
            <a:endParaRPr/>
          </a:p>
          <a:p>
            <a:pPr lvl="1">
              <a:buSzPct val="75000"/>
              <a:buFont typeface="StarSymbol"/>
              <a:buChar char=""/>
            </a:pPr>
            <a:r>
              <a:rPr lang="nl-NL"/>
              <a:t>Second Outline Level</a:t>
            </a:r>
            <a:endParaRPr/>
          </a:p>
          <a:p>
            <a:pPr lvl="2">
              <a:buSzPct val="45000"/>
              <a:buFont typeface="StarSymbol"/>
              <a:buChar char=""/>
            </a:pPr>
            <a:r>
              <a:rPr lang="nl-NL"/>
              <a:t>Third Outline Level</a:t>
            </a:r>
            <a:endParaRPr/>
          </a:p>
          <a:p>
            <a:pPr lvl="3">
              <a:buSzPct val="75000"/>
              <a:buFont typeface="StarSymbol"/>
              <a:buChar char=""/>
            </a:pPr>
            <a:r>
              <a:rPr lang="nl-NL"/>
              <a:t>Fourth Outline Level</a:t>
            </a:r>
            <a:endParaRPr/>
          </a:p>
          <a:p>
            <a:pPr lvl="4">
              <a:buSzPct val="45000"/>
              <a:buFont typeface="StarSymbol"/>
              <a:buChar char=""/>
            </a:pPr>
            <a:r>
              <a:rPr lang="nl-NL"/>
              <a:t>Fifth Outline Level</a:t>
            </a:r>
            <a:endParaRPr/>
          </a:p>
          <a:p>
            <a:pPr lvl="5">
              <a:buSzPct val="45000"/>
              <a:buFont typeface="StarSymbol"/>
              <a:buChar char=""/>
            </a:pPr>
            <a:r>
              <a:rPr lang="nl-NL"/>
              <a:t>Sixth Outline Level</a:t>
            </a:r>
            <a:endParaRPr/>
          </a:p>
          <a:p>
            <a:pPr lvl="6">
              <a:buSzPct val="45000"/>
              <a:buFont typeface="StarSymbol"/>
              <a:buChar char=""/>
            </a:pPr>
            <a:r>
              <a:rPr lang="nl-NL"/>
              <a:t>Seventh Outline Level</a:t>
            </a:r>
            <a:endParaRPr/>
          </a:p>
        </p:txBody>
      </p:sp>
    </p:spTree>
  </p:cSld>
  <p:clrMap accent1="accent1" accent2="accent2" accent3="accent3" accent4="accent4" accent5="accent5" accent6="accent6" bg1="lt1" bg2="lt2" folHlink="folHlink" hlink="hlink" tx1="dk1" tx2="dk2"/>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436760" y="6605640"/>
            <a:ext cx="7267320" cy="172800"/>
          </a:xfrm>
          <a:prstGeom prst="rect">
            <a:avLst/>
          </a:prstGeom>
          <a:solidFill>
            <a:srgbClr val="dddedd"/>
          </a:solidFill>
        </p:spPr>
      </p:sp>
      <p:pic>
        <p:nvPicPr>
          <p:cNvPr descr="" id="42" name="Picture 8"/>
          <p:cNvPicPr/>
          <p:nvPr/>
        </p:nvPicPr>
        <p:blipFill>
          <a:blip r:embed="rId2"/>
          <a:stretch>
            <a:fillRect/>
          </a:stretch>
        </p:blipFill>
        <p:spPr>
          <a:xfrm>
            <a:off x="227160" y="6424560"/>
            <a:ext cx="1130040" cy="321840"/>
          </a:xfrm>
          <a:prstGeom prst="rect">
            <a:avLst/>
          </a:prstGeom>
        </p:spPr>
      </p:pic>
      <p:sp>
        <p:nvSpPr>
          <p:cNvPr id="43" name="CustomShape 2"/>
          <p:cNvSpPr/>
          <p:nvPr/>
        </p:nvSpPr>
        <p:spPr>
          <a:xfrm>
            <a:off x="1433880" y="6621480"/>
            <a:ext cx="1718640" cy="137520"/>
          </a:xfrm>
          <a:prstGeom prst="rect">
            <a:avLst/>
          </a:prstGeom>
        </p:spPr>
        <p:txBody>
          <a:bodyPr bIns="0" lIns="0" rIns="0" tIns="0" wrap="none"/>
          <a:p>
            <a:pPr>
              <a:lnSpc>
                <a:spcPct val="100000"/>
              </a:lnSpc>
            </a:pPr>
            <a:r>
              <a:rPr lang="en-US" sz="900">
                <a:solidFill>
                  <a:srgbClr val="000000"/>
                </a:solidFill>
                <a:latin typeface="Gill Sans MT"/>
              </a:rPr>
              <a:t>© IMEC 2012 / CONFIDENTIAL</a:t>
            </a:r>
            <a:endParaRPr/>
          </a:p>
        </p:txBody>
      </p:sp>
      <p:sp>
        <p:nvSpPr>
          <p:cNvPr id="44" name="PlaceHolder 3"/>
          <p:cNvSpPr>
            <a:spLocks noGrp="1"/>
          </p:cNvSpPr>
          <p:nvPr>
            <p:ph type="body"/>
          </p:nvPr>
        </p:nvSpPr>
        <p:spPr>
          <a:xfrm>
            <a:off x="1447920" y="1328760"/>
            <a:ext cx="7238520" cy="4797000"/>
          </a:xfrm>
          <a:prstGeom prst="rect">
            <a:avLst/>
          </a:prstGeom>
        </p:spPr>
        <p:txBody>
          <a:bodyPr/>
          <a:p>
            <a:pPr>
              <a:buSzPct val="45000"/>
              <a:buFont typeface="StarSymbol"/>
              <a:buChar char=""/>
            </a:pPr>
            <a:r>
              <a:rPr lang="nl-NL" sz="2800">
                <a:solidFill>
                  <a:srgbClr val="000000"/>
                </a:solidFill>
                <a:latin typeface="Gill Sans MT"/>
                <a:ea typeface="ＭＳ Ｐゴシック"/>
              </a:rPr>
              <a:t>Click to edit the outline text format</a:t>
            </a:r>
            <a:endParaRPr/>
          </a:p>
          <a:p>
            <a:pPr lvl="1">
              <a:buSzPct val="75000"/>
              <a:buFont typeface="StarSymbol"/>
              <a:buChar char=""/>
            </a:pPr>
            <a:r>
              <a:rPr lang="nl-NL" sz="2800">
                <a:solidFill>
                  <a:srgbClr val="000000"/>
                </a:solidFill>
                <a:latin typeface="Gill Sans MT"/>
                <a:ea typeface="ＭＳ Ｐゴシック"/>
              </a:rPr>
              <a:t>Second Outline Level</a:t>
            </a:r>
            <a:endParaRPr/>
          </a:p>
          <a:p>
            <a:pPr lvl="2">
              <a:buSzPct val="45000"/>
              <a:buFont typeface="StarSymbol"/>
              <a:buChar char=""/>
            </a:pPr>
            <a:r>
              <a:rPr lang="nl-NL" sz="2800">
                <a:solidFill>
                  <a:srgbClr val="000000"/>
                </a:solidFill>
                <a:latin typeface="Gill Sans MT"/>
                <a:ea typeface="ＭＳ Ｐゴシック"/>
              </a:rPr>
              <a:t>Third Outline Level</a:t>
            </a:r>
            <a:endParaRPr/>
          </a:p>
          <a:p>
            <a:pPr lvl="3">
              <a:buSzPct val="75000"/>
              <a:buFont typeface="StarSymbol"/>
              <a:buChar char=""/>
            </a:pPr>
            <a:r>
              <a:rPr lang="nl-NL" sz="2800">
                <a:solidFill>
                  <a:srgbClr val="000000"/>
                </a:solidFill>
                <a:latin typeface="Gill Sans MT"/>
                <a:ea typeface="ＭＳ Ｐゴシック"/>
              </a:rPr>
              <a:t>Fourth Outline Level</a:t>
            </a:r>
            <a:endParaRPr/>
          </a:p>
          <a:p>
            <a:pPr lvl="4">
              <a:buSzPct val="45000"/>
              <a:buFont typeface="StarSymbol"/>
              <a:buChar char=""/>
            </a:pPr>
            <a:r>
              <a:rPr lang="nl-NL" sz="2800">
                <a:solidFill>
                  <a:srgbClr val="000000"/>
                </a:solidFill>
                <a:latin typeface="Gill Sans MT"/>
                <a:ea typeface="ＭＳ Ｐゴシック"/>
              </a:rPr>
              <a:t>Fifth Outline Level</a:t>
            </a:r>
            <a:endParaRPr/>
          </a:p>
          <a:p>
            <a:pPr lvl="5">
              <a:buSzPct val="45000"/>
              <a:buFont typeface="StarSymbol"/>
              <a:buChar char=""/>
            </a:pPr>
            <a:r>
              <a:rPr lang="nl-NL" sz="2800">
                <a:solidFill>
                  <a:srgbClr val="000000"/>
                </a:solidFill>
                <a:latin typeface="Gill Sans MT"/>
                <a:ea typeface="ＭＳ Ｐゴシック"/>
              </a:rPr>
              <a:t>Sixth Outline Level</a:t>
            </a:r>
            <a:endParaRPr/>
          </a:p>
          <a:p>
            <a:pPr>
              <a:lnSpc>
                <a:spcPct val="100000"/>
              </a:lnSpc>
              <a:buFont typeface="Lucida Grande"/>
              <a:buChar char=" "/>
            </a:pPr>
            <a:r>
              <a:rPr lang="nl-NL" sz="2800">
                <a:solidFill>
                  <a:srgbClr val="000000"/>
                </a:solidFill>
                <a:latin typeface="Gill Sans MT"/>
                <a:ea typeface="ＭＳ Ｐゴシック"/>
              </a:rPr>
              <a:t>Seventh Outline LevelClick to edit Master text styles</a:t>
            </a:r>
            <a:endParaRPr/>
          </a:p>
        </p:txBody>
      </p:sp>
      <p:sp>
        <p:nvSpPr>
          <p:cNvPr id="45" name="PlaceHolder 4"/>
          <p:cNvSpPr>
            <a:spLocks noGrp="1"/>
          </p:cNvSpPr>
          <p:nvPr>
            <p:ph type="sldNum"/>
          </p:nvPr>
        </p:nvSpPr>
        <p:spPr>
          <a:xfrm>
            <a:off x="8191440" y="6570720"/>
            <a:ext cx="495000" cy="244080"/>
          </a:xfrm>
          <a:prstGeom prst="rect">
            <a:avLst/>
          </a:prstGeom>
        </p:spPr>
        <p:txBody>
          <a:bodyPr bIns="45000" lIns="90000" rIns="90000" tIns="45000"/>
          <a:p>
            <a:pPr>
              <a:lnSpc>
                <a:spcPct val="100000"/>
              </a:lnSpc>
            </a:pPr>
            <a:fld id="{418111F1-A191-41D1-B1E1-91C15111E171}" type="slidenum">
              <a:rPr lang="en-US">
                <a:solidFill>
                  <a:srgbClr val="000000"/>
                </a:solidFill>
                <a:latin typeface="Gill Sans MT"/>
              </a:rPr>
              <a:t>&lt;number&gt;</a:t>
            </a:fld>
            <a:endParaRPr/>
          </a:p>
        </p:txBody>
      </p:sp>
      <p:sp>
        <p:nvSpPr>
          <p:cNvPr id="46" name="PlaceHolder 5"/>
          <p:cNvSpPr>
            <a:spLocks noGrp="1"/>
          </p:cNvSpPr>
          <p:nvPr>
            <p:ph type="ftr"/>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47" name="PlaceHolder 6"/>
          <p:cNvSpPr>
            <a:spLocks noGrp="1"/>
          </p:cNvSpPr>
          <p:nvPr>
            <p:ph type="title"/>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Click to edit the title text formatClick to edit Master title style</a:t>
            </a:r>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436760" y="6605640"/>
            <a:ext cx="7267320" cy="172800"/>
          </a:xfrm>
          <a:prstGeom prst="rect">
            <a:avLst/>
          </a:prstGeom>
          <a:solidFill>
            <a:srgbClr val="dddedd"/>
          </a:solidFill>
        </p:spPr>
      </p:sp>
      <p:pic>
        <p:nvPicPr>
          <p:cNvPr descr="" id="81" name="Picture 8"/>
          <p:cNvPicPr/>
          <p:nvPr/>
        </p:nvPicPr>
        <p:blipFill>
          <a:blip r:embed="rId2"/>
          <a:stretch>
            <a:fillRect/>
          </a:stretch>
        </p:blipFill>
        <p:spPr>
          <a:xfrm>
            <a:off x="227160" y="6424560"/>
            <a:ext cx="1130040" cy="321840"/>
          </a:xfrm>
          <a:prstGeom prst="rect">
            <a:avLst/>
          </a:prstGeom>
        </p:spPr>
      </p:pic>
      <p:sp>
        <p:nvSpPr>
          <p:cNvPr id="82" name="CustomShape 2"/>
          <p:cNvSpPr/>
          <p:nvPr/>
        </p:nvSpPr>
        <p:spPr>
          <a:xfrm>
            <a:off x="1433880" y="6621480"/>
            <a:ext cx="1718640" cy="137520"/>
          </a:xfrm>
          <a:prstGeom prst="rect">
            <a:avLst/>
          </a:prstGeom>
        </p:spPr>
        <p:txBody>
          <a:bodyPr bIns="0" lIns="0" rIns="0" tIns="0" wrap="none"/>
          <a:p>
            <a:pPr>
              <a:lnSpc>
                <a:spcPct val="100000"/>
              </a:lnSpc>
            </a:pPr>
            <a:r>
              <a:rPr lang="en-US" sz="900">
                <a:solidFill>
                  <a:srgbClr val="000000"/>
                </a:solidFill>
                <a:latin typeface="Gill Sans MT"/>
              </a:rPr>
              <a:t>© IMEC 2012 / CONFIDENTIAL</a:t>
            </a:r>
            <a:endParaRPr/>
          </a:p>
        </p:txBody>
      </p:sp>
      <p:sp>
        <p:nvSpPr>
          <p:cNvPr id="83" name="PlaceHolder 3"/>
          <p:cNvSpPr>
            <a:spLocks noGrp="1"/>
          </p:cNvSpPr>
          <p:nvPr>
            <p:ph type="title"/>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Click to edit the title text formatClick to edit Master title style</a:t>
            </a:r>
            <a:endParaRPr/>
          </a:p>
        </p:txBody>
      </p:sp>
      <p:sp>
        <p:nvSpPr>
          <p:cNvPr id="84" name="PlaceHolder 4"/>
          <p:cNvSpPr>
            <a:spLocks noGrp="1"/>
          </p:cNvSpPr>
          <p:nvPr>
            <p:ph type="ftr"/>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85" name="PlaceHolder 5"/>
          <p:cNvSpPr>
            <a:spLocks noGrp="1"/>
          </p:cNvSpPr>
          <p:nvPr>
            <p:ph type="sldNum"/>
          </p:nvPr>
        </p:nvSpPr>
        <p:spPr>
          <a:xfrm>
            <a:off x="8191440" y="6570720"/>
            <a:ext cx="495000" cy="244080"/>
          </a:xfrm>
          <a:prstGeom prst="rect">
            <a:avLst/>
          </a:prstGeom>
        </p:spPr>
        <p:txBody>
          <a:bodyPr bIns="45000" lIns="90000" rIns="90000" tIns="45000"/>
          <a:p>
            <a:pPr>
              <a:lnSpc>
                <a:spcPct val="100000"/>
              </a:lnSpc>
            </a:pPr>
            <a:fld id="{51F151C1-B1A1-4141-81D1-31F1A18141E1}" type="slidenum">
              <a:rPr lang="en-US">
                <a:solidFill>
                  <a:srgbClr val="000000"/>
                </a:solidFill>
                <a:latin typeface="Gill Sans MT"/>
              </a:rPr>
              <a:t>&lt;number&gt;</a:t>
            </a:fld>
            <a:endParaRPr/>
          </a:p>
        </p:txBody>
      </p:sp>
      <p:sp>
        <p:nvSpPr>
          <p:cNvPr id="86" name="PlaceHolder 6"/>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nl-NL"/>
              <a:t>Click to edit the outline text format</a:t>
            </a:r>
            <a:endParaRPr/>
          </a:p>
          <a:p>
            <a:pPr lvl="1">
              <a:buSzPct val="75000"/>
              <a:buFont typeface="StarSymbol"/>
              <a:buChar char=""/>
            </a:pPr>
            <a:r>
              <a:rPr lang="nl-NL"/>
              <a:t>Second Outline Level</a:t>
            </a:r>
            <a:endParaRPr/>
          </a:p>
          <a:p>
            <a:pPr lvl="2">
              <a:buSzPct val="45000"/>
              <a:buFont typeface="StarSymbol"/>
              <a:buChar char=""/>
            </a:pPr>
            <a:r>
              <a:rPr lang="nl-NL"/>
              <a:t>Third Outline Level</a:t>
            </a:r>
            <a:endParaRPr/>
          </a:p>
          <a:p>
            <a:pPr lvl="3">
              <a:buSzPct val="75000"/>
              <a:buFont typeface="StarSymbol"/>
              <a:buChar char=""/>
            </a:pPr>
            <a:r>
              <a:rPr lang="nl-NL"/>
              <a:t>Fourth Outline Level</a:t>
            </a:r>
            <a:endParaRPr/>
          </a:p>
          <a:p>
            <a:pPr lvl="4">
              <a:buSzPct val="45000"/>
              <a:buFont typeface="StarSymbol"/>
              <a:buChar char=""/>
            </a:pPr>
            <a:r>
              <a:rPr lang="nl-NL"/>
              <a:t>Fifth Outline Level</a:t>
            </a:r>
            <a:endParaRPr/>
          </a:p>
          <a:p>
            <a:pPr lvl="5">
              <a:buSzPct val="45000"/>
              <a:buFont typeface="StarSymbol"/>
              <a:buChar char=""/>
            </a:pPr>
            <a:r>
              <a:rPr lang="nl-NL"/>
              <a:t>Sixth Outline Level</a:t>
            </a:r>
            <a:endParaRPr/>
          </a:p>
          <a:p>
            <a:pPr lvl="6">
              <a:buSzPct val="45000"/>
              <a:buFont typeface="StarSymbol"/>
              <a:buChar char=""/>
            </a:pPr>
            <a:r>
              <a:rPr lang="nl-NL"/>
              <a:t>Seventh Outline Level</a:t>
            </a:r>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homes.esat.kuleuven.be/~scoseman/toolboxes/SignalStorageToolbox/index.html" TargetMode="External"/><Relationship Id="rId2" Type="http://schemas.openxmlformats.org/officeDocument/2006/relationships/hyperlink" Target="http://homes.esat.kuleuven.be/~scoseman/toolboxes/SignalStorageToolbox/index.html"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1465920" y="2565000"/>
            <a:ext cx="7498440" cy="931680"/>
          </a:xfrm>
          <a:prstGeom prst="rect">
            <a:avLst/>
          </a:prstGeom>
        </p:spPr>
        <p:txBody>
          <a:bodyPr bIns="0" lIns="108000" tIns="0"/>
          <a:p>
            <a:pPr>
              <a:lnSpc>
                <a:spcPct val="100000"/>
              </a:lnSpc>
            </a:pPr>
            <a:r>
              <a:rPr lang="en-US" sz="2800">
                <a:solidFill>
                  <a:srgbClr val="000000"/>
                </a:solidFill>
                <a:latin typeface="Gill Sans MT"/>
                <a:ea typeface="ＭＳ Ｐゴシック"/>
              </a:rPr>
              <a:t>Verilog-A implementation of hourglass model</a:t>
            </a:r>
            <a:endParaRPr/>
          </a:p>
        </p:txBody>
      </p:sp>
      <p:sp>
        <p:nvSpPr>
          <p:cNvPr id="125" name="TextShape 2"/>
          <p:cNvSpPr txBox="1"/>
          <p:nvPr/>
        </p:nvSpPr>
        <p:spPr>
          <a:xfrm>
            <a:off x="1465920" y="3634920"/>
            <a:ext cx="5734800" cy="722160"/>
          </a:xfrm>
          <a:prstGeom prst="rect">
            <a:avLst/>
          </a:prstGeom>
        </p:spPr>
        <p:txBody>
          <a:bodyPr/>
          <a:p>
            <a:pPr>
              <a:lnSpc>
                <a:spcPct val="100000"/>
              </a:lnSpc>
            </a:pPr>
            <a:r>
              <a:rPr b="1" lang="en-US" sz="1600">
                <a:solidFill>
                  <a:srgbClr val="7f1c7d"/>
                </a:solidFill>
                <a:latin typeface="Gill Sans MT"/>
                <a:ea typeface="ＭＳ Ｐゴシック"/>
              </a:rPr>
              <a:t>Stefan Cosemans (verilog-A implementation and example  netlists)</a:t>
            </a:r>
            <a:endParaRPr/>
          </a:p>
          <a:p>
            <a:pPr>
              <a:lnSpc>
                <a:spcPct val="100000"/>
              </a:lnSpc>
            </a:pPr>
            <a:r>
              <a:rPr b="1" lang="en-US" sz="1600">
                <a:solidFill>
                  <a:srgbClr val="7f1c7d"/>
                </a:solidFill>
                <a:latin typeface="Gill Sans MT"/>
                <a:ea typeface="ＭＳ Ｐゴシック"/>
              </a:rPr>
              <a:t>Robin Degraeve (model equations)</a:t>
            </a:r>
            <a:endParaRPr/>
          </a:p>
          <a:p>
            <a:pPr>
              <a:lnSpc>
                <a:spcPct val="100000"/>
              </a:lnSpc>
            </a:pPr>
            <a:r>
              <a:rPr b="1" lang="en-US" sz="1600">
                <a:solidFill>
                  <a:srgbClr val="7f1c7d"/>
                </a:solidFill>
                <a:latin typeface="Gill Sans MT"/>
                <a:ea typeface="ＭＳ Ｐゴシック"/>
              </a:rPr>
              <a:t>Version : 2012-04-10</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1447920" y="620640"/>
            <a:ext cx="7238520" cy="5976360"/>
          </a:xfrm>
          <a:prstGeom prst="rect">
            <a:avLst/>
          </a:prstGeom>
        </p:spPr>
        <p:txBody>
          <a:bodyPr/>
          <a:p>
            <a:pPr lvl="1">
              <a:lnSpc>
                <a:spcPct val="100000"/>
              </a:lnSpc>
              <a:buFont typeface="Lucida Grande"/>
              <a:buChar char="▸"/>
            </a:pPr>
            <a:r>
              <a:rPr lang="nl-NL">
                <a:solidFill>
                  <a:srgbClr val="000000"/>
                </a:solidFill>
                <a:latin typeface="Gill Sans MT"/>
                <a:ea typeface="ＭＳ Ｐゴシック"/>
              </a:rPr>
              <a:t>Always check the information that is generated in ./logs/all_RMEs.log</a:t>
            </a:r>
            <a:endParaRPr/>
          </a:p>
          <a:p>
            <a:pPr lvl="1">
              <a:lnSpc>
                <a:spcPct val="100000"/>
              </a:lnSpc>
              <a:buFont typeface="Lucida Grande"/>
              <a:buChar char="▸"/>
            </a:pPr>
            <a:r>
              <a:rPr lang="nl-NL">
                <a:solidFill>
                  <a:srgbClr val="000000"/>
                </a:solidFill>
                <a:latin typeface="Gill Sans MT"/>
                <a:ea typeface="ＭＳ Ｐゴシック"/>
              </a:rPr>
              <a:t>There will be counter overflows, which means that the simulator used a timestep which was too large, resulting in a delayed particle jump</a:t>
            </a:r>
            <a:endParaRPr/>
          </a:p>
          <a:p>
            <a:pPr lvl="1">
              <a:lnSpc>
                <a:spcPct val="100000"/>
              </a:lnSpc>
              <a:buFont typeface="Lucida Grande"/>
              <a:buChar char="▸"/>
            </a:pPr>
            <a:r>
              <a:rPr lang="nl-NL">
                <a:solidFill>
                  <a:srgbClr val="000000"/>
                </a:solidFill>
                <a:latin typeface="Gill Sans MT"/>
                <a:ea typeface="ＭＳ Ｐゴシック"/>
              </a:rPr>
              <a:t>This reduces the write speed in the circuit simulation compared to the actual model equations</a:t>
            </a:r>
            <a:endParaRPr/>
          </a:p>
          <a:p>
            <a:pPr lvl="1">
              <a:lnSpc>
                <a:spcPct val="100000"/>
              </a:lnSpc>
              <a:buFont typeface="Lucida Grande"/>
              <a:buChar char="▸"/>
            </a:pPr>
            <a:r>
              <a:rPr lang="nl-NL">
                <a:solidFill>
                  <a:srgbClr val="000000"/>
                </a:solidFill>
                <a:latin typeface="Gill Sans MT"/>
                <a:ea typeface="ＭＳ Ｐゴシック"/>
              </a:rPr>
              <a:t>This will often happen in the reset regime, when the cell is already reset. At that point, it is probably ok to ignore it</a:t>
            </a:r>
            <a:endParaRPr/>
          </a:p>
          <a:p>
            <a:pPr lvl="1">
              <a:lnSpc>
                <a:spcPct val="100000"/>
              </a:lnSpc>
              <a:buFont typeface="Lucida Grande"/>
              <a:buChar char="▸"/>
            </a:pPr>
            <a:r>
              <a:rPr lang="nl-NL">
                <a:solidFill>
                  <a:srgbClr val="000000"/>
                </a:solidFill>
                <a:latin typeface="Gill Sans MT"/>
                <a:ea typeface="ＭＳ Ｐゴシック"/>
              </a:rPr>
              <a:t>If it happens during the onset of the set, it might have significant impact</a:t>
            </a:r>
            <a:endParaRPr/>
          </a:p>
          <a:p>
            <a:endParaRPr/>
          </a:p>
        </p:txBody>
      </p:sp>
      <p:sp>
        <p:nvSpPr>
          <p:cNvPr id="172" name="TextShape 2"/>
          <p:cNvSpPr txBox="1"/>
          <p:nvPr/>
        </p:nvSpPr>
        <p:spPr>
          <a:xfrm>
            <a:off x="8191440" y="6570720"/>
            <a:ext cx="495000" cy="244080"/>
          </a:xfrm>
          <a:prstGeom prst="rect">
            <a:avLst/>
          </a:prstGeom>
        </p:spPr>
        <p:txBody>
          <a:bodyPr bIns="45000" lIns="90000" rIns="90000" tIns="45000"/>
          <a:p>
            <a:pPr>
              <a:lnSpc>
                <a:spcPct val="100000"/>
              </a:lnSpc>
            </a:pPr>
            <a:fld id="{91F181A1-6151-4171-A1A1-019111E10151}" type="slidenum">
              <a:rPr lang="en-US">
                <a:solidFill>
                  <a:srgbClr val="000000"/>
                </a:solidFill>
                <a:latin typeface="Gill Sans MT"/>
              </a:rPr>
              <a:t>&lt;number&gt;</a:t>
            </a:fld>
            <a:endParaRPr/>
          </a:p>
        </p:txBody>
      </p:sp>
      <p:sp>
        <p:nvSpPr>
          <p:cNvPr id="173"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74" name="TextShape 4"/>
          <p:cNvSpPr txBox="1"/>
          <p:nvPr/>
        </p:nvSpPr>
        <p:spPr>
          <a:xfrm>
            <a:off x="1447920" y="44640"/>
            <a:ext cx="7695720" cy="417600"/>
          </a:xfrm>
          <a:prstGeom prst="rect">
            <a:avLst/>
          </a:prstGeom>
        </p:spPr>
        <p:txBody>
          <a:bodyPr lIns="180000"/>
          <a:p>
            <a:pPr>
              <a:lnSpc>
                <a:spcPct val="100000"/>
              </a:lnSpc>
            </a:pPr>
            <a:r>
              <a:rPr b="1" lang="en-US" sz="2400">
                <a:solidFill>
                  <a:srgbClr val="7f1c7d"/>
                </a:solidFill>
                <a:latin typeface="Gill Sans MT"/>
                <a:ea typeface="ＭＳ Ｐゴシック"/>
              </a:rPr>
              <a:t>Debug information</a:t>
            </a:r>
            <a:endParaRPr/>
          </a:p>
        </p:txBody>
      </p:sp>
      <p:pic>
        <p:nvPicPr>
          <p:cNvPr descr="" id="175" name="Picture 2"/>
          <p:cNvPicPr/>
          <p:nvPr/>
        </p:nvPicPr>
        <p:blipFill>
          <a:blip r:embed="rId1"/>
          <a:stretch>
            <a:fillRect/>
          </a:stretch>
        </p:blipFill>
        <p:spPr>
          <a:xfrm>
            <a:off x="1691640" y="5157360"/>
            <a:ext cx="6695640" cy="54252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1259640" y="2277000"/>
            <a:ext cx="7704360" cy="431640"/>
          </a:xfrm>
          <a:prstGeom prst="rect">
            <a:avLst>
              <a:gd fmla="val 0" name="adj"/>
            </a:avLst>
          </a:prstGeom>
          <a:solidFill>
            <a:srgbClr val="f2f2f2"/>
          </a:solidFill>
          <a:ln w="3240">
            <a:solidFill>
              <a:srgbClr val="0089ce"/>
            </a:solidFill>
            <a:round/>
          </a:ln>
        </p:spPr>
      </p:sp>
      <p:sp>
        <p:nvSpPr>
          <p:cNvPr id="177" name="TextShape 2"/>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Outline</a:t>
            </a:r>
            <a:endParaRPr/>
          </a:p>
        </p:txBody>
      </p:sp>
      <p:sp>
        <p:nvSpPr>
          <p:cNvPr id="178" name="TextShape 3"/>
          <p:cNvSpPr txBox="1"/>
          <p:nvPr/>
        </p:nvSpPr>
        <p:spPr>
          <a:xfrm>
            <a:off x="1447920" y="980640"/>
            <a:ext cx="7238520" cy="547236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Model description</a:t>
            </a:r>
            <a:endParaRPr/>
          </a:p>
          <a:p>
            <a:pPr lvl="1">
              <a:lnSpc>
                <a:spcPct val="100000"/>
              </a:lnSpc>
              <a:buFont typeface="Lucida Grande"/>
              <a:buChar char="▸"/>
            </a:pPr>
            <a:r>
              <a:rPr lang="nl-NL" sz="2400">
                <a:solidFill>
                  <a:srgbClr val="000000"/>
                </a:solidFill>
                <a:latin typeface="Gill Sans MT"/>
                <a:ea typeface="ＭＳ Ｐゴシック"/>
              </a:rPr>
              <a:t>Verilog-A implementation</a:t>
            </a:r>
            <a:endParaRPr/>
          </a:p>
          <a:p>
            <a:pPr lvl="1">
              <a:lnSpc>
                <a:spcPct val="100000"/>
              </a:lnSpc>
              <a:buFont typeface="Lucida Grande"/>
              <a:buChar char="▸"/>
            </a:pPr>
            <a:r>
              <a:rPr lang="nl-NL" sz="2400">
                <a:solidFill>
                  <a:srgbClr val="000000"/>
                </a:solidFill>
                <a:latin typeface="Gill Sans MT"/>
                <a:ea typeface="ＭＳ Ｐゴシック"/>
              </a:rPr>
              <a:t>Examples</a:t>
            </a:r>
            <a:endParaRPr/>
          </a:p>
          <a:p>
            <a:pPr lvl="1">
              <a:buFont typeface="Lucida Grande"/>
              <a:buChar char="▸"/>
            </a:pPr>
            <a:r>
              <a:rPr lang="nl-NL" sz="2000">
                <a:solidFill>
                  <a:srgbClr val="000000"/>
                </a:solidFill>
                <a:latin typeface="Gill Sans MT"/>
                <a:ea typeface="ＭＳ Ｐゴシック"/>
              </a:rPr>
              <a:t>Install signalStorageToolbox</a:t>
            </a:r>
            <a:endParaRPr/>
          </a:p>
          <a:p>
            <a:pPr lvl="1">
              <a:buFont typeface="Lucida Grande"/>
              <a:buChar char="▸"/>
            </a:pPr>
            <a:r>
              <a:rPr lang="nl-NL" sz="2000">
                <a:solidFill>
                  <a:srgbClr val="000000"/>
                </a:solidFill>
                <a:latin typeface="Gill Sans MT"/>
                <a:ea typeface="ＭＳ Ｐゴシック"/>
              </a:rPr>
              <a:t>1R + 1RME saw tooth set-reset-set-reset sweep</a:t>
            </a:r>
            <a:endParaRPr/>
          </a:p>
          <a:p>
            <a:pPr lvl="1">
              <a:buFont typeface="Lucida Grande"/>
              <a:buChar char="▸"/>
            </a:pPr>
            <a:r>
              <a:rPr lang="nl-NL" sz="2000">
                <a:solidFill>
                  <a:srgbClr val="000000"/>
                </a:solidFill>
                <a:latin typeface="Gill Sans MT"/>
                <a:ea typeface="ＭＳ Ｐゴシック"/>
              </a:rPr>
              <a:t>1T + 1RME cell read-set-read-reset-…</a:t>
            </a:r>
            <a:endParaRPr/>
          </a:p>
        </p:txBody>
      </p:sp>
      <p:sp>
        <p:nvSpPr>
          <p:cNvPr id="179" name="TextShape 4"/>
          <p:cNvSpPr txBox="1"/>
          <p:nvPr/>
        </p:nvSpPr>
        <p:spPr>
          <a:xfrm>
            <a:off x="8191440" y="6570720"/>
            <a:ext cx="495000" cy="244080"/>
          </a:xfrm>
          <a:prstGeom prst="rect">
            <a:avLst/>
          </a:prstGeom>
        </p:spPr>
        <p:txBody>
          <a:bodyPr bIns="45000" lIns="90000" rIns="90000" tIns="45000"/>
          <a:p>
            <a:pPr>
              <a:lnSpc>
                <a:spcPct val="100000"/>
              </a:lnSpc>
            </a:pPr>
            <a:fld id="{D1615191-31D1-4131-B111-E1D1B1A161D1}" type="slidenum">
              <a:rPr lang="en-US">
                <a:solidFill>
                  <a:srgbClr val="000000"/>
                </a:solidFill>
                <a:latin typeface="Gill Sans MT"/>
              </a:rPr>
              <a:t>&lt;number&gt;</a:t>
            </a:fld>
            <a:endParaRPr/>
          </a:p>
        </p:txBody>
      </p:sp>
      <p:sp>
        <p:nvSpPr>
          <p:cNvPr id="180" name="TextShape 5"/>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1447920" y="1328760"/>
            <a:ext cx="7238520" cy="4797000"/>
          </a:xfrm>
          <a:prstGeom prst="rect">
            <a:avLst/>
          </a:prstGeom>
        </p:spPr>
        <p:txBody>
          <a:bodyPr/>
          <a:p>
            <a:pPr lvl="1">
              <a:lnSpc>
                <a:spcPct val="100000"/>
              </a:lnSpc>
              <a:buFont typeface="Lucida Grande"/>
              <a:buChar char="▸"/>
            </a:pPr>
            <a:r>
              <a:rPr lang="nl-NL">
                <a:solidFill>
                  <a:srgbClr val="000000"/>
                </a:solidFill>
                <a:latin typeface="Gill Sans MT"/>
                <a:ea typeface="ＭＳ Ｐゴシック"/>
              </a:rPr>
              <a:t>Needed if you want to use the matlab script to plot the simulation results of the examples</a:t>
            </a:r>
            <a:endParaRPr/>
          </a:p>
          <a:p>
            <a:pPr lvl="1">
              <a:lnSpc>
                <a:spcPct val="100000"/>
              </a:lnSpc>
              <a:buFont typeface="Lucida Grande"/>
              <a:buChar char="▸"/>
            </a:pPr>
            <a:r>
              <a:rPr lang="nl-NL">
                <a:solidFill>
                  <a:srgbClr val="000000"/>
                </a:solidFill>
                <a:latin typeface="Gill Sans MT"/>
                <a:ea typeface="ＭＳ Ｐゴシック"/>
              </a:rPr>
              <a:t>This is optional, but I would highly recommend it...</a:t>
            </a:r>
            <a:endParaRPr/>
          </a:p>
          <a:p>
            <a:pPr lvl="1">
              <a:lnSpc>
                <a:spcPct val="100000"/>
              </a:lnSpc>
              <a:buFont typeface="Lucida Grande"/>
              <a:buChar char="▸"/>
            </a:pPr>
            <a:r>
              <a:rPr lang="nl-NL">
                <a:solidFill>
                  <a:srgbClr val="000000"/>
                </a:solidFill>
                <a:latin typeface="Gill Sans MT"/>
                <a:ea typeface="ＭＳ Ｐゴシック"/>
              </a:rPr>
              <a:t>You can get the (free, BSD licensed) signalStorageToolbox </a:t>
            </a:r>
            <a:endParaRPr/>
          </a:p>
          <a:p>
            <a:pPr lvl="1">
              <a:buFont typeface="Lucida Grande"/>
              <a:buChar char="▸"/>
            </a:pPr>
            <a:r>
              <a:rPr lang="nl-NL" sz="1400" u="sng">
                <a:solidFill>
                  <a:srgbClr val="fdb933"/>
                </a:solidFill>
                <a:latin typeface="Gill Sans MT"/>
                <a:ea typeface="ＭＳ Ｐゴシック"/>
                <a:hlinkClick r:id="rId1"/>
              </a:rPr>
              <a:t>http://homes.esat.kuleuven.be/~</a:t>
            </a:r>
            <a:r>
              <a:rPr lang="nl-NL" sz="1400" u="sng">
                <a:solidFill>
                  <a:srgbClr val="fdb933"/>
                </a:solidFill>
                <a:latin typeface="Gill Sans MT"/>
                <a:ea typeface="ＭＳ Ｐゴシック"/>
                <a:hlinkClick r:id="rId2"/>
              </a:rPr>
              <a:t>scoseman/toolboxes/SignalStorageToolbox/index.html</a:t>
            </a:r>
            <a:endParaRPr/>
          </a:p>
          <a:p>
            <a:pPr lvl="1">
              <a:lnSpc>
                <a:spcPct val="100000"/>
              </a:lnSpc>
              <a:buFont typeface="Lucida Grande"/>
              <a:buChar char="▸"/>
            </a:pPr>
            <a:r>
              <a:rPr lang="nl-NL">
                <a:solidFill>
                  <a:srgbClr val="000000"/>
                </a:solidFill>
                <a:latin typeface="Gill Sans MT"/>
                <a:ea typeface="ＭＳ Ｐゴシック"/>
              </a:rPr>
              <a:t>It comes with some examples</a:t>
            </a:r>
            <a:r>
              <a:rPr lang="nl-NL">
                <a:solidFill>
                  <a:srgbClr val="a6a6a6"/>
                </a:solidFill>
                <a:latin typeface="Gill Sans MT"/>
                <a:ea typeface="ＭＳ Ｐゴシック"/>
              </a:rPr>
              <a:t> and documentation</a:t>
            </a:r>
            <a:endParaRPr/>
          </a:p>
          <a:p>
            <a:endParaRPr/>
          </a:p>
        </p:txBody>
      </p:sp>
      <p:sp>
        <p:nvSpPr>
          <p:cNvPr id="182" name="TextShape 2"/>
          <p:cNvSpPr txBox="1"/>
          <p:nvPr/>
        </p:nvSpPr>
        <p:spPr>
          <a:xfrm>
            <a:off x="8191440" y="6570720"/>
            <a:ext cx="495000" cy="244080"/>
          </a:xfrm>
          <a:prstGeom prst="rect">
            <a:avLst/>
          </a:prstGeom>
        </p:spPr>
        <p:txBody>
          <a:bodyPr bIns="45000" lIns="90000" rIns="90000" tIns="45000"/>
          <a:p>
            <a:pPr>
              <a:lnSpc>
                <a:spcPct val="100000"/>
              </a:lnSpc>
            </a:pPr>
            <a:fld id="{B151F181-B131-4181-91C1-C181F1C19111}" type="slidenum">
              <a:rPr lang="en-US">
                <a:solidFill>
                  <a:srgbClr val="000000"/>
                </a:solidFill>
                <a:latin typeface="Gill Sans MT"/>
              </a:rPr>
              <a:t>&lt;number&gt;</a:t>
            </a:fld>
            <a:endParaRPr/>
          </a:p>
        </p:txBody>
      </p:sp>
      <p:sp>
        <p:nvSpPr>
          <p:cNvPr id="183"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84"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Install signalStorageToolbox</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1259640" y="2637000"/>
            <a:ext cx="7704360" cy="431640"/>
          </a:xfrm>
          <a:prstGeom prst="rect">
            <a:avLst>
              <a:gd fmla="val 0" name="adj"/>
            </a:avLst>
          </a:prstGeom>
          <a:solidFill>
            <a:srgbClr val="f2f2f2"/>
          </a:solidFill>
          <a:ln w="3240">
            <a:solidFill>
              <a:srgbClr val="0089ce"/>
            </a:solidFill>
            <a:round/>
          </a:ln>
        </p:spPr>
      </p:sp>
      <p:sp>
        <p:nvSpPr>
          <p:cNvPr id="186" name="TextShape 2"/>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Outline</a:t>
            </a:r>
            <a:endParaRPr/>
          </a:p>
        </p:txBody>
      </p:sp>
      <p:sp>
        <p:nvSpPr>
          <p:cNvPr id="187" name="TextShape 3"/>
          <p:cNvSpPr txBox="1"/>
          <p:nvPr/>
        </p:nvSpPr>
        <p:spPr>
          <a:xfrm>
            <a:off x="1447920" y="980640"/>
            <a:ext cx="7238520" cy="547236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Model description</a:t>
            </a:r>
            <a:endParaRPr/>
          </a:p>
          <a:p>
            <a:pPr lvl="1">
              <a:lnSpc>
                <a:spcPct val="100000"/>
              </a:lnSpc>
              <a:buFont typeface="Lucida Grande"/>
              <a:buChar char="▸"/>
            </a:pPr>
            <a:r>
              <a:rPr lang="nl-NL" sz="2400">
                <a:solidFill>
                  <a:srgbClr val="000000"/>
                </a:solidFill>
                <a:latin typeface="Gill Sans MT"/>
                <a:ea typeface="ＭＳ Ｐゴシック"/>
              </a:rPr>
              <a:t>Verilog-A implementation</a:t>
            </a:r>
            <a:endParaRPr/>
          </a:p>
          <a:p>
            <a:pPr lvl="1">
              <a:lnSpc>
                <a:spcPct val="100000"/>
              </a:lnSpc>
              <a:buFont typeface="Lucida Grande"/>
              <a:buChar char="▸"/>
            </a:pPr>
            <a:r>
              <a:rPr lang="nl-NL" sz="2400">
                <a:solidFill>
                  <a:srgbClr val="000000"/>
                </a:solidFill>
                <a:latin typeface="Gill Sans MT"/>
                <a:ea typeface="ＭＳ Ｐゴシック"/>
              </a:rPr>
              <a:t>Examples</a:t>
            </a:r>
            <a:endParaRPr/>
          </a:p>
          <a:p>
            <a:pPr lvl="1">
              <a:buFont typeface="Lucida Grande"/>
              <a:buChar char="▸"/>
            </a:pPr>
            <a:r>
              <a:rPr lang="nl-NL" sz="2000">
                <a:solidFill>
                  <a:srgbClr val="000000"/>
                </a:solidFill>
                <a:latin typeface="Gill Sans MT"/>
                <a:ea typeface="ＭＳ Ｐゴシック"/>
              </a:rPr>
              <a:t>Install signalStorageToolbox</a:t>
            </a:r>
            <a:endParaRPr/>
          </a:p>
          <a:p>
            <a:pPr lvl="1">
              <a:buFont typeface="Lucida Grande"/>
              <a:buChar char="▸"/>
            </a:pPr>
            <a:r>
              <a:rPr lang="nl-NL" sz="2000">
                <a:solidFill>
                  <a:srgbClr val="000000"/>
                </a:solidFill>
                <a:latin typeface="Gill Sans MT"/>
                <a:ea typeface="ＭＳ Ｐゴシック"/>
              </a:rPr>
              <a:t>1R + 1RME saw tooth set-reset-set-reset sweep</a:t>
            </a:r>
            <a:endParaRPr/>
          </a:p>
          <a:p>
            <a:pPr lvl="1">
              <a:buFont typeface="Lucida Grande"/>
              <a:buChar char="▸"/>
            </a:pPr>
            <a:r>
              <a:rPr lang="nl-NL" sz="2000">
                <a:solidFill>
                  <a:srgbClr val="000000"/>
                </a:solidFill>
                <a:latin typeface="Gill Sans MT"/>
                <a:ea typeface="ＭＳ Ｐゴシック"/>
              </a:rPr>
              <a:t>1T + 1RME cell read-set-read-reset-…</a:t>
            </a:r>
            <a:endParaRPr/>
          </a:p>
        </p:txBody>
      </p:sp>
      <p:sp>
        <p:nvSpPr>
          <p:cNvPr id="188" name="TextShape 4"/>
          <p:cNvSpPr txBox="1"/>
          <p:nvPr/>
        </p:nvSpPr>
        <p:spPr>
          <a:xfrm>
            <a:off x="8191440" y="6570720"/>
            <a:ext cx="495000" cy="244080"/>
          </a:xfrm>
          <a:prstGeom prst="rect">
            <a:avLst/>
          </a:prstGeom>
        </p:spPr>
        <p:txBody>
          <a:bodyPr bIns="45000" lIns="90000" rIns="90000" tIns="45000"/>
          <a:p>
            <a:pPr>
              <a:lnSpc>
                <a:spcPct val="100000"/>
              </a:lnSpc>
            </a:pPr>
            <a:fld id="{E1B17161-5161-4131-8131-E131A1B17111}" type="slidenum">
              <a:rPr lang="en-US">
                <a:solidFill>
                  <a:srgbClr val="000000"/>
                </a:solidFill>
                <a:latin typeface="Gill Sans MT"/>
              </a:rPr>
              <a:t>&lt;number&gt;</a:t>
            </a:fld>
            <a:endParaRPr/>
          </a:p>
        </p:txBody>
      </p:sp>
      <p:sp>
        <p:nvSpPr>
          <p:cNvPr id="189" name="TextShape 5"/>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90" name="CustomShape 6"/>
          <p:cNvSpPr/>
          <p:nvPr/>
        </p:nvSpPr>
        <p:spPr>
          <a:xfrm>
            <a:off x="5580000" y="44640"/>
            <a:ext cx="3563640" cy="575640"/>
          </a:xfrm>
          <a:prstGeom prst="rect">
            <a:avLst/>
          </a:prstGeom>
          <a:solidFill>
            <a:srgbClr val="f9c1a7"/>
          </a:solidFill>
          <a:ln w="6480">
            <a:solidFill>
              <a:srgbClr val="000000"/>
            </a:solidFill>
            <a:round/>
          </a:ln>
        </p:spPr>
        <p:txBody>
          <a:bodyPr anchor="ctr" bIns="45000" lIns="90000" rIns="90000" tIns="45000"/>
          <a:p>
            <a:pPr>
              <a:lnSpc>
                <a:spcPct val="100000"/>
              </a:lnSpc>
            </a:pPr>
            <a:r>
              <a:rPr lang="en-US" sz="1400">
                <a:solidFill>
                  <a:srgbClr val="000000"/>
                </a:solidFill>
                <a:latin typeface="Gill Sans MT"/>
              </a:rPr>
              <a:t>Notice: the images in the next slides are from previous versions of the model</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8191440" y="6570720"/>
            <a:ext cx="495000" cy="244080"/>
          </a:xfrm>
          <a:prstGeom prst="rect">
            <a:avLst/>
          </a:prstGeom>
        </p:spPr>
        <p:txBody>
          <a:bodyPr bIns="45000" lIns="90000" rIns="90000" tIns="45000"/>
          <a:p>
            <a:pPr>
              <a:lnSpc>
                <a:spcPct val="100000"/>
              </a:lnSpc>
            </a:pPr>
            <a:fld id="{B1019191-7121-41A1-B1A1-2151C1E1D1D1}" type="slidenum">
              <a:rPr lang="en-US">
                <a:solidFill>
                  <a:srgbClr val="000000"/>
                </a:solidFill>
                <a:latin typeface="Gill Sans MT"/>
              </a:rPr>
              <a:t>&lt;number&gt;</a:t>
            </a:fld>
            <a:endParaRPr/>
          </a:p>
        </p:txBody>
      </p:sp>
      <p:sp>
        <p:nvSpPr>
          <p:cNvPr id="192"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93" name="TextShape 3"/>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1R 1RME example</a:t>
            </a:r>
            <a:endParaRPr/>
          </a:p>
        </p:txBody>
      </p:sp>
      <p:sp>
        <p:nvSpPr>
          <p:cNvPr id="194" name="CustomShape 4"/>
          <p:cNvSpPr/>
          <p:nvPr/>
        </p:nvSpPr>
        <p:spPr>
          <a:xfrm>
            <a:off x="1043640" y="1772640"/>
            <a:ext cx="431640" cy="43164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US" sz="1600">
                <a:solidFill>
                  <a:srgbClr val="000000"/>
                </a:solidFill>
                <a:latin typeface="Gill Sans MT"/>
              </a:rPr>
              <a:t>+-</a:t>
            </a:r>
            <a:endParaRPr/>
          </a:p>
        </p:txBody>
      </p:sp>
      <p:sp>
        <p:nvSpPr>
          <p:cNvPr id="195" name="CustomShape 5"/>
          <p:cNvSpPr/>
          <p:nvPr/>
        </p:nvSpPr>
        <p:spPr>
          <a:xfrm>
            <a:off x="29160" y="1845000"/>
            <a:ext cx="1258560" cy="364680"/>
          </a:xfrm>
          <a:prstGeom prst="rect">
            <a:avLst/>
          </a:prstGeom>
        </p:spPr>
        <p:txBody>
          <a:bodyPr bIns="45000" lIns="90000" rIns="90000" tIns="45000" wrap="none"/>
          <a:p>
            <a:pPr>
              <a:lnSpc>
                <a:spcPct val="100000"/>
              </a:lnSpc>
            </a:pPr>
            <a:r>
              <a:rPr lang="en-US">
                <a:solidFill>
                  <a:srgbClr val="000000"/>
                </a:solidFill>
                <a:latin typeface="Gill Sans MT"/>
              </a:rPr>
              <a:t>Vexternal</a:t>
            </a:r>
            <a:endParaRPr/>
          </a:p>
        </p:txBody>
      </p:sp>
      <p:sp>
        <p:nvSpPr>
          <p:cNvPr id="196" name="Line 6"/>
          <p:cNvSpPr/>
          <p:nvPr/>
        </p:nvSpPr>
        <p:spPr>
          <a:xfrm flipV="1">
            <a:off x="1259280" y="1484640"/>
            <a:ext cx="0" cy="288000"/>
          </a:xfrm>
          <a:prstGeom prst="line">
            <a:avLst/>
          </a:prstGeom>
          <a:ln w="9360">
            <a:solidFill>
              <a:srgbClr val="000000"/>
            </a:solidFill>
            <a:round/>
          </a:ln>
        </p:spPr>
      </p:sp>
      <p:sp>
        <p:nvSpPr>
          <p:cNvPr id="197" name="Line 7"/>
          <p:cNvSpPr/>
          <p:nvPr/>
        </p:nvSpPr>
        <p:spPr>
          <a:xfrm flipH="1">
            <a:off x="1259280" y="1484640"/>
            <a:ext cx="432360" cy="0"/>
          </a:xfrm>
          <a:prstGeom prst="line">
            <a:avLst/>
          </a:prstGeom>
          <a:ln w="9360">
            <a:solidFill>
              <a:srgbClr val="000000"/>
            </a:solidFill>
            <a:round/>
          </a:ln>
        </p:spPr>
      </p:sp>
      <p:sp>
        <p:nvSpPr>
          <p:cNvPr id="198" name="CustomShape 8"/>
          <p:cNvSpPr/>
          <p:nvPr/>
        </p:nvSpPr>
        <p:spPr>
          <a:xfrm>
            <a:off x="1691640" y="1340640"/>
            <a:ext cx="935640" cy="287640"/>
          </a:xfrm>
          <a:prstGeom prst="rect">
            <a:avLst/>
          </a:prstGeom>
          <a:solidFill>
            <a:srgbClr val="c2d4f7"/>
          </a:solidFill>
          <a:ln w="12600">
            <a:solidFill>
              <a:srgbClr val="000000"/>
            </a:solidFill>
            <a:round/>
          </a:ln>
        </p:spPr>
        <p:txBody>
          <a:bodyPr anchor="ctr" bIns="45000" lIns="90000" rIns="90000" tIns="45000"/>
          <a:p>
            <a:pPr algn="ctr">
              <a:lnSpc>
                <a:spcPct val="100000"/>
              </a:lnSpc>
            </a:pPr>
            <a:r>
              <a:rPr lang="en-US">
                <a:solidFill>
                  <a:srgbClr val="000000"/>
                </a:solidFill>
                <a:latin typeface="Gill Sans MT"/>
              </a:rPr>
              <a:t>Rload</a:t>
            </a:r>
            <a:endParaRPr/>
          </a:p>
        </p:txBody>
      </p:sp>
      <p:sp>
        <p:nvSpPr>
          <p:cNvPr id="199" name="CustomShape 9"/>
          <p:cNvSpPr/>
          <p:nvPr/>
        </p:nvSpPr>
        <p:spPr>
          <a:xfrm>
            <a:off x="3132000" y="1340640"/>
            <a:ext cx="935640" cy="287640"/>
          </a:xfrm>
          <a:prstGeom prst="rect">
            <a:avLst/>
          </a:prstGeom>
          <a:solidFill>
            <a:srgbClr val="c2d4f7"/>
          </a:solidFill>
          <a:ln w="12600">
            <a:solidFill>
              <a:srgbClr val="000000"/>
            </a:solidFill>
            <a:round/>
          </a:ln>
        </p:spPr>
        <p:txBody>
          <a:bodyPr anchor="ctr" bIns="45000" lIns="90000" rIns="90000" tIns="45000"/>
          <a:p>
            <a:pPr algn="ctr">
              <a:lnSpc>
                <a:spcPct val="100000"/>
              </a:lnSpc>
            </a:pPr>
            <a:r>
              <a:rPr lang="en-US">
                <a:solidFill>
                  <a:srgbClr val="000000"/>
                </a:solidFill>
                <a:latin typeface="Gill Sans MT"/>
              </a:rPr>
              <a:t>RME</a:t>
            </a:r>
            <a:endParaRPr/>
          </a:p>
        </p:txBody>
      </p:sp>
      <p:sp>
        <p:nvSpPr>
          <p:cNvPr id="200" name="Line 10"/>
          <p:cNvSpPr/>
          <p:nvPr/>
        </p:nvSpPr>
        <p:spPr>
          <a:xfrm flipH="1">
            <a:off x="2627640" y="1484640"/>
            <a:ext cx="504000" cy="0"/>
          </a:xfrm>
          <a:prstGeom prst="line">
            <a:avLst/>
          </a:prstGeom>
          <a:ln w="9360">
            <a:solidFill>
              <a:srgbClr val="000000"/>
            </a:solidFill>
            <a:round/>
          </a:ln>
        </p:spPr>
      </p:sp>
      <p:sp>
        <p:nvSpPr>
          <p:cNvPr id="201" name="Line 11"/>
          <p:cNvSpPr/>
          <p:nvPr/>
        </p:nvSpPr>
        <p:spPr>
          <a:xfrm flipH="1">
            <a:off x="4067640" y="1484640"/>
            <a:ext cx="216000" cy="0"/>
          </a:xfrm>
          <a:prstGeom prst="line">
            <a:avLst/>
          </a:prstGeom>
          <a:ln w="9360">
            <a:solidFill>
              <a:srgbClr val="000000"/>
            </a:solidFill>
            <a:round/>
          </a:ln>
        </p:spPr>
      </p:sp>
      <p:sp>
        <p:nvSpPr>
          <p:cNvPr id="202" name="Line 12"/>
          <p:cNvSpPr/>
          <p:nvPr/>
        </p:nvSpPr>
        <p:spPr>
          <a:xfrm flipV="1">
            <a:off x="4283640" y="1484640"/>
            <a:ext cx="0" cy="1008000"/>
          </a:xfrm>
          <a:prstGeom prst="line">
            <a:avLst/>
          </a:prstGeom>
          <a:ln w="9360">
            <a:solidFill>
              <a:srgbClr val="000000"/>
            </a:solidFill>
            <a:round/>
          </a:ln>
        </p:spPr>
      </p:sp>
      <p:sp>
        <p:nvSpPr>
          <p:cNvPr id="203" name="Line 13"/>
          <p:cNvSpPr/>
          <p:nvPr/>
        </p:nvSpPr>
        <p:spPr>
          <a:xfrm>
            <a:off x="1259280" y="2492640"/>
            <a:ext cx="3024360" cy="0"/>
          </a:xfrm>
          <a:prstGeom prst="line">
            <a:avLst/>
          </a:prstGeom>
          <a:ln w="9360">
            <a:solidFill>
              <a:srgbClr val="000000"/>
            </a:solidFill>
            <a:round/>
          </a:ln>
        </p:spPr>
      </p:sp>
      <p:sp>
        <p:nvSpPr>
          <p:cNvPr id="204" name="Line 14"/>
          <p:cNvSpPr/>
          <p:nvPr/>
        </p:nvSpPr>
        <p:spPr>
          <a:xfrm flipV="1">
            <a:off x="1259280" y="2204640"/>
            <a:ext cx="0" cy="288000"/>
          </a:xfrm>
          <a:prstGeom prst="line">
            <a:avLst/>
          </a:prstGeom>
          <a:ln w="9360">
            <a:solidFill>
              <a:srgbClr val="000000"/>
            </a:solidFill>
            <a:round/>
          </a:ln>
        </p:spPr>
      </p:sp>
      <p:sp>
        <p:nvSpPr>
          <p:cNvPr id="205" name="CustomShape 15"/>
          <p:cNvSpPr/>
          <p:nvPr/>
        </p:nvSpPr>
        <p:spPr>
          <a:xfrm>
            <a:off x="2478240" y="1412640"/>
            <a:ext cx="836640" cy="364680"/>
          </a:xfrm>
          <a:prstGeom prst="rect">
            <a:avLst/>
          </a:prstGeom>
        </p:spPr>
        <p:txBody>
          <a:bodyPr bIns="45000" lIns="90000" rIns="90000" tIns="45000" wrap="none"/>
          <a:p>
            <a:pPr>
              <a:lnSpc>
                <a:spcPct val="100000"/>
              </a:lnSpc>
            </a:pPr>
            <a:r>
              <a:rPr lang="en-US">
                <a:solidFill>
                  <a:srgbClr val="000000"/>
                </a:solidFill>
                <a:latin typeface="Gill Sans MT"/>
              </a:rPr>
              <a:t>VRME</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1447920" y="764640"/>
            <a:ext cx="7238520" cy="5361120"/>
          </a:xfrm>
          <a:prstGeom prst="rect">
            <a:avLst/>
          </a:prstGeom>
        </p:spPr>
        <p:txBody>
          <a:bodyPr/>
          <a:p>
            <a:pPr lvl="1">
              <a:lnSpc>
                <a:spcPct val="100000"/>
              </a:lnSpc>
              <a:buFont typeface="Lucida Grande"/>
              <a:buChar char="▸"/>
            </a:pPr>
            <a:r>
              <a:rPr lang="nl-NL" sz="2000">
                <a:solidFill>
                  <a:srgbClr val="000000"/>
                </a:solidFill>
                <a:latin typeface="Gill Sans MT"/>
                <a:ea typeface="ＭＳ Ｐゴシック"/>
              </a:rPr>
              <a:t>Generate the netlists</a:t>
            </a:r>
            <a:endParaRPr/>
          </a:p>
          <a:p>
            <a:pPr lvl="1">
              <a:buFont typeface="Lucida Grande"/>
              <a:buChar char="▸"/>
            </a:pPr>
            <a:r>
              <a:rPr lang="nl-NL">
                <a:solidFill>
                  <a:srgbClr val="000000"/>
                </a:solidFill>
                <a:latin typeface="Gill Sans MT"/>
                <a:ea typeface="ＭＳ Ｐゴシック"/>
              </a:rPr>
              <a:t>Start matlab in the root directory of the package</a:t>
            </a:r>
            <a:endParaRPr/>
          </a:p>
          <a:p>
            <a:pPr lvl="2">
              <a:buFont typeface="Lucida Grande"/>
              <a:buChar char="-"/>
            </a:pPr>
            <a:r>
              <a:rPr lang="nl-NL">
                <a:solidFill>
                  <a:srgbClr val="000000"/>
                </a:solidFill>
                <a:latin typeface="Gill Sans MT"/>
                <a:ea typeface="ＭＳ Ｐゴシック"/>
              </a:rPr>
              <a:t>This is where the file “java.opts” is located</a:t>
            </a:r>
            <a:endParaRPr/>
          </a:p>
          <a:p>
            <a:pPr lvl="1">
              <a:buFont typeface="Lucida Grande"/>
              <a:buChar char="▸"/>
            </a:pPr>
            <a:r>
              <a:rPr lang="nl-NL">
                <a:solidFill>
                  <a:srgbClr val="000000"/>
                </a:solidFill>
                <a:latin typeface="Gill Sans MT"/>
                <a:ea typeface="ＭＳ Ｐゴシック"/>
              </a:rPr>
              <a:t>Go to ./netlists/hourglass_examples/setreset_sweep/</a:t>
            </a:r>
            <a:endParaRPr/>
          </a:p>
          <a:p>
            <a:pPr lvl="1">
              <a:buFont typeface="Lucida Grande"/>
              <a:buChar char="▸"/>
            </a:pPr>
            <a:r>
              <a:rPr lang="nl-NL">
                <a:solidFill>
                  <a:srgbClr val="000000"/>
                </a:solidFill>
                <a:latin typeface="Gill Sans MT"/>
                <a:ea typeface="ＭＳ Ｐゴシック"/>
              </a:rPr>
              <a:t>Run writeNetlists.m</a:t>
            </a:r>
            <a:endParaRPr/>
          </a:p>
          <a:p>
            <a:pPr lvl="2">
              <a:buFont typeface="Lucida Grande"/>
              <a:buChar char="-"/>
            </a:pPr>
            <a:r>
              <a:rPr lang="nl-NL">
                <a:solidFill>
                  <a:srgbClr val="000000"/>
                </a:solidFill>
                <a:latin typeface="Gill Sans MT"/>
                <a:ea typeface="ＭＳ Ｐゴシック"/>
              </a:rPr>
              <a:t>This generates the netlists in the subdirectory “generated”</a:t>
            </a:r>
            <a:endParaRPr/>
          </a:p>
          <a:p>
            <a:pPr lvl="3">
              <a:buFont charset="2" typeface="Wingdings"/>
              <a:buChar char=""/>
            </a:pPr>
            <a:r>
              <a:rPr lang="nl-NL">
                <a:solidFill>
                  <a:srgbClr val="000000"/>
                </a:solidFill>
                <a:latin typeface="Gill Sans MT"/>
                <a:ea typeface="ＭＳ Ｐゴシック"/>
              </a:rPr>
              <a:t>Note: pre-generated netlists are provided in the distribution in case matlab is not available</a:t>
            </a:r>
            <a:endParaRPr/>
          </a:p>
          <a:p>
            <a:pPr lvl="1">
              <a:lnSpc>
                <a:spcPct val="100000"/>
              </a:lnSpc>
              <a:buFont typeface="Lucida Grande"/>
              <a:buChar char="▸"/>
            </a:pPr>
            <a:r>
              <a:rPr lang="nl-NL" sz="2000">
                <a:solidFill>
                  <a:srgbClr val="000000"/>
                </a:solidFill>
                <a:latin typeface="Gill Sans MT"/>
                <a:ea typeface="ＭＳ Ｐゴシック"/>
              </a:rPr>
              <a:t>Run the simulations [command line]</a:t>
            </a:r>
            <a:endParaRPr/>
          </a:p>
          <a:p>
            <a:pPr lvl="1">
              <a:buFont typeface="Lucida Grande"/>
              <a:buChar char="▸"/>
            </a:pPr>
            <a:r>
              <a:rPr lang="nl-NL">
                <a:solidFill>
                  <a:srgbClr val="000000"/>
                </a:solidFill>
                <a:latin typeface="Gill Sans MT"/>
                <a:ea typeface="ＭＳ Ｐゴシック"/>
              </a:rPr>
              <a:t>Source your simulator scripts. [mmsim for spectre]</a:t>
            </a:r>
            <a:endParaRPr/>
          </a:p>
          <a:p>
            <a:pPr lvl="1">
              <a:buFont typeface="Lucida Grande"/>
              <a:buChar char="▸"/>
            </a:pPr>
            <a:r>
              <a:rPr lang="nl-NL">
                <a:solidFill>
                  <a:srgbClr val="000000"/>
                </a:solidFill>
                <a:latin typeface="Gill Sans MT"/>
                <a:ea typeface="ＭＳ Ｐゴシック"/>
              </a:rPr>
              <a:t>Go to “generated” folder</a:t>
            </a:r>
            <a:endParaRPr/>
          </a:p>
          <a:p>
            <a:pPr lvl="1">
              <a:buFont typeface="Lucida Grande"/>
              <a:buChar char="▸"/>
            </a:pPr>
            <a:r>
              <a:rPr lang="nl-NL">
                <a:solidFill>
                  <a:srgbClr val="000000"/>
                </a:solidFill>
                <a:latin typeface="Gill Sans MT"/>
                <a:ea typeface="ＭＳ Ｐゴシック"/>
              </a:rPr>
              <a:t>Execute ./performAllSimulations.sh</a:t>
            </a:r>
            <a:endParaRPr/>
          </a:p>
          <a:p>
            <a:pPr lvl="1">
              <a:lnSpc>
                <a:spcPct val="100000"/>
              </a:lnSpc>
              <a:buFont typeface="Lucida Grande"/>
              <a:buChar char="▸"/>
            </a:pPr>
            <a:r>
              <a:rPr lang="nl-NL" sz="2000">
                <a:solidFill>
                  <a:srgbClr val="000000"/>
                </a:solidFill>
                <a:latin typeface="Gill Sans MT"/>
                <a:ea typeface="ＭＳ Ｐゴシック"/>
              </a:rPr>
              <a:t>Plot the waveforms </a:t>
            </a:r>
            <a:endParaRPr/>
          </a:p>
          <a:p>
            <a:pPr lvl="1">
              <a:buFont typeface="Lucida Grande"/>
              <a:buChar char="▸"/>
            </a:pPr>
            <a:r>
              <a:rPr lang="nl-NL">
                <a:solidFill>
                  <a:srgbClr val="000000"/>
                </a:solidFill>
                <a:latin typeface="Gill Sans MT"/>
                <a:ea typeface="ＭＳ Ｐゴシック"/>
              </a:rPr>
              <a:t>In matlab, execute “plotAllSimulationResultsSpectre.m”</a:t>
            </a:r>
            <a:endParaRPr/>
          </a:p>
          <a:p>
            <a:pPr lvl="1">
              <a:lnSpc>
                <a:spcPct val="100000"/>
              </a:lnSpc>
              <a:buFont typeface="Lucida Grande"/>
              <a:buChar char="▸"/>
            </a:pPr>
            <a:r>
              <a:rPr lang="nl-NL" sz="2000">
                <a:solidFill>
                  <a:srgbClr val="000000"/>
                </a:solidFill>
                <a:latin typeface="Gill Sans MT"/>
                <a:ea typeface="ＭＳ Ｐゴシック"/>
              </a:rPr>
              <a:t>Change the cell/simulation settings in “simulationSettings.m”</a:t>
            </a:r>
            <a:endParaRPr/>
          </a:p>
          <a:p>
            <a:pPr lvl="1">
              <a:buFont typeface="Lucida Grande"/>
              <a:buChar char="▸"/>
            </a:pPr>
            <a:r>
              <a:rPr lang="nl-NL" sz="1600">
                <a:solidFill>
                  <a:srgbClr val="000000"/>
                </a:solidFill>
                <a:latin typeface="Gill Sans MT"/>
                <a:ea typeface="ＭＳ Ｐゴシック"/>
              </a:rPr>
              <a:t>Rerun writeNetlists, performSimulations, plotAllSimulationResults</a:t>
            </a:r>
            <a:endParaRPr/>
          </a:p>
        </p:txBody>
      </p:sp>
      <p:sp>
        <p:nvSpPr>
          <p:cNvPr id="207" name="TextShape 2"/>
          <p:cNvSpPr txBox="1"/>
          <p:nvPr/>
        </p:nvSpPr>
        <p:spPr>
          <a:xfrm>
            <a:off x="8191440" y="6570720"/>
            <a:ext cx="495000" cy="244080"/>
          </a:xfrm>
          <a:prstGeom prst="rect">
            <a:avLst/>
          </a:prstGeom>
        </p:spPr>
        <p:txBody>
          <a:bodyPr bIns="45000" lIns="90000" rIns="90000" tIns="45000"/>
          <a:p>
            <a:pPr>
              <a:lnSpc>
                <a:spcPct val="100000"/>
              </a:lnSpc>
            </a:pPr>
            <a:fld id="{5101E101-81F1-4171-8121-2191E161B151}" type="slidenum">
              <a:rPr lang="en-US">
                <a:solidFill>
                  <a:srgbClr val="000000"/>
                </a:solidFill>
                <a:latin typeface="Gill Sans MT"/>
              </a:rPr>
              <a:t>&lt;number&gt;</a:t>
            </a:fld>
            <a:endParaRPr/>
          </a:p>
        </p:txBody>
      </p:sp>
      <p:sp>
        <p:nvSpPr>
          <p:cNvPr id="208"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09"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1R + 1RME (spectre)</a:t>
            </a:r>
            <a:endParaRPr/>
          </a:p>
        </p:txBody>
      </p:sp>
      <p:sp>
        <p:nvSpPr>
          <p:cNvPr id="210" name="CustomShape 5"/>
          <p:cNvSpPr/>
          <p:nvPr/>
        </p:nvSpPr>
        <p:spPr>
          <a:xfrm>
            <a:off x="6800040" y="4365000"/>
            <a:ext cx="2339280" cy="863640"/>
          </a:xfrm>
          <a:prstGeom prst="rect">
            <a:avLst/>
          </a:prstGeom>
          <a:solidFill>
            <a:srgbClr val="f9c1a7"/>
          </a:solidFill>
          <a:ln w="6480">
            <a:solidFill>
              <a:srgbClr val="000000"/>
            </a:solidFill>
            <a:round/>
          </a:ln>
        </p:spPr>
        <p:txBody>
          <a:bodyPr anchor="ctr" bIns="45000" lIns="90000" rIns="90000" tIns="45000"/>
          <a:p>
            <a:pPr>
              <a:lnSpc>
                <a:spcPct val="100000"/>
              </a:lnSpc>
            </a:pPr>
            <a:r>
              <a:rPr lang="en-US" sz="1200">
                <a:solidFill>
                  <a:srgbClr val="000000"/>
                </a:solidFill>
                <a:latin typeface="Gill Sans MT"/>
              </a:rPr>
              <a:t>Notice: current default parameters are not aligned with latest model parameters used by Robin</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TextShape 1"/>
          <p:cNvSpPr txBox="1"/>
          <p:nvPr/>
        </p:nvSpPr>
        <p:spPr>
          <a:xfrm>
            <a:off x="1447920" y="764640"/>
            <a:ext cx="7238520" cy="5361120"/>
          </a:xfrm>
          <a:prstGeom prst="rect">
            <a:avLst/>
          </a:prstGeom>
        </p:spPr>
        <p:txBody>
          <a:bodyPr/>
          <a:p>
            <a:pPr lvl="1">
              <a:lnSpc>
                <a:spcPct val="100000"/>
              </a:lnSpc>
              <a:buFont typeface="Lucida Grande"/>
              <a:buChar char="▸"/>
            </a:pPr>
            <a:r>
              <a:rPr lang="nl-NL" sz="1600">
                <a:solidFill>
                  <a:srgbClr val="000000"/>
                </a:solidFill>
                <a:latin typeface="Gill Sans MT"/>
                <a:ea typeface="ＭＳ Ｐゴシック"/>
              </a:rPr>
              <a:t>Alter the netlist</a:t>
            </a:r>
            <a:endParaRPr/>
          </a:p>
          <a:p>
            <a:pPr lvl="1">
              <a:buFont typeface="Lucida Grande"/>
              <a:buChar char="▸"/>
            </a:pPr>
            <a:r>
              <a:rPr lang="nl-NL" sz="1200">
                <a:solidFill>
                  <a:srgbClr val="000000"/>
                </a:solidFill>
                <a:latin typeface="Gill Sans MT"/>
                <a:ea typeface="ＭＳ Ｐゴシック"/>
              </a:rPr>
              <a:t>You will have to change the simulation statements in the netlist. You can do this either in the netlist template (setreset_sweep.m2s) or in the generated netlists (sp files). Comment the spectre statements and uncomment the hspice statements (POST, not CSDF).</a:t>
            </a:r>
            <a:endParaRPr/>
          </a:p>
          <a:p>
            <a:pPr lvl="1">
              <a:lnSpc>
                <a:spcPct val="100000"/>
              </a:lnSpc>
              <a:buFont typeface="Lucida Grande"/>
              <a:buChar char="▸"/>
            </a:pPr>
            <a:r>
              <a:rPr lang="nl-NL" sz="1600">
                <a:solidFill>
                  <a:srgbClr val="000000"/>
                </a:solidFill>
                <a:latin typeface="Gill Sans MT"/>
                <a:ea typeface="ＭＳ Ｐゴシック"/>
              </a:rPr>
              <a:t>Generate the netlists</a:t>
            </a:r>
            <a:endParaRPr/>
          </a:p>
          <a:p>
            <a:pPr lvl="1">
              <a:buFont typeface="Lucida Grande"/>
              <a:buChar char="▸"/>
            </a:pPr>
            <a:r>
              <a:rPr lang="nl-NL" sz="1400">
                <a:solidFill>
                  <a:srgbClr val="000000"/>
                </a:solidFill>
                <a:latin typeface="Gill Sans MT"/>
                <a:ea typeface="ＭＳ Ｐゴシック"/>
              </a:rPr>
              <a:t>Start matlab in the root directory of the package</a:t>
            </a:r>
            <a:endParaRPr/>
          </a:p>
          <a:p>
            <a:pPr lvl="2">
              <a:buFont typeface="Lucida Grande"/>
              <a:buChar char="-"/>
            </a:pPr>
            <a:r>
              <a:rPr lang="nl-NL" sz="1400">
                <a:solidFill>
                  <a:srgbClr val="000000"/>
                </a:solidFill>
                <a:latin typeface="Gill Sans MT"/>
                <a:ea typeface="ＭＳ Ｐゴシック"/>
              </a:rPr>
              <a:t>This is where the file “java.opts” is located</a:t>
            </a:r>
            <a:endParaRPr/>
          </a:p>
          <a:p>
            <a:pPr lvl="1">
              <a:buFont typeface="Lucida Grande"/>
              <a:buChar char="▸"/>
            </a:pPr>
            <a:r>
              <a:rPr lang="nl-NL" sz="1400">
                <a:solidFill>
                  <a:srgbClr val="000000"/>
                </a:solidFill>
                <a:latin typeface="Gill Sans MT"/>
                <a:ea typeface="ＭＳ Ｐゴシック"/>
              </a:rPr>
              <a:t>Go to ./netlists/hourglass_examples/setreset_sweep/</a:t>
            </a:r>
            <a:endParaRPr/>
          </a:p>
          <a:p>
            <a:pPr lvl="1">
              <a:buFont typeface="Lucida Grande"/>
              <a:buChar char="▸"/>
            </a:pPr>
            <a:r>
              <a:rPr lang="nl-NL" sz="1400">
                <a:solidFill>
                  <a:srgbClr val="000000"/>
                </a:solidFill>
                <a:latin typeface="Gill Sans MT"/>
                <a:ea typeface="ＭＳ Ｐゴシック"/>
              </a:rPr>
              <a:t>Run writeNetlists.m</a:t>
            </a:r>
            <a:endParaRPr/>
          </a:p>
          <a:p>
            <a:pPr lvl="2">
              <a:buFont typeface="Lucida Grande"/>
              <a:buChar char="-"/>
            </a:pPr>
            <a:r>
              <a:rPr lang="nl-NL" sz="1400">
                <a:solidFill>
                  <a:srgbClr val="000000"/>
                </a:solidFill>
                <a:latin typeface="Gill Sans MT"/>
                <a:ea typeface="ＭＳ Ｐゴシック"/>
              </a:rPr>
              <a:t>This generates the netlists in the subdirectory “generated”</a:t>
            </a:r>
            <a:endParaRPr/>
          </a:p>
          <a:p>
            <a:pPr lvl="3">
              <a:buFont charset="2" typeface="Wingdings"/>
              <a:buChar char=""/>
            </a:pPr>
            <a:r>
              <a:rPr lang="nl-NL" sz="1400">
                <a:solidFill>
                  <a:srgbClr val="000000"/>
                </a:solidFill>
                <a:latin typeface="Gill Sans MT"/>
                <a:ea typeface="ＭＳ Ｐゴシック"/>
              </a:rPr>
              <a:t>Note: pre-generated netlists are provided in the distribution in case matlab is not available</a:t>
            </a:r>
            <a:endParaRPr/>
          </a:p>
          <a:p>
            <a:pPr lvl="1">
              <a:lnSpc>
                <a:spcPct val="100000"/>
              </a:lnSpc>
              <a:buFont typeface="Lucida Grande"/>
              <a:buChar char="▸"/>
            </a:pPr>
            <a:r>
              <a:rPr lang="nl-NL" sz="1600">
                <a:solidFill>
                  <a:srgbClr val="000000"/>
                </a:solidFill>
                <a:latin typeface="Gill Sans MT"/>
                <a:ea typeface="ＭＳ Ｐゴシック"/>
              </a:rPr>
              <a:t>Run the simulations [command line]</a:t>
            </a:r>
            <a:endParaRPr/>
          </a:p>
          <a:p>
            <a:pPr lvl="1">
              <a:buFont typeface="Lucida Grande"/>
              <a:buChar char="▸"/>
            </a:pPr>
            <a:r>
              <a:rPr lang="nl-NL" sz="1400">
                <a:solidFill>
                  <a:srgbClr val="000000"/>
                </a:solidFill>
                <a:latin typeface="Gill Sans MT"/>
                <a:ea typeface="ＭＳ Ｐゴシック"/>
              </a:rPr>
              <a:t>Source your simulator scripts. </a:t>
            </a:r>
            <a:endParaRPr/>
          </a:p>
          <a:p>
            <a:pPr lvl="1">
              <a:buFont typeface="Lucida Grande"/>
              <a:buChar char="▸"/>
            </a:pPr>
            <a:r>
              <a:rPr lang="nl-NL" sz="1400">
                <a:solidFill>
                  <a:srgbClr val="000000"/>
                </a:solidFill>
                <a:latin typeface="Gill Sans MT"/>
                <a:ea typeface="ＭＳ Ｐゴシック"/>
              </a:rPr>
              <a:t>Go to “generated” folder</a:t>
            </a:r>
            <a:endParaRPr/>
          </a:p>
          <a:p>
            <a:pPr lvl="1">
              <a:buFont typeface="Lucida Grande"/>
              <a:buChar char="▸"/>
            </a:pPr>
            <a:r>
              <a:rPr lang="nl-NL" sz="1400">
                <a:solidFill>
                  <a:srgbClr val="000000"/>
                </a:solidFill>
                <a:latin typeface="Gill Sans MT"/>
                <a:ea typeface="ＭＳ Ｐゴシック"/>
              </a:rPr>
              <a:t>Perform the spice simulation(s)</a:t>
            </a:r>
            <a:endParaRPr/>
          </a:p>
          <a:p>
            <a:pPr lvl="1">
              <a:lnSpc>
                <a:spcPct val="100000"/>
              </a:lnSpc>
              <a:buFont typeface="Lucida Grande"/>
              <a:buChar char="▸"/>
            </a:pPr>
            <a:r>
              <a:rPr lang="nl-NL">
                <a:solidFill>
                  <a:srgbClr val="000000"/>
                </a:solidFill>
                <a:latin typeface="Gill Sans MT"/>
                <a:ea typeface="ＭＳ Ｐゴシック"/>
              </a:rPr>
              <a:t>Visualize the results</a:t>
            </a:r>
            <a:endParaRPr/>
          </a:p>
          <a:p>
            <a:pPr lvl="1">
              <a:buFont typeface="Lucida Grande"/>
              <a:buChar char="▸"/>
            </a:pPr>
            <a:r>
              <a:rPr lang="nl-NL" sz="1400">
                <a:solidFill>
                  <a:srgbClr val="000000"/>
                </a:solidFill>
                <a:latin typeface="Gill Sans MT"/>
                <a:ea typeface="ＭＳ Ｐゴシック"/>
              </a:rPr>
              <a:t>Open the simulation results with your favorite waveviewer (eg cscope)</a:t>
            </a:r>
            <a:endParaRPr/>
          </a:p>
          <a:p>
            <a:pPr lvl="1">
              <a:buFont typeface="Lucida Grande"/>
              <a:buChar char="▸"/>
            </a:pPr>
            <a:r>
              <a:rPr lang="nl-NL" sz="1400">
                <a:solidFill>
                  <a:srgbClr val="000000"/>
                </a:solidFill>
                <a:latin typeface="Gill Sans MT"/>
                <a:ea typeface="ＭＳ Ｐゴシック"/>
              </a:rPr>
              <a:t>Or use plotAllSimulationResultsSpectre.m in matlab</a:t>
            </a:r>
            <a:endParaRPr/>
          </a:p>
        </p:txBody>
      </p:sp>
      <p:sp>
        <p:nvSpPr>
          <p:cNvPr id="212" name="TextShape 2"/>
          <p:cNvSpPr txBox="1"/>
          <p:nvPr/>
        </p:nvSpPr>
        <p:spPr>
          <a:xfrm>
            <a:off x="8191440" y="6570720"/>
            <a:ext cx="495000" cy="244080"/>
          </a:xfrm>
          <a:prstGeom prst="rect">
            <a:avLst/>
          </a:prstGeom>
        </p:spPr>
        <p:txBody>
          <a:bodyPr bIns="45000" lIns="90000" rIns="90000" tIns="45000"/>
          <a:p>
            <a:pPr>
              <a:lnSpc>
                <a:spcPct val="100000"/>
              </a:lnSpc>
            </a:pPr>
            <a:fld id="{41B1F1A1-C141-4151-B181-11B1C191B1E1}" type="slidenum">
              <a:rPr lang="en-US">
                <a:solidFill>
                  <a:srgbClr val="000000"/>
                </a:solidFill>
                <a:latin typeface="Gill Sans MT"/>
              </a:rPr>
              <a:t>&lt;number&gt;</a:t>
            </a:fld>
            <a:endParaRPr/>
          </a:p>
        </p:txBody>
      </p:sp>
      <p:sp>
        <p:nvSpPr>
          <p:cNvPr id="213"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14"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1R + 1RME (hspice)</a:t>
            </a:r>
            <a:endParaRPr/>
          </a:p>
        </p:txBody>
      </p:sp>
      <p:sp>
        <p:nvSpPr>
          <p:cNvPr id="215" name="CustomShape 5"/>
          <p:cNvSpPr/>
          <p:nvPr/>
        </p:nvSpPr>
        <p:spPr>
          <a:xfrm>
            <a:off x="6660360" y="44640"/>
            <a:ext cx="2483280" cy="359640"/>
          </a:xfrm>
          <a:prstGeom prst="rect">
            <a:avLst/>
          </a:prstGeom>
          <a:solidFill>
            <a:srgbClr val="f9c1a7"/>
          </a:solidFill>
          <a:ln w="6480">
            <a:solidFill>
              <a:srgbClr val="000000"/>
            </a:solidFill>
            <a:round/>
          </a:ln>
        </p:spPr>
        <p:txBody>
          <a:bodyPr anchor="ctr" bIns="45000" lIns="90000" rIns="90000" tIns="45000"/>
          <a:p>
            <a:pPr>
              <a:lnSpc>
                <a:spcPct val="100000"/>
              </a:lnSpc>
            </a:pPr>
            <a:r>
              <a:rPr lang="en-US" sz="1400">
                <a:solidFill>
                  <a:srgbClr val="000000"/>
                </a:solidFill>
                <a:latin typeface="Gill Sans MT"/>
              </a:rPr>
              <a:t>Notice: not recently tested</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6" name="Content Placeholder 5"/>
          <p:cNvPicPr/>
          <p:nvPr/>
        </p:nvPicPr>
        <p:blipFill>
          <a:blip r:embed="rId1"/>
          <a:stretch>
            <a:fillRect/>
          </a:stretch>
        </p:blipFill>
        <p:spPr>
          <a:xfrm>
            <a:off x="-18000" y="1268640"/>
            <a:ext cx="9161640" cy="5140440"/>
          </a:xfrm>
          <a:prstGeom prst="rect">
            <a:avLst/>
          </a:prstGeom>
        </p:spPr>
      </p:pic>
      <p:sp>
        <p:nvSpPr>
          <p:cNvPr id="217" name="TextShape 1"/>
          <p:cNvSpPr txBox="1"/>
          <p:nvPr/>
        </p:nvSpPr>
        <p:spPr>
          <a:xfrm>
            <a:off x="8191440" y="6570720"/>
            <a:ext cx="495000" cy="244080"/>
          </a:xfrm>
          <a:prstGeom prst="rect">
            <a:avLst/>
          </a:prstGeom>
        </p:spPr>
        <p:txBody>
          <a:bodyPr bIns="45000" lIns="90000" rIns="90000" tIns="45000"/>
          <a:p>
            <a:pPr>
              <a:lnSpc>
                <a:spcPct val="100000"/>
              </a:lnSpc>
            </a:pPr>
            <a:fld id="{41112171-11B1-4151-A1F1-F10051F13121}" type="slidenum">
              <a:rPr lang="en-US">
                <a:solidFill>
                  <a:srgbClr val="000000"/>
                </a:solidFill>
                <a:latin typeface="Gill Sans MT"/>
              </a:rPr>
              <a:t>&lt;number&gt;</a:t>
            </a:fld>
            <a:endParaRPr/>
          </a:p>
        </p:txBody>
      </p:sp>
      <p:sp>
        <p:nvSpPr>
          <p:cNvPr id="218"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19" name="TextShape 3"/>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1MV/second --- versus time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8191440" y="6570720"/>
            <a:ext cx="495000" cy="244080"/>
          </a:xfrm>
          <a:prstGeom prst="rect">
            <a:avLst/>
          </a:prstGeom>
        </p:spPr>
        <p:txBody>
          <a:bodyPr bIns="45000" lIns="90000" rIns="90000" tIns="45000"/>
          <a:p>
            <a:pPr>
              <a:lnSpc>
                <a:spcPct val="100000"/>
              </a:lnSpc>
            </a:pPr>
            <a:fld id="{B181D101-E121-41F1-81F1-1101B1617141}" type="slidenum">
              <a:rPr lang="en-US">
                <a:solidFill>
                  <a:srgbClr val="000000"/>
                </a:solidFill>
                <a:latin typeface="Gill Sans MT"/>
              </a:rPr>
              <a:t>&lt;number&gt;</a:t>
            </a:fld>
            <a:endParaRPr/>
          </a:p>
        </p:txBody>
      </p:sp>
      <p:sp>
        <p:nvSpPr>
          <p:cNvPr id="221"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22" name="TextShape 3"/>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 MV/second – versus VRME</a:t>
            </a:r>
            <a:endParaRPr/>
          </a:p>
        </p:txBody>
      </p:sp>
      <p:pic>
        <p:nvPicPr>
          <p:cNvPr descr="" id="223" name="Picture 5"/>
          <p:cNvPicPr/>
          <p:nvPr/>
        </p:nvPicPr>
        <p:blipFill>
          <a:blip r:embed="rId1"/>
          <a:stretch>
            <a:fillRect/>
          </a:stretch>
        </p:blipFill>
        <p:spPr>
          <a:xfrm>
            <a:off x="0" y="790920"/>
            <a:ext cx="9143640" cy="527544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8191440" y="6570720"/>
            <a:ext cx="495000" cy="244080"/>
          </a:xfrm>
          <a:prstGeom prst="rect">
            <a:avLst/>
          </a:prstGeom>
        </p:spPr>
        <p:txBody>
          <a:bodyPr bIns="45000" lIns="90000" rIns="90000" tIns="45000"/>
          <a:p>
            <a:pPr>
              <a:lnSpc>
                <a:spcPct val="100000"/>
              </a:lnSpc>
            </a:pPr>
            <a:fld id="{0151B121-B1F1-4101-8141-6181C111F171}" type="slidenum">
              <a:rPr lang="en-US">
                <a:solidFill>
                  <a:srgbClr val="000000"/>
                </a:solidFill>
                <a:latin typeface="Gill Sans MT"/>
              </a:rPr>
              <a:t>&lt;number&gt;</a:t>
            </a:fld>
            <a:endParaRPr/>
          </a:p>
        </p:txBody>
      </p:sp>
      <p:sp>
        <p:nvSpPr>
          <p:cNvPr id="225"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26" name="TextShape 3"/>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Different ramp rates</a:t>
            </a:r>
            <a:endParaRPr/>
          </a:p>
        </p:txBody>
      </p:sp>
      <p:pic>
        <p:nvPicPr>
          <p:cNvPr descr="" id="227" name="Picture 5"/>
          <p:cNvPicPr/>
          <p:nvPr/>
        </p:nvPicPr>
        <p:blipFill>
          <a:blip r:embed="rId1"/>
          <a:stretch>
            <a:fillRect/>
          </a:stretch>
        </p:blipFill>
        <p:spPr>
          <a:xfrm>
            <a:off x="0" y="777600"/>
            <a:ext cx="9143640" cy="5302080"/>
          </a:xfrm>
          <a:prstGeom prst="rect">
            <a:avLst/>
          </a:prstGeom>
        </p:spPr>
      </p:pic>
      <p:sp>
        <p:nvSpPr>
          <p:cNvPr id="228" name="CustomShape 4"/>
          <p:cNvSpPr/>
          <p:nvPr/>
        </p:nvSpPr>
        <p:spPr>
          <a:xfrm>
            <a:off x="539640" y="3573000"/>
            <a:ext cx="4824000" cy="357840"/>
          </a:xfrm>
          <a:prstGeom prst="rect">
            <a:avLst/>
          </a:prstGeom>
          <a:solidFill>
            <a:srgbClr val="f9c1a7"/>
          </a:solidFill>
          <a:ln w="6480">
            <a:solidFill>
              <a:srgbClr val="000000"/>
            </a:solidFill>
            <a:round/>
          </a:ln>
        </p:spPr>
        <p:txBody>
          <a:bodyPr anchor="ctr"/>
          <a:p>
            <a:pPr>
              <a:lnSpc>
                <a:spcPct val="100000"/>
              </a:lnSpc>
            </a:pPr>
            <a:r>
              <a:rPr lang="en-US" sz="1400">
                <a:solidFill>
                  <a:srgbClr val="000000"/>
                </a:solidFill>
                <a:latin typeface="Gill Sans MT"/>
              </a:rPr>
              <a:t>1V/s, 100V/s, 1KV/s, 10KV/s, 100KV/s, 1MV/sec, 10MV/s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1259640" y="1052640"/>
            <a:ext cx="7704360" cy="719640"/>
          </a:xfrm>
          <a:prstGeom prst="rect">
            <a:avLst>
              <a:gd fmla="val 0" name="adj"/>
            </a:avLst>
          </a:prstGeom>
          <a:solidFill>
            <a:srgbClr val="f2f2f2"/>
          </a:solidFill>
          <a:ln w="3240">
            <a:solidFill>
              <a:srgbClr val="0089ce"/>
            </a:solidFill>
            <a:round/>
          </a:ln>
        </p:spPr>
      </p:sp>
      <p:sp>
        <p:nvSpPr>
          <p:cNvPr id="127" name="TextShape 2"/>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Outline</a:t>
            </a:r>
            <a:endParaRPr/>
          </a:p>
        </p:txBody>
      </p:sp>
      <p:sp>
        <p:nvSpPr>
          <p:cNvPr id="128" name="TextShape 3"/>
          <p:cNvSpPr txBox="1"/>
          <p:nvPr/>
        </p:nvSpPr>
        <p:spPr>
          <a:xfrm>
            <a:off x="1447920" y="980640"/>
            <a:ext cx="7238520" cy="547236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Model description</a:t>
            </a:r>
            <a:endParaRPr/>
          </a:p>
          <a:p>
            <a:pPr lvl="1">
              <a:buFont typeface="Lucida Grande"/>
              <a:buChar char="▸"/>
            </a:pPr>
            <a:r>
              <a:rPr lang="nl-NL">
                <a:solidFill>
                  <a:srgbClr val="000000"/>
                </a:solidFill>
                <a:latin typeface="Gill Sans MT"/>
                <a:ea typeface="ＭＳ Ｐゴシック"/>
              </a:rPr>
              <a:t>See Robin Degraeve’s PTW presentation October 2012 </a:t>
            </a:r>
            <a:endParaRPr/>
          </a:p>
          <a:p>
            <a:pPr lvl="1">
              <a:lnSpc>
                <a:spcPct val="100000"/>
              </a:lnSpc>
              <a:buFont typeface="Lucida Grande"/>
              <a:buChar char="▸"/>
            </a:pPr>
            <a:r>
              <a:rPr lang="nl-NL" sz="2400">
                <a:solidFill>
                  <a:srgbClr val="000000"/>
                </a:solidFill>
                <a:latin typeface="Gill Sans MT"/>
                <a:ea typeface="ＭＳ Ｐゴシック"/>
              </a:rPr>
              <a:t>Verilog-A implementation</a:t>
            </a:r>
            <a:endParaRPr/>
          </a:p>
          <a:p>
            <a:pPr lvl="1">
              <a:lnSpc>
                <a:spcPct val="100000"/>
              </a:lnSpc>
              <a:buFont typeface="Lucida Grande"/>
              <a:buChar char="▸"/>
            </a:pPr>
            <a:r>
              <a:rPr lang="nl-NL" sz="2400">
                <a:solidFill>
                  <a:srgbClr val="000000"/>
                </a:solidFill>
                <a:latin typeface="Gill Sans MT"/>
                <a:ea typeface="ＭＳ Ｐゴシック"/>
              </a:rPr>
              <a:t>Examples</a:t>
            </a:r>
            <a:endParaRPr/>
          </a:p>
          <a:p>
            <a:pPr lvl="1">
              <a:lnSpc>
                <a:spcPct val="100000"/>
              </a:lnSpc>
              <a:buFont typeface="Lucida Grande"/>
              <a:buChar char="▸"/>
            </a:pPr>
            <a:r>
              <a:rPr lang="nl-NL" sz="2400">
                <a:solidFill>
                  <a:srgbClr val="000000"/>
                </a:solidFill>
                <a:latin typeface="Gill Sans MT"/>
                <a:ea typeface="ＭＳ Ｐゴシック"/>
              </a:rPr>
              <a:t>Notes</a:t>
            </a:r>
            <a:endParaRPr/>
          </a:p>
        </p:txBody>
      </p:sp>
      <p:sp>
        <p:nvSpPr>
          <p:cNvPr id="129" name="TextShape 4"/>
          <p:cNvSpPr txBox="1"/>
          <p:nvPr/>
        </p:nvSpPr>
        <p:spPr>
          <a:xfrm>
            <a:off x="8191440" y="6570720"/>
            <a:ext cx="495000" cy="244080"/>
          </a:xfrm>
          <a:prstGeom prst="rect">
            <a:avLst/>
          </a:prstGeom>
        </p:spPr>
        <p:txBody>
          <a:bodyPr bIns="45000" lIns="90000" rIns="90000" tIns="45000"/>
          <a:p>
            <a:pPr>
              <a:lnSpc>
                <a:spcPct val="100000"/>
              </a:lnSpc>
            </a:pPr>
            <a:fld id="{018121D1-61A1-4181-81B1-0161715131C1}" type="slidenum">
              <a:rPr lang="en-US">
                <a:solidFill>
                  <a:srgbClr val="000000"/>
                </a:solidFill>
                <a:latin typeface="Gill Sans MT"/>
              </a:rPr>
              <a:t>&lt;number&gt;</a:t>
            </a:fld>
            <a:endParaRPr/>
          </a:p>
        </p:txBody>
      </p:sp>
      <p:sp>
        <p:nvSpPr>
          <p:cNvPr id="130" name="TextShape 5"/>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1259640" y="3069000"/>
            <a:ext cx="7704360" cy="431640"/>
          </a:xfrm>
          <a:prstGeom prst="rect">
            <a:avLst>
              <a:gd fmla="val 0" name="adj"/>
            </a:avLst>
          </a:prstGeom>
          <a:solidFill>
            <a:srgbClr val="f2f2f2"/>
          </a:solidFill>
          <a:ln w="3240">
            <a:solidFill>
              <a:srgbClr val="0089ce"/>
            </a:solidFill>
            <a:round/>
          </a:ln>
        </p:spPr>
      </p:sp>
      <p:sp>
        <p:nvSpPr>
          <p:cNvPr id="230" name="TextShape 2"/>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Outline</a:t>
            </a:r>
            <a:endParaRPr/>
          </a:p>
        </p:txBody>
      </p:sp>
      <p:sp>
        <p:nvSpPr>
          <p:cNvPr id="231" name="TextShape 3"/>
          <p:cNvSpPr txBox="1"/>
          <p:nvPr/>
        </p:nvSpPr>
        <p:spPr>
          <a:xfrm>
            <a:off x="1447920" y="980640"/>
            <a:ext cx="7238520" cy="547236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Model description</a:t>
            </a:r>
            <a:endParaRPr/>
          </a:p>
          <a:p>
            <a:pPr lvl="1">
              <a:lnSpc>
                <a:spcPct val="100000"/>
              </a:lnSpc>
              <a:buFont typeface="Lucida Grande"/>
              <a:buChar char="▸"/>
            </a:pPr>
            <a:r>
              <a:rPr lang="nl-NL" sz="2400">
                <a:solidFill>
                  <a:srgbClr val="000000"/>
                </a:solidFill>
                <a:latin typeface="Gill Sans MT"/>
                <a:ea typeface="ＭＳ Ｐゴシック"/>
              </a:rPr>
              <a:t>Verilog-A implementation</a:t>
            </a:r>
            <a:endParaRPr/>
          </a:p>
          <a:p>
            <a:pPr lvl="1">
              <a:lnSpc>
                <a:spcPct val="100000"/>
              </a:lnSpc>
              <a:buFont typeface="Lucida Grande"/>
              <a:buChar char="▸"/>
            </a:pPr>
            <a:r>
              <a:rPr lang="nl-NL" sz="2400">
                <a:solidFill>
                  <a:srgbClr val="000000"/>
                </a:solidFill>
                <a:latin typeface="Gill Sans MT"/>
                <a:ea typeface="ＭＳ Ｐゴシック"/>
              </a:rPr>
              <a:t>Examples</a:t>
            </a:r>
            <a:endParaRPr/>
          </a:p>
          <a:p>
            <a:pPr lvl="1">
              <a:buFont typeface="Lucida Grande"/>
              <a:buChar char="▸"/>
            </a:pPr>
            <a:r>
              <a:rPr lang="nl-NL" sz="2000">
                <a:solidFill>
                  <a:srgbClr val="000000"/>
                </a:solidFill>
                <a:latin typeface="Gill Sans MT"/>
                <a:ea typeface="ＭＳ Ｐゴシック"/>
              </a:rPr>
              <a:t>Install signalStorageToolbox</a:t>
            </a:r>
            <a:endParaRPr/>
          </a:p>
          <a:p>
            <a:pPr lvl="1">
              <a:buFont typeface="Lucida Grande"/>
              <a:buChar char="▸"/>
            </a:pPr>
            <a:r>
              <a:rPr lang="nl-NL" sz="2000">
                <a:solidFill>
                  <a:srgbClr val="000000"/>
                </a:solidFill>
                <a:latin typeface="Gill Sans MT"/>
                <a:ea typeface="ＭＳ Ｐゴシック"/>
              </a:rPr>
              <a:t>1R + 1RME saw tooth set-reset-set-reset sweep</a:t>
            </a:r>
            <a:endParaRPr/>
          </a:p>
          <a:p>
            <a:pPr lvl="1">
              <a:buFont typeface="Lucida Grande"/>
              <a:buChar char="▸"/>
            </a:pPr>
            <a:r>
              <a:rPr lang="nl-NL" sz="2000">
                <a:solidFill>
                  <a:srgbClr val="000000"/>
                </a:solidFill>
                <a:latin typeface="Gill Sans MT"/>
                <a:ea typeface="ＭＳ Ｐゴシック"/>
              </a:rPr>
              <a:t>1T + 1RME cell read-set-read-reset-…</a:t>
            </a:r>
            <a:endParaRPr/>
          </a:p>
        </p:txBody>
      </p:sp>
      <p:sp>
        <p:nvSpPr>
          <p:cNvPr id="232" name="TextShape 4"/>
          <p:cNvSpPr txBox="1"/>
          <p:nvPr/>
        </p:nvSpPr>
        <p:spPr>
          <a:xfrm>
            <a:off x="8191440" y="6570720"/>
            <a:ext cx="495000" cy="244080"/>
          </a:xfrm>
          <a:prstGeom prst="rect">
            <a:avLst/>
          </a:prstGeom>
        </p:spPr>
        <p:txBody>
          <a:bodyPr bIns="45000" lIns="90000" rIns="90000" tIns="45000"/>
          <a:p>
            <a:pPr>
              <a:lnSpc>
                <a:spcPct val="100000"/>
              </a:lnSpc>
            </a:pPr>
            <a:fld id="{01510121-51F1-4191-81F1-1111E101E1E1}" type="slidenum">
              <a:rPr lang="en-US">
                <a:solidFill>
                  <a:srgbClr val="000000"/>
                </a:solidFill>
                <a:latin typeface="Gill Sans MT"/>
              </a:rPr>
              <a:t>&lt;number&gt;</a:t>
            </a:fld>
            <a:endParaRPr/>
          </a:p>
        </p:txBody>
      </p:sp>
      <p:sp>
        <p:nvSpPr>
          <p:cNvPr id="233" name="TextShape 5"/>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34" name="CustomShape 6"/>
          <p:cNvSpPr/>
          <p:nvPr/>
        </p:nvSpPr>
        <p:spPr>
          <a:xfrm>
            <a:off x="5580000" y="44640"/>
            <a:ext cx="3563640" cy="575640"/>
          </a:xfrm>
          <a:prstGeom prst="rect">
            <a:avLst/>
          </a:prstGeom>
          <a:solidFill>
            <a:srgbClr val="f9c1a7"/>
          </a:solidFill>
          <a:ln w="6480">
            <a:solidFill>
              <a:srgbClr val="000000"/>
            </a:solidFill>
            <a:round/>
          </a:ln>
        </p:spPr>
        <p:txBody>
          <a:bodyPr anchor="ctr" bIns="45000" lIns="90000" rIns="90000" tIns="45000"/>
          <a:p>
            <a:pPr>
              <a:lnSpc>
                <a:spcPct val="100000"/>
              </a:lnSpc>
            </a:pPr>
            <a:r>
              <a:rPr lang="en-US" sz="1400">
                <a:solidFill>
                  <a:srgbClr val="000000"/>
                </a:solidFill>
                <a:latin typeface="Gill Sans MT"/>
              </a:rPr>
              <a:t>Notice: the images in the next slides are from previous versions of the model</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TextShape 1"/>
          <p:cNvSpPr txBox="1"/>
          <p:nvPr/>
        </p:nvSpPr>
        <p:spPr>
          <a:xfrm>
            <a:off x="1447920" y="1328760"/>
            <a:ext cx="7238520" cy="479700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Same as the 1R 1RME example</a:t>
            </a:r>
            <a:endParaRPr/>
          </a:p>
          <a:p>
            <a:pPr lvl="1">
              <a:buFont typeface="Lucida Grande"/>
              <a:buChar char="▸"/>
            </a:pPr>
            <a:r>
              <a:rPr lang="nl-NL" sz="2000">
                <a:solidFill>
                  <a:srgbClr val="000000"/>
                </a:solidFill>
                <a:latin typeface="Gill Sans MT"/>
                <a:ea typeface="ＭＳ Ｐゴシック"/>
              </a:rPr>
              <a:t>But in directory ./netlists/hourglass_examples/transistor/</a:t>
            </a:r>
            <a:endParaRPr/>
          </a:p>
        </p:txBody>
      </p:sp>
      <p:sp>
        <p:nvSpPr>
          <p:cNvPr id="236" name="TextShape 2"/>
          <p:cNvSpPr txBox="1"/>
          <p:nvPr/>
        </p:nvSpPr>
        <p:spPr>
          <a:xfrm>
            <a:off x="8191440" y="6570720"/>
            <a:ext cx="495000" cy="244080"/>
          </a:xfrm>
          <a:prstGeom prst="rect">
            <a:avLst/>
          </a:prstGeom>
        </p:spPr>
        <p:txBody>
          <a:bodyPr bIns="45000" lIns="90000" rIns="90000" tIns="45000"/>
          <a:p>
            <a:pPr>
              <a:lnSpc>
                <a:spcPct val="100000"/>
              </a:lnSpc>
            </a:pPr>
            <a:fld id="{A10031E1-01D1-41F1-A1A1-B1C14141A101}" type="slidenum">
              <a:rPr lang="en-US">
                <a:solidFill>
                  <a:srgbClr val="000000"/>
                </a:solidFill>
                <a:latin typeface="Gill Sans MT"/>
              </a:rPr>
              <a:t>&lt;number&gt;</a:t>
            </a:fld>
            <a:endParaRPr/>
          </a:p>
        </p:txBody>
      </p:sp>
      <p:sp>
        <p:nvSpPr>
          <p:cNvPr id="237"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38"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Running the example</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1691640" y="5229360"/>
            <a:ext cx="6994800" cy="89676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Run same way as the other example, but in ./netlists/hourglass_examples/transistor/</a:t>
            </a:r>
            <a:endParaRPr/>
          </a:p>
        </p:txBody>
      </p:sp>
      <p:sp>
        <p:nvSpPr>
          <p:cNvPr id="240" name="TextShape 2"/>
          <p:cNvSpPr txBox="1"/>
          <p:nvPr/>
        </p:nvSpPr>
        <p:spPr>
          <a:xfrm>
            <a:off x="8191440" y="6570720"/>
            <a:ext cx="495000" cy="244080"/>
          </a:xfrm>
          <a:prstGeom prst="rect">
            <a:avLst/>
          </a:prstGeom>
        </p:spPr>
        <p:txBody>
          <a:bodyPr bIns="45000" lIns="90000" rIns="90000" tIns="45000"/>
          <a:p>
            <a:pPr>
              <a:lnSpc>
                <a:spcPct val="100000"/>
              </a:lnSpc>
            </a:pPr>
            <a:fld id="{C121E1F1-5161-4141-9121-6191E131C1B1}" type="slidenum">
              <a:rPr lang="en-US">
                <a:solidFill>
                  <a:srgbClr val="000000"/>
                </a:solidFill>
                <a:latin typeface="Gill Sans MT"/>
              </a:rPr>
              <a:t>&lt;number&gt;</a:t>
            </a:fld>
            <a:endParaRPr/>
          </a:p>
        </p:txBody>
      </p:sp>
      <p:sp>
        <p:nvSpPr>
          <p:cNvPr id="241"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42"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1T 1RME example</a:t>
            </a:r>
            <a:endParaRPr/>
          </a:p>
        </p:txBody>
      </p:sp>
      <p:sp>
        <p:nvSpPr>
          <p:cNvPr id="243" name="CustomShape 5"/>
          <p:cNvSpPr/>
          <p:nvPr/>
        </p:nvSpPr>
        <p:spPr>
          <a:xfrm>
            <a:off x="4125240" y="1628640"/>
            <a:ext cx="464760" cy="364680"/>
          </a:xfrm>
          <a:prstGeom prst="rect">
            <a:avLst/>
          </a:prstGeom>
        </p:spPr>
        <p:txBody>
          <a:bodyPr bIns="45000" lIns="90000" rIns="90000" tIns="45000" wrap="none"/>
          <a:p>
            <a:pPr>
              <a:lnSpc>
                <a:spcPct val="100000"/>
              </a:lnSpc>
            </a:pPr>
            <a:r>
              <a:rPr lang="en-US">
                <a:solidFill>
                  <a:srgbClr val="000000"/>
                </a:solidFill>
                <a:latin typeface="Gill Sans MT"/>
              </a:rPr>
              <a:t>BL</a:t>
            </a:r>
            <a:endParaRPr/>
          </a:p>
        </p:txBody>
      </p:sp>
      <p:sp>
        <p:nvSpPr>
          <p:cNvPr id="244" name="Line 6"/>
          <p:cNvSpPr/>
          <p:nvPr/>
        </p:nvSpPr>
        <p:spPr>
          <a:xfrm flipV="1">
            <a:off x="1619640" y="1700640"/>
            <a:ext cx="0" cy="576000"/>
          </a:xfrm>
          <a:prstGeom prst="line">
            <a:avLst/>
          </a:prstGeom>
          <a:ln w="19080">
            <a:solidFill>
              <a:srgbClr val="000000"/>
            </a:solidFill>
            <a:round/>
          </a:ln>
        </p:spPr>
      </p:sp>
      <p:sp>
        <p:nvSpPr>
          <p:cNvPr id="245" name="Line 7"/>
          <p:cNvSpPr/>
          <p:nvPr/>
        </p:nvSpPr>
        <p:spPr>
          <a:xfrm flipH="1">
            <a:off x="3923640" y="2060640"/>
            <a:ext cx="216000" cy="0"/>
          </a:xfrm>
          <a:prstGeom prst="line">
            <a:avLst/>
          </a:prstGeom>
          <a:ln w="19080">
            <a:solidFill>
              <a:srgbClr val="000000"/>
            </a:solidFill>
            <a:round/>
          </a:ln>
        </p:spPr>
      </p:sp>
      <p:sp>
        <p:nvSpPr>
          <p:cNvPr id="246" name="CustomShape 8"/>
          <p:cNvSpPr/>
          <p:nvPr/>
        </p:nvSpPr>
        <p:spPr>
          <a:xfrm>
            <a:off x="2915640" y="1772640"/>
            <a:ext cx="1007640" cy="575640"/>
          </a:xfrm>
          <a:prstGeom prst="rect">
            <a:avLst>
              <a:gd fmla="val 50000" name="adj1"/>
              <a:gd fmla="val 50000" name="adj2"/>
            </a:avLst>
          </a:prstGeom>
          <a:solidFill>
            <a:srgbClr val="c2d4f7"/>
          </a:solidFill>
          <a:ln w="12600">
            <a:solidFill>
              <a:srgbClr val="000000"/>
            </a:solidFill>
            <a:round/>
          </a:ln>
        </p:spPr>
        <p:txBody>
          <a:bodyPr anchor="ctr" bIns="45000" lIns="90000" rIns="90000" tIns="45000"/>
          <a:p>
            <a:pPr algn="ctr">
              <a:lnSpc>
                <a:spcPct val="100000"/>
              </a:lnSpc>
            </a:pPr>
            <a:r>
              <a:rPr lang="en-US">
                <a:solidFill>
                  <a:srgbClr val="000000"/>
                </a:solidFill>
                <a:latin typeface="Gill Sans MT"/>
              </a:rPr>
              <a:t>RME</a:t>
            </a:r>
            <a:endParaRPr/>
          </a:p>
        </p:txBody>
      </p:sp>
      <p:sp>
        <p:nvSpPr>
          <p:cNvPr id="247" name="Line 9"/>
          <p:cNvSpPr/>
          <p:nvPr/>
        </p:nvSpPr>
        <p:spPr>
          <a:xfrm flipH="1">
            <a:off x="2411640" y="2060640"/>
            <a:ext cx="504000" cy="0"/>
          </a:xfrm>
          <a:prstGeom prst="line">
            <a:avLst/>
          </a:prstGeom>
          <a:ln w="19080">
            <a:solidFill>
              <a:srgbClr val="000000"/>
            </a:solidFill>
            <a:round/>
          </a:ln>
        </p:spPr>
      </p:sp>
      <p:sp>
        <p:nvSpPr>
          <p:cNvPr id="248" name="Line 10"/>
          <p:cNvSpPr/>
          <p:nvPr/>
        </p:nvSpPr>
        <p:spPr>
          <a:xfrm>
            <a:off x="2411640" y="1844640"/>
            <a:ext cx="0" cy="216000"/>
          </a:xfrm>
          <a:prstGeom prst="line">
            <a:avLst/>
          </a:prstGeom>
          <a:ln w="19080">
            <a:solidFill>
              <a:srgbClr val="000000"/>
            </a:solidFill>
            <a:round/>
          </a:ln>
        </p:spPr>
      </p:sp>
      <p:sp>
        <p:nvSpPr>
          <p:cNvPr id="249" name="Line 11"/>
          <p:cNvSpPr/>
          <p:nvPr/>
        </p:nvSpPr>
        <p:spPr>
          <a:xfrm>
            <a:off x="1979640" y="1844640"/>
            <a:ext cx="0" cy="216000"/>
          </a:xfrm>
          <a:prstGeom prst="line">
            <a:avLst/>
          </a:prstGeom>
          <a:ln w="19080">
            <a:solidFill>
              <a:srgbClr val="000000"/>
            </a:solidFill>
            <a:round/>
          </a:ln>
        </p:spPr>
      </p:sp>
      <p:sp>
        <p:nvSpPr>
          <p:cNvPr id="250" name="Line 12"/>
          <p:cNvSpPr/>
          <p:nvPr/>
        </p:nvSpPr>
        <p:spPr>
          <a:xfrm flipH="1">
            <a:off x="1979640" y="1844640"/>
            <a:ext cx="432000" cy="0"/>
          </a:xfrm>
          <a:prstGeom prst="line">
            <a:avLst/>
          </a:prstGeom>
          <a:ln w="19080">
            <a:solidFill>
              <a:srgbClr val="000000"/>
            </a:solidFill>
            <a:round/>
          </a:ln>
        </p:spPr>
      </p:sp>
      <p:sp>
        <p:nvSpPr>
          <p:cNvPr id="251" name="Line 13"/>
          <p:cNvSpPr/>
          <p:nvPr/>
        </p:nvSpPr>
        <p:spPr>
          <a:xfrm flipH="1">
            <a:off x="1979640" y="1772640"/>
            <a:ext cx="432000" cy="0"/>
          </a:xfrm>
          <a:prstGeom prst="line">
            <a:avLst/>
          </a:prstGeom>
          <a:ln w="19080">
            <a:solidFill>
              <a:srgbClr val="000000"/>
            </a:solidFill>
            <a:round/>
          </a:ln>
        </p:spPr>
      </p:sp>
      <p:sp>
        <p:nvSpPr>
          <p:cNvPr id="252" name="Line 14"/>
          <p:cNvSpPr/>
          <p:nvPr/>
        </p:nvSpPr>
        <p:spPr>
          <a:xfrm>
            <a:off x="2195640" y="1556640"/>
            <a:ext cx="0" cy="216000"/>
          </a:xfrm>
          <a:prstGeom prst="line">
            <a:avLst/>
          </a:prstGeom>
          <a:ln w="19080">
            <a:solidFill>
              <a:srgbClr val="000000"/>
            </a:solidFill>
            <a:round/>
          </a:ln>
        </p:spPr>
      </p:sp>
      <p:sp>
        <p:nvSpPr>
          <p:cNvPr id="253" name="Line 15"/>
          <p:cNvSpPr/>
          <p:nvPr/>
        </p:nvSpPr>
        <p:spPr>
          <a:xfrm flipH="1">
            <a:off x="1619640" y="2060640"/>
            <a:ext cx="360000" cy="0"/>
          </a:xfrm>
          <a:prstGeom prst="line">
            <a:avLst/>
          </a:prstGeom>
          <a:ln w="19080">
            <a:solidFill>
              <a:srgbClr val="000000"/>
            </a:solidFill>
            <a:round/>
          </a:ln>
        </p:spPr>
      </p:sp>
      <p:sp>
        <p:nvSpPr>
          <p:cNvPr id="254" name="Line 16"/>
          <p:cNvSpPr/>
          <p:nvPr/>
        </p:nvSpPr>
        <p:spPr>
          <a:xfrm flipV="1">
            <a:off x="4139640" y="1700640"/>
            <a:ext cx="0" cy="576000"/>
          </a:xfrm>
          <a:prstGeom prst="line">
            <a:avLst/>
          </a:prstGeom>
          <a:ln w="19080">
            <a:solidFill>
              <a:srgbClr val="000000"/>
            </a:solidFill>
            <a:round/>
          </a:ln>
        </p:spPr>
      </p:sp>
      <p:sp>
        <p:nvSpPr>
          <p:cNvPr id="255" name="CustomShape 17"/>
          <p:cNvSpPr/>
          <p:nvPr/>
        </p:nvSpPr>
        <p:spPr>
          <a:xfrm>
            <a:off x="1163520" y="1628640"/>
            <a:ext cx="452520" cy="364680"/>
          </a:xfrm>
          <a:prstGeom prst="rect">
            <a:avLst/>
          </a:prstGeom>
        </p:spPr>
        <p:txBody>
          <a:bodyPr bIns="45000" lIns="90000" rIns="90000" tIns="45000" wrap="none"/>
          <a:p>
            <a:pPr>
              <a:lnSpc>
                <a:spcPct val="100000"/>
              </a:lnSpc>
            </a:pPr>
            <a:r>
              <a:rPr lang="en-US">
                <a:solidFill>
                  <a:srgbClr val="000000"/>
                </a:solidFill>
                <a:latin typeface="Gill Sans MT"/>
              </a:rPr>
              <a:t>SL</a:t>
            </a:r>
            <a:endParaRPr/>
          </a:p>
        </p:txBody>
      </p:sp>
      <p:sp>
        <p:nvSpPr>
          <p:cNvPr id="256" name="CustomShape 18"/>
          <p:cNvSpPr/>
          <p:nvPr/>
        </p:nvSpPr>
        <p:spPr>
          <a:xfrm>
            <a:off x="1981440" y="1268640"/>
            <a:ext cx="534600" cy="364680"/>
          </a:xfrm>
          <a:prstGeom prst="rect">
            <a:avLst/>
          </a:prstGeom>
        </p:spPr>
        <p:txBody>
          <a:bodyPr bIns="45000" lIns="90000" rIns="90000" tIns="45000" wrap="none"/>
          <a:p>
            <a:pPr>
              <a:lnSpc>
                <a:spcPct val="100000"/>
              </a:lnSpc>
            </a:pPr>
            <a:r>
              <a:rPr lang="en-US">
                <a:solidFill>
                  <a:srgbClr val="000000"/>
                </a:solidFill>
                <a:latin typeface="Gill Sans MT"/>
              </a:rPr>
              <a:t>WL</a:t>
            </a:r>
            <a:endParaRPr/>
          </a:p>
        </p:txBody>
      </p:sp>
      <p:sp>
        <p:nvSpPr>
          <p:cNvPr id="257" name="CustomShape 19"/>
          <p:cNvSpPr/>
          <p:nvPr/>
        </p:nvSpPr>
        <p:spPr>
          <a:xfrm>
            <a:off x="4093560" y="2853000"/>
            <a:ext cx="781560" cy="364680"/>
          </a:xfrm>
          <a:prstGeom prst="rect">
            <a:avLst/>
          </a:prstGeom>
        </p:spPr>
        <p:txBody>
          <a:bodyPr bIns="45000" lIns="90000" rIns="90000" tIns="45000" wrap="none"/>
          <a:p>
            <a:pPr>
              <a:lnSpc>
                <a:spcPct val="100000"/>
              </a:lnSpc>
            </a:pPr>
            <a:r>
              <a:rPr lang="en-US">
                <a:solidFill>
                  <a:srgbClr val="000000"/>
                </a:solidFill>
                <a:latin typeface="Gill Sans MT"/>
              </a:rPr>
              <a:t>-0.2V</a:t>
            </a:r>
            <a:endParaRPr/>
          </a:p>
        </p:txBody>
      </p:sp>
      <p:sp>
        <p:nvSpPr>
          <p:cNvPr id="258" name="Line 20"/>
          <p:cNvSpPr/>
          <p:nvPr/>
        </p:nvSpPr>
        <p:spPr>
          <a:xfrm flipV="1">
            <a:off x="1619640" y="2924640"/>
            <a:ext cx="0" cy="576360"/>
          </a:xfrm>
          <a:prstGeom prst="line">
            <a:avLst/>
          </a:prstGeom>
          <a:ln w="19080">
            <a:solidFill>
              <a:srgbClr val="000000"/>
            </a:solidFill>
            <a:round/>
          </a:ln>
        </p:spPr>
      </p:sp>
      <p:sp>
        <p:nvSpPr>
          <p:cNvPr id="259" name="Line 21"/>
          <p:cNvSpPr/>
          <p:nvPr/>
        </p:nvSpPr>
        <p:spPr>
          <a:xfrm flipH="1">
            <a:off x="3923640" y="3284640"/>
            <a:ext cx="216000" cy="0"/>
          </a:xfrm>
          <a:prstGeom prst="line">
            <a:avLst/>
          </a:prstGeom>
          <a:ln w="19080">
            <a:solidFill>
              <a:srgbClr val="000000"/>
            </a:solidFill>
            <a:round/>
          </a:ln>
        </p:spPr>
      </p:sp>
      <p:sp>
        <p:nvSpPr>
          <p:cNvPr id="260" name="CustomShape 22"/>
          <p:cNvSpPr/>
          <p:nvPr/>
        </p:nvSpPr>
        <p:spPr>
          <a:xfrm>
            <a:off x="2915640" y="2997000"/>
            <a:ext cx="1007640" cy="575640"/>
          </a:xfrm>
          <a:prstGeom prst="rect">
            <a:avLst>
              <a:gd fmla="val 50000" name="adj1"/>
              <a:gd fmla="val 50000" name="adj2"/>
            </a:avLst>
          </a:prstGeom>
          <a:solidFill>
            <a:srgbClr val="c2d4f7"/>
          </a:solidFill>
          <a:ln w="12600">
            <a:solidFill>
              <a:srgbClr val="000000"/>
            </a:solidFill>
            <a:round/>
          </a:ln>
        </p:spPr>
        <p:txBody>
          <a:bodyPr anchor="ctr" bIns="45000" lIns="90000" rIns="90000" tIns="45000"/>
          <a:p>
            <a:pPr algn="ctr">
              <a:lnSpc>
                <a:spcPct val="100000"/>
              </a:lnSpc>
            </a:pPr>
            <a:r>
              <a:rPr lang="en-US">
                <a:solidFill>
                  <a:srgbClr val="000000"/>
                </a:solidFill>
                <a:latin typeface="Gill Sans MT"/>
              </a:rPr>
              <a:t>RME</a:t>
            </a:r>
            <a:endParaRPr/>
          </a:p>
        </p:txBody>
      </p:sp>
      <p:sp>
        <p:nvSpPr>
          <p:cNvPr id="261" name="Line 23"/>
          <p:cNvSpPr/>
          <p:nvPr/>
        </p:nvSpPr>
        <p:spPr>
          <a:xfrm flipH="1">
            <a:off x="2411640" y="3284640"/>
            <a:ext cx="504000" cy="0"/>
          </a:xfrm>
          <a:prstGeom prst="line">
            <a:avLst/>
          </a:prstGeom>
          <a:ln w="19080">
            <a:solidFill>
              <a:srgbClr val="000000"/>
            </a:solidFill>
            <a:round/>
          </a:ln>
        </p:spPr>
      </p:sp>
      <p:sp>
        <p:nvSpPr>
          <p:cNvPr id="262" name="Line 24"/>
          <p:cNvSpPr/>
          <p:nvPr/>
        </p:nvSpPr>
        <p:spPr>
          <a:xfrm>
            <a:off x="2411640" y="3068640"/>
            <a:ext cx="0" cy="216000"/>
          </a:xfrm>
          <a:prstGeom prst="line">
            <a:avLst/>
          </a:prstGeom>
          <a:ln w="19080">
            <a:solidFill>
              <a:srgbClr val="000000"/>
            </a:solidFill>
            <a:round/>
          </a:ln>
        </p:spPr>
      </p:sp>
      <p:sp>
        <p:nvSpPr>
          <p:cNvPr id="263" name="Line 25"/>
          <p:cNvSpPr/>
          <p:nvPr/>
        </p:nvSpPr>
        <p:spPr>
          <a:xfrm>
            <a:off x="1979640" y="3068640"/>
            <a:ext cx="0" cy="216000"/>
          </a:xfrm>
          <a:prstGeom prst="line">
            <a:avLst/>
          </a:prstGeom>
          <a:ln w="19080">
            <a:solidFill>
              <a:srgbClr val="000000"/>
            </a:solidFill>
            <a:round/>
          </a:ln>
        </p:spPr>
      </p:sp>
      <p:sp>
        <p:nvSpPr>
          <p:cNvPr id="264" name="Line 26"/>
          <p:cNvSpPr/>
          <p:nvPr/>
        </p:nvSpPr>
        <p:spPr>
          <a:xfrm flipH="1">
            <a:off x="1979640" y="3068640"/>
            <a:ext cx="432000" cy="0"/>
          </a:xfrm>
          <a:prstGeom prst="line">
            <a:avLst/>
          </a:prstGeom>
          <a:ln w="19080">
            <a:solidFill>
              <a:srgbClr val="000000"/>
            </a:solidFill>
            <a:round/>
          </a:ln>
        </p:spPr>
      </p:sp>
      <p:sp>
        <p:nvSpPr>
          <p:cNvPr id="265" name="Line 27"/>
          <p:cNvSpPr/>
          <p:nvPr/>
        </p:nvSpPr>
        <p:spPr>
          <a:xfrm flipH="1">
            <a:off x="1979640" y="2996640"/>
            <a:ext cx="432000" cy="0"/>
          </a:xfrm>
          <a:prstGeom prst="line">
            <a:avLst/>
          </a:prstGeom>
          <a:ln w="19080">
            <a:solidFill>
              <a:srgbClr val="000000"/>
            </a:solidFill>
            <a:round/>
          </a:ln>
        </p:spPr>
      </p:sp>
      <p:sp>
        <p:nvSpPr>
          <p:cNvPr id="266" name="Line 28"/>
          <p:cNvSpPr/>
          <p:nvPr/>
        </p:nvSpPr>
        <p:spPr>
          <a:xfrm>
            <a:off x="2195640" y="2780640"/>
            <a:ext cx="0" cy="216000"/>
          </a:xfrm>
          <a:prstGeom prst="line">
            <a:avLst/>
          </a:prstGeom>
          <a:ln w="19080">
            <a:solidFill>
              <a:srgbClr val="000000"/>
            </a:solidFill>
            <a:round/>
          </a:ln>
        </p:spPr>
      </p:sp>
      <p:sp>
        <p:nvSpPr>
          <p:cNvPr id="267" name="Line 29"/>
          <p:cNvSpPr/>
          <p:nvPr/>
        </p:nvSpPr>
        <p:spPr>
          <a:xfrm flipH="1">
            <a:off x="1619640" y="3284640"/>
            <a:ext cx="360000" cy="0"/>
          </a:xfrm>
          <a:prstGeom prst="line">
            <a:avLst/>
          </a:prstGeom>
          <a:ln w="19080">
            <a:solidFill>
              <a:srgbClr val="000000"/>
            </a:solidFill>
            <a:round/>
          </a:ln>
        </p:spPr>
      </p:sp>
      <p:sp>
        <p:nvSpPr>
          <p:cNvPr id="268" name="Line 30"/>
          <p:cNvSpPr/>
          <p:nvPr/>
        </p:nvSpPr>
        <p:spPr>
          <a:xfrm flipV="1">
            <a:off x="4139640" y="2924640"/>
            <a:ext cx="0" cy="576360"/>
          </a:xfrm>
          <a:prstGeom prst="line">
            <a:avLst/>
          </a:prstGeom>
          <a:ln w="19080">
            <a:solidFill>
              <a:srgbClr val="000000"/>
            </a:solidFill>
            <a:round/>
          </a:ln>
        </p:spPr>
      </p:sp>
      <p:sp>
        <p:nvSpPr>
          <p:cNvPr id="269" name="CustomShape 31"/>
          <p:cNvSpPr/>
          <p:nvPr/>
        </p:nvSpPr>
        <p:spPr>
          <a:xfrm>
            <a:off x="1071720" y="2853000"/>
            <a:ext cx="604800" cy="364680"/>
          </a:xfrm>
          <a:prstGeom prst="rect">
            <a:avLst/>
          </a:prstGeom>
        </p:spPr>
        <p:txBody>
          <a:bodyPr bIns="45000" lIns="90000" rIns="90000" tIns="45000" wrap="none"/>
          <a:p>
            <a:pPr>
              <a:lnSpc>
                <a:spcPct val="100000"/>
              </a:lnSpc>
            </a:pPr>
            <a:r>
              <a:rPr lang="en-US">
                <a:solidFill>
                  <a:srgbClr val="000000"/>
                </a:solidFill>
                <a:latin typeface="Gill Sans MT"/>
              </a:rPr>
              <a:t>vdd</a:t>
            </a:r>
            <a:endParaRPr/>
          </a:p>
        </p:txBody>
      </p:sp>
      <p:sp>
        <p:nvSpPr>
          <p:cNvPr id="270" name="CustomShape 32"/>
          <p:cNvSpPr/>
          <p:nvPr/>
        </p:nvSpPr>
        <p:spPr>
          <a:xfrm>
            <a:off x="1935720" y="2493000"/>
            <a:ext cx="604800" cy="364680"/>
          </a:xfrm>
          <a:prstGeom prst="rect">
            <a:avLst/>
          </a:prstGeom>
        </p:spPr>
        <p:txBody>
          <a:bodyPr bIns="45000" lIns="90000" rIns="90000" tIns="45000" wrap="none"/>
          <a:p>
            <a:pPr>
              <a:lnSpc>
                <a:spcPct val="100000"/>
              </a:lnSpc>
            </a:pPr>
            <a:r>
              <a:rPr lang="en-US">
                <a:solidFill>
                  <a:srgbClr val="000000"/>
                </a:solidFill>
                <a:latin typeface="Gill Sans MT"/>
              </a:rPr>
              <a:t>vdd</a:t>
            </a:r>
            <a:endParaRPr/>
          </a:p>
        </p:txBody>
      </p:sp>
      <p:sp>
        <p:nvSpPr>
          <p:cNvPr id="271" name="CustomShape 33"/>
          <p:cNvSpPr/>
          <p:nvPr/>
        </p:nvSpPr>
        <p:spPr>
          <a:xfrm>
            <a:off x="4099680" y="4077000"/>
            <a:ext cx="604800" cy="364680"/>
          </a:xfrm>
          <a:prstGeom prst="rect">
            <a:avLst/>
          </a:prstGeom>
        </p:spPr>
        <p:txBody>
          <a:bodyPr bIns="45000" lIns="90000" rIns="90000" tIns="45000" wrap="none"/>
          <a:p>
            <a:pPr>
              <a:lnSpc>
                <a:spcPct val="100000"/>
              </a:lnSpc>
            </a:pPr>
            <a:r>
              <a:rPr lang="en-US">
                <a:solidFill>
                  <a:srgbClr val="000000"/>
                </a:solidFill>
                <a:latin typeface="Gill Sans MT"/>
              </a:rPr>
              <a:t>vdd</a:t>
            </a:r>
            <a:endParaRPr/>
          </a:p>
        </p:txBody>
      </p:sp>
      <p:sp>
        <p:nvSpPr>
          <p:cNvPr id="272" name="Line 34"/>
          <p:cNvSpPr/>
          <p:nvPr/>
        </p:nvSpPr>
        <p:spPr>
          <a:xfrm flipV="1">
            <a:off x="1619640" y="4149000"/>
            <a:ext cx="0" cy="576000"/>
          </a:xfrm>
          <a:prstGeom prst="line">
            <a:avLst/>
          </a:prstGeom>
          <a:ln w="19080">
            <a:solidFill>
              <a:srgbClr val="000000"/>
            </a:solidFill>
            <a:round/>
          </a:ln>
        </p:spPr>
      </p:sp>
      <p:sp>
        <p:nvSpPr>
          <p:cNvPr id="273" name="Line 35"/>
          <p:cNvSpPr/>
          <p:nvPr/>
        </p:nvSpPr>
        <p:spPr>
          <a:xfrm flipH="1">
            <a:off x="3923640" y="4509000"/>
            <a:ext cx="216000" cy="0"/>
          </a:xfrm>
          <a:prstGeom prst="line">
            <a:avLst/>
          </a:prstGeom>
          <a:ln w="19080">
            <a:solidFill>
              <a:srgbClr val="000000"/>
            </a:solidFill>
            <a:round/>
          </a:ln>
        </p:spPr>
      </p:sp>
      <p:sp>
        <p:nvSpPr>
          <p:cNvPr id="274" name="CustomShape 36"/>
          <p:cNvSpPr/>
          <p:nvPr/>
        </p:nvSpPr>
        <p:spPr>
          <a:xfrm>
            <a:off x="2915640" y="4221000"/>
            <a:ext cx="1007640" cy="575640"/>
          </a:xfrm>
          <a:prstGeom prst="rect">
            <a:avLst>
              <a:gd fmla="val 50000" name="adj1"/>
              <a:gd fmla="val 50000" name="adj2"/>
            </a:avLst>
          </a:prstGeom>
          <a:solidFill>
            <a:srgbClr val="c2d4f7"/>
          </a:solidFill>
          <a:ln w="12600">
            <a:solidFill>
              <a:srgbClr val="000000"/>
            </a:solidFill>
            <a:round/>
          </a:ln>
        </p:spPr>
        <p:txBody>
          <a:bodyPr anchor="ctr" bIns="45000" lIns="90000" rIns="90000" tIns="45000"/>
          <a:p>
            <a:pPr algn="ctr">
              <a:lnSpc>
                <a:spcPct val="100000"/>
              </a:lnSpc>
            </a:pPr>
            <a:r>
              <a:rPr lang="en-US">
                <a:solidFill>
                  <a:srgbClr val="000000"/>
                </a:solidFill>
                <a:latin typeface="Gill Sans MT"/>
              </a:rPr>
              <a:t>RME</a:t>
            </a:r>
            <a:endParaRPr/>
          </a:p>
        </p:txBody>
      </p:sp>
      <p:sp>
        <p:nvSpPr>
          <p:cNvPr id="275" name="Line 37"/>
          <p:cNvSpPr/>
          <p:nvPr/>
        </p:nvSpPr>
        <p:spPr>
          <a:xfrm flipH="1">
            <a:off x="2411640" y="4509000"/>
            <a:ext cx="504000" cy="0"/>
          </a:xfrm>
          <a:prstGeom prst="line">
            <a:avLst/>
          </a:prstGeom>
          <a:ln w="19080">
            <a:solidFill>
              <a:srgbClr val="000000"/>
            </a:solidFill>
            <a:round/>
          </a:ln>
        </p:spPr>
      </p:sp>
      <p:sp>
        <p:nvSpPr>
          <p:cNvPr id="276" name="Line 38"/>
          <p:cNvSpPr/>
          <p:nvPr/>
        </p:nvSpPr>
        <p:spPr>
          <a:xfrm>
            <a:off x="2411640" y="4293000"/>
            <a:ext cx="0" cy="216000"/>
          </a:xfrm>
          <a:prstGeom prst="line">
            <a:avLst/>
          </a:prstGeom>
          <a:ln w="19080">
            <a:solidFill>
              <a:srgbClr val="000000"/>
            </a:solidFill>
            <a:round/>
          </a:ln>
        </p:spPr>
      </p:sp>
      <p:sp>
        <p:nvSpPr>
          <p:cNvPr id="277" name="Line 39"/>
          <p:cNvSpPr/>
          <p:nvPr/>
        </p:nvSpPr>
        <p:spPr>
          <a:xfrm>
            <a:off x="1979640" y="4293000"/>
            <a:ext cx="0" cy="216000"/>
          </a:xfrm>
          <a:prstGeom prst="line">
            <a:avLst/>
          </a:prstGeom>
          <a:ln w="19080">
            <a:solidFill>
              <a:srgbClr val="000000"/>
            </a:solidFill>
            <a:round/>
          </a:ln>
        </p:spPr>
      </p:sp>
      <p:sp>
        <p:nvSpPr>
          <p:cNvPr id="278" name="Line 40"/>
          <p:cNvSpPr/>
          <p:nvPr/>
        </p:nvSpPr>
        <p:spPr>
          <a:xfrm flipH="1">
            <a:off x="1979640" y="4293000"/>
            <a:ext cx="432000" cy="0"/>
          </a:xfrm>
          <a:prstGeom prst="line">
            <a:avLst/>
          </a:prstGeom>
          <a:ln w="19080">
            <a:solidFill>
              <a:srgbClr val="000000"/>
            </a:solidFill>
            <a:round/>
          </a:ln>
        </p:spPr>
      </p:sp>
      <p:sp>
        <p:nvSpPr>
          <p:cNvPr id="279" name="Line 41"/>
          <p:cNvSpPr/>
          <p:nvPr/>
        </p:nvSpPr>
        <p:spPr>
          <a:xfrm flipH="1">
            <a:off x="1979640" y="4221000"/>
            <a:ext cx="432000" cy="0"/>
          </a:xfrm>
          <a:prstGeom prst="line">
            <a:avLst/>
          </a:prstGeom>
          <a:ln w="19080">
            <a:solidFill>
              <a:srgbClr val="000000"/>
            </a:solidFill>
            <a:round/>
          </a:ln>
        </p:spPr>
      </p:sp>
      <p:sp>
        <p:nvSpPr>
          <p:cNvPr id="280" name="Line 42"/>
          <p:cNvSpPr/>
          <p:nvPr/>
        </p:nvSpPr>
        <p:spPr>
          <a:xfrm>
            <a:off x="2195640" y="4005000"/>
            <a:ext cx="0" cy="216000"/>
          </a:xfrm>
          <a:prstGeom prst="line">
            <a:avLst/>
          </a:prstGeom>
          <a:ln w="19080">
            <a:solidFill>
              <a:srgbClr val="000000"/>
            </a:solidFill>
            <a:round/>
          </a:ln>
        </p:spPr>
      </p:sp>
      <p:sp>
        <p:nvSpPr>
          <p:cNvPr id="281" name="Line 43"/>
          <p:cNvSpPr/>
          <p:nvPr/>
        </p:nvSpPr>
        <p:spPr>
          <a:xfrm flipH="1">
            <a:off x="1619640" y="4509000"/>
            <a:ext cx="360000" cy="0"/>
          </a:xfrm>
          <a:prstGeom prst="line">
            <a:avLst/>
          </a:prstGeom>
          <a:ln w="19080">
            <a:solidFill>
              <a:srgbClr val="000000"/>
            </a:solidFill>
            <a:round/>
          </a:ln>
        </p:spPr>
      </p:sp>
      <p:sp>
        <p:nvSpPr>
          <p:cNvPr id="282" name="Line 44"/>
          <p:cNvSpPr/>
          <p:nvPr/>
        </p:nvSpPr>
        <p:spPr>
          <a:xfrm flipV="1">
            <a:off x="4139640" y="4149000"/>
            <a:ext cx="0" cy="576000"/>
          </a:xfrm>
          <a:prstGeom prst="line">
            <a:avLst/>
          </a:prstGeom>
          <a:ln w="19080">
            <a:solidFill>
              <a:srgbClr val="000000"/>
            </a:solidFill>
            <a:round/>
          </a:ln>
        </p:spPr>
      </p:sp>
      <p:sp>
        <p:nvSpPr>
          <p:cNvPr id="283" name="CustomShape 45"/>
          <p:cNvSpPr/>
          <p:nvPr/>
        </p:nvSpPr>
        <p:spPr>
          <a:xfrm>
            <a:off x="1307520" y="4077000"/>
            <a:ext cx="324360" cy="364680"/>
          </a:xfrm>
          <a:prstGeom prst="rect">
            <a:avLst/>
          </a:prstGeom>
        </p:spPr>
        <p:txBody>
          <a:bodyPr bIns="45000" lIns="90000" rIns="90000" tIns="45000" wrap="none"/>
          <a:p>
            <a:pPr>
              <a:lnSpc>
                <a:spcPct val="100000"/>
              </a:lnSpc>
            </a:pPr>
            <a:r>
              <a:rPr lang="en-US">
                <a:solidFill>
                  <a:srgbClr val="000000"/>
                </a:solidFill>
                <a:latin typeface="Gill Sans MT"/>
              </a:rPr>
              <a:t>0</a:t>
            </a:r>
            <a:endParaRPr/>
          </a:p>
        </p:txBody>
      </p:sp>
      <p:sp>
        <p:nvSpPr>
          <p:cNvPr id="284" name="CustomShape 46"/>
          <p:cNvSpPr/>
          <p:nvPr/>
        </p:nvSpPr>
        <p:spPr>
          <a:xfrm>
            <a:off x="1935720" y="3717000"/>
            <a:ext cx="604800" cy="364680"/>
          </a:xfrm>
          <a:prstGeom prst="rect">
            <a:avLst/>
          </a:prstGeom>
        </p:spPr>
        <p:txBody>
          <a:bodyPr bIns="45000" lIns="90000" rIns="90000" tIns="45000" wrap="none"/>
          <a:p>
            <a:pPr>
              <a:lnSpc>
                <a:spcPct val="100000"/>
              </a:lnSpc>
            </a:pPr>
            <a:r>
              <a:rPr lang="en-US">
                <a:solidFill>
                  <a:srgbClr val="000000"/>
                </a:solidFill>
                <a:latin typeface="Gill Sans MT"/>
              </a:rPr>
              <a:t>vdd</a:t>
            </a:r>
            <a:endParaRPr/>
          </a:p>
        </p:txBody>
      </p:sp>
      <p:sp>
        <p:nvSpPr>
          <p:cNvPr id="285" name="CustomShape 47"/>
          <p:cNvSpPr/>
          <p:nvPr/>
        </p:nvSpPr>
        <p:spPr>
          <a:xfrm>
            <a:off x="4896720" y="2925000"/>
            <a:ext cx="899280" cy="575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2000">
                <a:solidFill>
                  <a:srgbClr val="000000"/>
                </a:solidFill>
                <a:latin typeface="Gill Sans MT"/>
              </a:rPr>
              <a:t>set</a:t>
            </a:r>
            <a:endParaRPr/>
          </a:p>
        </p:txBody>
      </p:sp>
      <p:sp>
        <p:nvSpPr>
          <p:cNvPr id="286" name="CustomShape 48"/>
          <p:cNvSpPr/>
          <p:nvPr/>
        </p:nvSpPr>
        <p:spPr>
          <a:xfrm>
            <a:off x="4896720" y="4149000"/>
            <a:ext cx="899280" cy="575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2000">
                <a:solidFill>
                  <a:srgbClr val="000000"/>
                </a:solidFill>
                <a:latin typeface="Gill Sans MT"/>
              </a:rPr>
              <a:t>reset</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1T 1RME – time waveforms</a:t>
            </a:r>
            <a:endParaRPr/>
          </a:p>
        </p:txBody>
      </p:sp>
      <p:sp>
        <p:nvSpPr>
          <p:cNvPr id="288"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289" name="TextShape 3"/>
          <p:cNvSpPr txBox="1"/>
          <p:nvPr/>
        </p:nvSpPr>
        <p:spPr>
          <a:xfrm>
            <a:off x="8191440" y="6570720"/>
            <a:ext cx="495000" cy="244080"/>
          </a:xfrm>
          <a:prstGeom prst="rect">
            <a:avLst/>
          </a:prstGeom>
        </p:spPr>
        <p:txBody>
          <a:bodyPr bIns="45000" lIns="90000" rIns="90000" tIns="45000"/>
          <a:p>
            <a:pPr>
              <a:lnSpc>
                <a:spcPct val="100000"/>
              </a:lnSpc>
            </a:pPr>
            <a:fld id="{B1A121B1-6191-4111-B131-1131B1B10131}" type="slidenum">
              <a:rPr lang="en-US">
                <a:solidFill>
                  <a:srgbClr val="000000"/>
                </a:solidFill>
                <a:latin typeface="Gill Sans MT"/>
              </a:rPr>
              <a:t>&lt;number&gt;</a:t>
            </a:fld>
            <a:endParaRPr/>
          </a:p>
        </p:txBody>
      </p:sp>
      <p:pic>
        <p:nvPicPr>
          <p:cNvPr descr="" id="290" name="Picture 4"/>
          <p:cNvPicPr/>
          <p:nvPr/>
        </p:nvPicPr>
        <p:blipFill>
          <a:blip r:embed="rId1"/>
          <a:stretch>
            <a:fillRect/>
          </a:stretch>
        </p:blipFill>
        <p:spPr>
          <a:xfrm>
            <a:off x="0" y="1447920"/>
            <a:ext cx="9143640" cy="5077080"/>
          </a:xfrm>
          <a:prstGeom prst="rect">
            <a:avLst/>
          </a:prstGeom>
        </p:spPr>
      </p:pic>
      <p:sp>
        <p:nvSpPr>
          <p:cNvPr id="291" name="CustomShape 4"/>
          <p:cNvSpPr/>
          <p:nvPr/>
        </p:nvSpPr>
        <p:spPr>
          <a:xfrm>
            <a:off x="68364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292" name="CustomShape 5"/>
          <p:cNvSpPr/>
          <p:nvPr/>
        </p:nvSpPr>
        <p:spPr>
          <a:xfrm>
            <a:off x="161964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
        <p:nvSpPr>
          <p:cNvPr id="293" name="CustomShape 6"/>
          <p:cNvSpPr/>
          <p:nvPr/>
        </p:nvSpPr>
        <p:spPr>
          <a:xfrm>
            <a:off x="262764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294" name="CustomShape 7"/>
          <p:cNvSpPr/>
          <p:nvPr/>
        </p:nvSpPr>
        <p:spPr>
          <a:xfrm>
            <a:off x="3564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
        <p:nvSpPr>
          <p:cNvPr id="295" name="CustomShape 8"/>
          <p:cNvSpPr/>
          <p:nvPr/>
        </p:nvSpPr>
        <p:spPr>
          <a:xfrm>
            <a:off x="4500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296" name="CustomShape 9"/>
          <p:cNvSpPr/>
          <p:nvPr/>
        </p:nvSpPr>
        <p:spPr>
          <a:xfrm>
            <a:off x="5436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
        <p:nvSpPr>
          <p:cNvPr id="297" name="CustomShape 10"/>
          <p:cNvSpPr/>
          <p:nvPr/>
        </p:nvSpPr>
        <p:spPr>
          <a:xfrm>
            <a:off x="644436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298" name="CustomShape 11"/>
          <p:cNvSpPr/>
          <p:nvPr/>
        </p:nvSpPr>
        <p:spPr>
          <a:xfrm>
            <a:off x="738036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TextShape 1"/>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1T 1RME – time waveforms (2)</a:t>
            </a:r>
            <a:endParaRPr/>
          </a:p>
        </p:txBody>
      </p:sp>
      <p:sp>
        <p:nvSpPr>
          <p:cNvPr id="300"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301" name="TextShape 3"/>
          <p:cNvSpPr txBox="1"/>
          <p:nvPr/>
        </p:nvSpPr>
        <p:spPr>
          <a:xfrm>
            <a:off x="8191440" y="6570720"/>
            <a:ext cx="495000" cy="244080"/>
          </a:xfrm>
          <a:prstGeom prst="rect">
            <a:avLst/>
          </a:prstGeom>
        </p:spPr>
        <p:txBody>
          <a:bodyPr bIns="45000" lIns="90000" rIns="90000" tIns="45000"/>
          <a:p>
            <a:pPr>
              <a:lnSpc>
                <a:spcPct val="100000"/>
              </a:lnSpc>
            </a:pPr>
            <a:fld id="{91514171-8121-4141-A141-B1D1A19161E1}" type="slidenum">
              <a:rPr lang="en-US">
                <a:solidFill>
                  <a:srgbClr val="000000"/>
                </a:solidFill>
                <a:latin typeface="Gill Sans MT"/>
              </a:rPr>
              <a:t>&lt;number&gt;</a:t>
            </a:fld>
            <a:endParaRPr/>
          </a:p>
        </p:txBody>
      </p:sp>
      <p:sp>
        <p:nvSpPr>
          <p:cNvPr id="302" name="CustomShape 4"/>
          <p:cNvSpPr/>
          <p:nvPr/>
        </p:nvSpPr>
        <p:spPr>
          <a:xfrm>
            <a:off x="68364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303" name="CustomShape 5"/>
          <p:cNvSpPr/>
          <p:nvPr/>
        </p:nvSpPr>
        <p:spPr>
          <a:xfrm>
            <a:off x="161964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
        <p:nvSpPr>
          <p:cNvPr id="304" name="CustomShape 6"/>
          <p:cNvSpPr/>
          <p:nvPr/>
        </p:nvSpPr>
        <p:spPr>
          <a:xfrm>
            <a:off x="255564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305" name="CustomShape 7"/>
          <p:cNvSpPr/>
          <p:nvPr/>
        </p:nvSpPr>
        <p:spPr>
          <a:xfrm>
            <a:off x="3420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
        <p:nvSpPr>
          <p:cNvPr id="306" name="CustomShape 8"/>
          <p:cNvSpPr/>
          <p:nvPr/>
        </p:nvSpPr>
        <p:spPr>
          <a:xfrm>
            <a:off x="4356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307" name="CustomShape 9"/>
          <p:cNvSpPr/>
          <p:nvPr/>
        </p:nvSpPr>
        <p:spPr>
          <a:xfrm>
            <a:off x="5220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sp>
        <p:nvSpPr>
          <p:cNvPr id="308" name="CustomShape 10"/>
          <p:cNvSpPr/>
          <p:nvPr/>
        </p:nvSpPr>
        <p:spPr>
          <a:xfrm>
            <a:off x="615600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set</a:t>
            </a:r>
            <a:endParaRPr/>
          </a:p>
        </p:txBody>
      </p:sp>
      <p:sp>
        <p:nvSpPr>
          <p:cNvPr id="309" name="CustomShape 11"/>
          <p:cNvSpPr/>
          <p:nvPr/>
        </p:nvSpPr>
        <p:spPr>
          <a:xfrm>
            <a:off x="7020360" y="908640"/>
            <a:ext cx="647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reset</a:t>
            </a:r>
            <a:endParaRPr/>
          </a:p>
        </p:txBody>
      </p:sp>
      <p:pic>
        <p:nvPicPr>
          <p:cNvPr descr="" id="310" name="Picture 13"/>
          <p:cNvPicPr/>
          <p:nvPr/>
        </p:nvPicPr>
        <p:blipFill>
          <a:blip r:embed="rId1"/>
          <a:stretch>
            <a:fillRect/>
          </a:stretch>
        </p:blipFill>
        <p:spPr>
          <a:xfrm>
            <a:off x="8280" y="1268640"/>
            <a:ext cx="9143640" cy="5349600"/>
          </a:xfrm>
          <a:prstGeom prst="rect">
            <a:avLst/>
          </a:prstGeom>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TextShape 1"/>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1T 1RME – versus VRME</a:t>
            </a:r>
            <a:endParaRPr/>
          </a:p>
        </p:txBody>
      </p:sp>
      <p:sp>
        <p:nvSpPr>
          <p:cNvPr id="312" name="TextShape 2"/>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313" name="TextShape 3"/>
          <p:cNvSpPr txBox="1"/>
          <p:nvPr/>
        </p:nvSpPr>
        <p:spPr>
          <a:xfrm>
            <a:off x="8191440" y="6570720"/>
            <a:ext cx="495000" cy="244080"/>
          </a:xfrm>
          <a:prstGeom prst="rect">
            <a:avLst/>
          </a:prstGeom>
        </p:spPr>
        <p:txBody>
          <a:bodyPr bIns="45000" lIns="90000" rIns="90000" tIns="45000"/>
          <a:p>
            <a:pPr>
              <a:lnSpc>
                <a:spcPct val="100000"/>
              </a:lnSpc>
            </a:pPr>
            <a:fld id="{514141E1-21E1-4151-9141-1171E1515171}" type="slidenum">
              <a:rPr lang="en-US">
                <a:solidFill>
                  <a:srgbClr val="000000"/>
                </a:solidFill>
                <a:latin typeface="Gill Sans MT"/>
              </a:rPr>
              <a:t>&lt;number&gt;</a:t>
            </a:fld>
            <a:endParaRPr/>
          </a:p>
        </p:txBody>
      </p:sp>
      <p:pic>
        <p:nvPicPr>
          <p:cNvPr descr="" id="314" name="Picture 4"/>
          <p:cNvPicPr/>
          <p:nvPr/>
        </p:nvPicPr>
        <p:blipFill>
          <a:blip r:embed="rId1"/>
          <a:stretch>
            <a:fillRect/>
          </a:stretch>
        </p:blipFill>
        <p:spPr>
          <a:xfrm>
            <a:off x="0" y="1174320"/>
            <a:ext cx="9143640" cy="527868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Circuit simulation model</a:t>
            </a:r>
            <a:endParaRPr/>
          </a:p>
        </p:txBody>
      </p:sp>
      <p:sp>
        <p:nvSpPr>
          <p:cNvPr id="132" name="TextShape 2"/>
          <p:cNvSpPr txBox="1"/>
          <p:nvPr/>
        </p:nvSpPr>
        <p:spPr>
          <a:xfrm>
            <a:off x="1447920" y="1328760"/>
            <a:ext cx="7238520" cy="4797000"/>
          </a:xfrm>
          <a:prstGeom prst="rect">
            <a:avLst/>
          </a:prstGeom>
        </p:spPr>
        <p:txBody>
          <a:bodyPr/>
          <a:p>
            <a:pPr lvl="1">
              <a:lnSpc>
                <a:spcPct val="100000"/>
              </a:lnSpc>
              <a:buFont typeface="Lucida Grande"/>
              <a:buChar char="▸"/>
            </a:pPr>
            <a:r>
              <a:rPr lang="nl-NL" sz="1600">
                <a:solidFill>
                  <a:srgbClr val="000000"/>
                </a:solidFill>
                <a:latin typeface="Gill Sans MT"/>
                <a:ea typeface="ＭＳ Ｐゴシック"/>
              </a:rPr>
              <a:t>Verilog-A implementation of hourglass model</a:t>
            </a:r>
            <a:endParaRPr/>
          </a:p>
          <a:p>
            <a:pPr lvl="1">
              <a:buFont typeface="Lucida Grande"/>
              <a:buChar char="▸"/>
            </a:pPr>
            <a:r>
              <a:rPr lang="nl-NL" sz="1400">
                <a:solidFill>
                  <a:srgbClr val="000000"/>
                </a:solidFill>
                <a:latin typeface="Gill Sans MT"/>
                <a:ea typeface="ＭＳ Ｐゴシック"/>
              </a:rPr>
              <a:t>Latest update: March 9th</a:t>
            </a:r>
            <a:endParaRPr/>
          </a:p>
          <a:p>
            <a:pPr lvl="1">
              <a:buFont typeface="Lucida Grande"/>
              <a:buChar char="▸"/>
            </a:pPr>
            <a:r>
              <a:rPr lang="nl-NL" sz="1400">
                <a:solidFill>
                  <a:srgbClr val="000000"/>
                </a:solidFill>
                <a:latin typeface="Gill Sans MT"/>
                <a:ea typeface="ＭＳ Ｐゴシック"/>
              </a:rPr>
              <a:t>Features</a:t>
            </a:r>
            <a:endParaRPr/>
          </a:p>
          <a:p>
            <a:pPr lvl="2">
              <a:buFont typeface="Lucida Grande"/>
              <a:buChar char="-"/>
            </a:pPr>
            <a:r>
              <a:rPr lang="nl-NL" sz="1400">
                <a:solidFill>
                  <a:srgbClr val="000000"/>
                </a:solidFill>
                <a:latin typeface="Gill Sans MT"/>
                <a:ea typeface="ＭＳ Ｐゴシック"/>
              </a:rPr>
              <a:t>I-V curves</a:t>
            </a:r>
            <a:endParaRPr/>
          </a:p>
          <a:p>
            <a:pPr lvl="2">
              <a:buFont typeface="Lucida Grande"/>
              <a:buChar char="-"/>
            </a:pPr>
            <a:r>
              <a:rPr lang="nl-NL" sz="1400">
                <a:solidFill>
                  <a:srgbClr val="000000"/>
                </a:solidFill>
                <a:latin typeface="Gill Sans MT"/>
                <a:ea typeface="ＭＳ Ｐゴシック"/>
              </a:rPr>
              <a:t>Transient set and reset behavior</a:t>
            </a:r>
            <a:endParaRPr/>
          </a:p>
          <a:p>
            <a:pPr lvl="3">
              <a:buFont charset="2" typeface="Wingdings"/>
              <a:buChar char=""/>
            </a:pPr>
            <a:r>
              <a:rPr lang="nl-NL" sz="1400">
                <a:solidFill>
                  <a:srgbClr val="000000"/>
                </a:solidFill>
                <a:latin typeface="Gill Sans MT"/>
                <a:ea typeface="ＭＳ Ｐゴシック"/>
              </a:rPr>
              <a:t>Includes stochastic jumping of particles</a:t>
            </a:r>
            <a:endParaRPr/>
          </a:p>
          <a:p>
            <a:pPr lvl="3">
              <a:buFont charset="2" typeface="Wingdings"/>
              <a:buChar char=""/>
            </a:pPr>
            <a:r>
              <a:rPr lang="nl-NL" sz="1400">
                <a:solidFill>
                  <a:srgbClr val="000000"/>
                </a:solidFill>
                <a:latin typeface="Gill Sans MT"/>
                <a:ea typeface="ＭＳ Ｐゴシック"/>
              </a:rPr>
              <a:t>Does </a:t>
            </a:r>
            <a:r>
              <a:rPr b="1" lang="nl-NL" sz="1400">
                <a:solidFill>
                  <a:srgbClr val="ed1941"/>
                </a:solidFill>
                <a:latin typeface="Gill Sans MT"/>
                <a:ea typeface="ＭＳ Ｐゴシック"/>
              </a:rPr>
              <a:t>not</a:t>
            </a:r>
            <a:r>
              <a:rPr lang="nl-NL" sz="1400">
                <a:solidFill>
                  <a:srgbClr val="000000"/>
                </a:solidFill>
                <a:latin typeface="Gill Sans MT"/>
                <a:ea typeface="ＭＳ Ｐゴシック"/>
              </a:rPr>
              <a:t> include stochastic variations on </a:t>
            </a:r>
            <a:r>
              <a:rPr lang="nl-NL" sz="1400">
                <a:solidFill>
                  <a:srgbClr val="000000"/>
                </a:solidFill>
                <a:latin typeface="Symbol"/>
                <a:ea typeface="ＭＳ Ｐゴシック"/>
              </a:rPr>
              <a:t></a:t>
            </a:r>
            <a:r>
              <a:rPr lang="nl-NL" sz="1400">
                <a:solidFill>
                  <a:srgbClr val="000000"/>
                </a:solidFill>
                <a:latin typeface="Gill Sans MT"/>
                <a:ea typeface="ＭＳ Ｐゴシック"/>
              </a:rPr>
              <a:t>x and </a:t>
            </a:r>
            <a:r>
              <a:rPr lang="nl-NL" sz="1400">
                <a:solidFill>
                  <a:srgbClr val="000000"/>
                </a:solidFill>
                <a:latin typeface="Symbol"/>
                <a:ea typeface="ＭＳ Ｐゴシック"/>
              </a:rPr>
              <a:t></a:t>
            </a:r>
            <a:r>
              <a:rPr lang="nl-NL" sz="1400">
                <a:solidFill>
                  <a:srgbClr val="000000"/>
                </a:solidFill>
                <a:latin typeface="Gill Sans MT"/>
                <a:ea typeface="ＭＳ Ｐゴシック"/>
              </a:rPr>
              <a:t>y during operation</a:t>
            </a:r>
            <a:endParaRPr/>
          </a:p>
          <a:p>
            <a:pPr lvl="2">
              <a:buFont typeface="Lucida Grande"/>
              <a:buChar char="-"/>
            </a:pPr>
            <a:r>
              <a:rPr lang="nl-NL" sz="1400">
                <a:solidFill>
                  <a:srgbClr val="000000"/>
                </a:solidFill>
                <a:latin typeface="Gill Sans MT"/>
                <a:ea typeface="ＭＳ Ｐゴシック"/>
              </a:rPr>
              <a:t>Temperature parameter is available as in hourglass model model</a:t>
            </a:r>
            <a:endParaRPr/>
          </a:p>
          <a:p>
            <a:pPr lvl="3">
              <a:buFont charset="2" typeface="Wingdings"/>
              <a:buChar char=""/>
            </a:pPr>
            <a:r>
              <a:rPr lang="nl-NL" sz="1400">
                <a:solidFill>
                  <a:srgbClr val="000000"/>
                </a:solidFill>
                <a:latin typeface="Gill Sans MT"/>
                <a:ea typeface="ＭＳ Ｐゴシック"/>
              </a:rPr>
              <a:t>Self-heating is fundamental part of equations</a:t>
            </a:r>
            <a:endParaRPr/>
          </a:p>
          <a:p>
            <a:pPr lvl="3">
              <a:buFont charset="2" typeface="Wingdings"/>
              <a:buChar char=""/>
            </a:pPr>
            <a:r>
              <a:rPr lang="nl-NL" sz="1400">
                <a:solidFill>
                  <a:srgbClr val="000000"/>
                </a:solidFill>
                <a:latin typeface="Gill Sans MT"/>
                <a:ea typeface="ＭＳ Ｐゴシック"/>
              </a:rPr>
              <a:t>Not automatically linked to spice’s environment temperature</a:t>
            </a:r>
            <a:endParaRPr/>
          </a:p>
          <a:p>
            <a:pPr lvl="2">
              <a:buFont typeface="Lucida Grande"/>
              <a:buChar char="-"/>
            </a:pPr>
            <a:r>
              <a:rPr lang="nl-NL" sz="1400">
                <a:solidFill>
                  <a:srgbClr val="000000"/>
                </a:solidFill>
                <a:latin typeface="Gill Sans MT"/>
                <a:ea typeface="ＭＳ Ｐゴシック"/>
              </a:rPr>
              <a:t>No corners provided, as no data is available</a:t>
            </a:r>
            <a:endParaRPr/>
          </a:p>
          <a:p>
            <a:pPr lvl="3">
              <a:buFont charset="2" typeface="Wingdings"/>
              <a:buChar char=""/>
            </a:pPr>
            <a:r>
              <a:rPr lang="nl-NL" sz="1400">
                <a:solidFill>
                  <a:srgbClr val="000000"/>
                </a:solidFill>
                <a:latin typeface="Gill Sans MT"/>
                <a:ea typeface="ＭＳ Ｐゴシック"/>
              </a:rPr>
              <a:t>Not that difficult to implement in spice </a:t>
            </a:r>
            <a:r>
              <a:rPr lang="nl-NL" sz="1400">
                <a:solidFill>
                  <a:srgbClr val="ed1941"/>
                </a:solidFill>
                <a:latin typeface="Gill Sans MT"/>
                <a:ea typeface="ＭＳ Ｐゴシック"/>
              </a:rPr>
              <a:t>IF</a:t>
            </a:r>
            <a:r>
              <a:rPr lang="nl-NL" sz="1400">
                <a:solidFill>
                  <a:srgbClr val="000000"/>
                </a:solidFill>
                <a:latin typeface="Gill Sans MT"/>
                <a:ea typeface="ＭＳ Ｐゴシック"/>
              </a:rPr>
              <a:t> parameter distribution is available</a:t>
            </a:r>
            <a:endParaRPr/>
          </a:p>
          <a:p>
            <a:pPr lvl="1">
              <a:buFont typeface="Lucida Grande"/>
              <a:buChar char="▸"/>
            </a:pPr>
            <a:r>
              <a:rPr lang="nl-NL" sz="1400">
                <a:solidFill>
                  <a:srgbClr val="000000"/>
                </a:solidFill>
                <a:latin typeface="Gill Sans MT"/>
                <a:ea typeface="ＭＳ Ｐゴシック"/>
              </a:rPr>
              <a:t>Beware</a:t>
            </a:r>
            <a:endParaRPr/>
          </a:p>
          <a:p>
            <a:pPr lvl="2">
              <a:buFont typeface="Lucida Grande"/>
              <a:buChar char="-"/>
            </a:pPr>
            <a:r>
              <a:rPr lang="nl-NL" sz="1400">
                <a:solidFill>
                  <a:srgbClr val="000000"/>
                </a:solidFill>
                <a:latin typeface="Gill Sans MT"/>
                <a:ea typeface="ＭＳ Ｐゴシック"/>
              </a:rPr>
              <a:t>Not carefully compared with Robin’s implementation</a:t>
            </a:r>
            <a:endParaRPr/>
          </a:p>
          <a:p>
            <a:pPr lvl="2">
              <a:buFont typeface="Lucida Grande"/>
              <a:buChar char="-"/>
            </a:pPr>
            <a:r>
              <a:rPr lang="nl-NL" sz="1400">
                <a:solidFill>
                  <a:srgbClr val="000000"/>
                </a:solidFill>
                <a:latin typeface="Gill Sans MT"/>
                <a:ea typeface="ＭＳ Ｐゴシック"/>
              </a:rPr>
              <a:t>No resources available to support the model</a:t>
            </a:r>
            <a:endParaRPr/>
          </a:p>
          <a:p>
            <a:pPr lvl="1">
              <a:lnSpc>
                <a:spcPct val="100000"/>
              </a:lnSpc>
              <a:buFont typeface="Lucida Grande"/>
              <a:buChar char="▸"/>
            </a:pPr>
            <a:r>
              <a:rPr lang="nl-NL" sz="1600">
                <a:solidFill>
                  <a:srgbClr val="000000"/>
                </a:solidFill>
                <a:latin typeface="Gill Sans MT"/>
                <a:ea typeface="ＭＳ Ｐゴシック"/>
              </a:rPr>
              <a:t>Compatibility</a:t>
            </a:r>
            <a:endParaRPr/>
          </a:p>
          <a:p>
            <a:pPr lvl="1">
              <a:buFont typeface="Lucida Grande"/>
              <a:buChar char="▸"/>
            </a:pPr>
            <a:r>
              <a:rPr lang="nl-NL" sz="1400">
                <a:solidFill>
                  <a:srgbClr val="000000"/>
                </a:solidFill>
                <a:latin typeface="Gill Sans MT"/>
                <a:ea typeface="ＭＳ Ｐゴシック"/>
              </a:rPr>
              <a:t>Works well in spectre (spice simulator of Cadence)</a:t>
            </a:r>
            <a:endParaRPr/>
          </a:p>
          <a:p>
            <a:pPr lvl="1">
              <a:buFont typeface="Lucida Grande"/>
              <a:buChar char="▸"/>
            </a:pPr>
            <a:r>
              <a:rPr lang="nl-NL" sz="1400">
                <a:solidFill>
                  <a:srgbClr val="000000"/>
                </a:solidFill>
                <a:latin typeface="Gill Sans MT"/>
                <a:ea typeface="ＭＳ Ｐゴシック"/>
              </a:rPr>
              <a:t>Tested in hspice. Works, but performance is significantly worse</a:t>
            </a:r>
            <a:endParaRPr/>
          </a:p>
        </p:txBody>
      </p:sp>
      <p:sp>
        <p:nvSpPr>
          <p:cNvPr id="133" name="TextShape 3"/>
          <p:cNvSpPr txBox="1"/>
          <p:nvPr/>
        </p:nvSpPr>
        <p:spPr>
          <a:xfrm>
            <a:off x="8191440" y="6570720"/>
            <a:ext cx="495000" cy="24408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34" name="TextShape 4"/>
          <p:cNvSpPr txBox="1"/>
          <p:nvPr/>
        </p:nvSpPr>
        <p:spPr>
          <a:xfrm>
            <a:off x="2232000" y="6573960"/>
            <a:ext cx="4771800" cy="236160"/>
          </a:xfrm>
          <a:prstGeom prst="rect">
            <a:avLst/>
          </a:prstGeom>
        </p:spPr>
        <p:txBody>
          <a:bodyPr bIns="45000" lIns="90000" rIns="90000" tIns="45000"/>
          <a:p>
            <a:pPr>
              <a:lnSpc>
                <a:spcPct val="100000"/>
              </a:lnSpc>
            </a:pPr>
            <a:fld id="{B111D1C1-01D1-41F1-A1A1-D1A1D1D13191}" type="slidenum">
              <a:rPr lang="en-US">
                <a:solidFill>
                  <a:srgbClr val="000000"/>
                </a:solidFill>
                <a:latin typeface="Gill Sans MT"/>
              </a:rPr>
              <a:t>&lt;number&gt;</a:t>
            </a:fl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1259640" y="1484640"/>
            <a:ext cx="7704360" cy="1872000"/>
          </a:xfrm>
          <a:prstGeom prst="rect">
            <a:avLst>
              <a:gd fmla="val 0" name="adj"/>
            </a:avLst>
          </a:prstGeom>
          <a:solidFill>
            <a:srgbClr val="f2f2f2"/>
          </a:solidFill>
          <a:ln w="3240">
            <a:solidFill>
              <a:srgbClr val="0089ce"/>
            </a:solidFill>
            <a:round/>
          </a:ln>
        </p:spPr>
      </p:sp>
      <p:sp>
        <p:nvSpPr>
          <p:cNvPr id="136" name="TextShape 2"/>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Outline</a:t>
            </a:r>
            <a:endParaRPr/>
          </a:p>
        </p:txBody>
      </p:sp>
      <p:sp>
        <p:nvSpPr>
          <p:cNvPr id="137" name="TextShape 3"/>
          <p:cNvSpPr txBox="1"/>
          <p:nvPr/>
        </p:nvSpPr>
        <p:spPr>
          <a:xfrm>
            <a:off x="1447920" y="980640"/>
            <a:ext cx="7238520" cy="547236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Model description</a:t>
            </a:r>
            <a:endParaRPr/>
          </a:p>
          <a:p>
            <a:pPr lvl="1">
              <a:lnSpc>
                <a:spcPct val="100000"/>
              </a:lnSpc>
              <a:buFont typeface="Lucida Grande"/>
              <a:buChar char="▸"/>
            </a:pPr>
            <a:r>
              <a:rPr lang="nl-NL" sz="2400">
                <a:solidFill>
                  <a:srgbClr val="000000"/>
                </a:solidFill>
                <a:latin typeface="Gill Sans MT"/>
                <a:ea typeface="ＭＳ Ｐゴシック"/>
              </a:rPr>
              <a:t>Verilog-A implementation</a:t>
            </a:r>
            <a:endParaRPr/>
          </a:p>
          <a:p>
            <a:pPr lvl="1">
              <a:buFont typeface="Lucida Grande"/>
              <a:buChar char="▸"/>
            </a:pPr>
            <a:r>
              <a:rPr lang="nl-NL" sz="2000">
                <a:solidFill>
                  <a:srgbClr val="000000"/>
                </a:solidFill>
                <a:latin typeface="Gill Sans MT"/>
                <a:ea typeface="ＭＳ Ｐゴシック"/>
              </a:rPr>
              <a:t>Introduction</a:t>
            </a:r>
            <a:endParaRPr/>
          </a:p>
          <a:p>
            <a:pPr lvl="1">
              <a:buFont typeface="Lucida Grande"/>
              <a:buChar char="▸"/>
            </a:pPr>
            <a:r>
              <a:rPr lang="nl-NL" sz="2000">
                <a:solidFill>
                  <a:srgbClr val="000000"/>
                </a:solidFill>
                <a:latin typeface="Gill Sans MT"/>
                <a:ea typeface="ＭＳ Ｐゴシック"/>
              </a:rPr>
              <a:t>Including a RRAM cell in a simulation</a:t>
            </a:r>
            <a:endParaRPr/>
          </a:p>
          <a:p>
            <a:pPr lvl="1">
              <a:buFont typeface="Lucida Grande"/>
              <a:buChar char="▸"/>
            </a:pPr>
            <a:r>
              <a:rPr lang="nl-NL" sz="2000">
                <a:solidFill>
                  <a:srgbClr val="000000"/>
                </a:solidFill>
                <a:latin typeface="Gill Sans MT"/>
                <a:ea typeface="ＭＳ Ｐゴシック"/>
              </a:rPr>
              <a:t>Model parameters</a:t>
            </a:r>
            <a:endParaRPr/>
          </a:p>
          <a:p>
            <a:pPr lvl="1">
              <a:buFont typeface="Lucida Grande"/>
              <a:buChar char="▸"/>
            </a:pPr>
            <a:r>
              <a:rPr lang="nl-NL" sz="2000">
                <a:solidFill>
                  <a:srgbClr val="000000"/>
                </a:solidFill>
                <a:latin typeface="Gill Sans MT"/>
                <a:ea typeface="ＭＳ Ｐゴシック"/>
              </a:rPr>
              <a:t>Stored signals</a:t>
            </a:r>
            <a:endParaRPr/>
          </a:p>
          <a:p>
            <a:pPr lvl="1">
              <a:lnSpc>
                <a:spcPct val="100000"/>
              </a:lnSpc>
              <a:buFont typeface="Lucida Grande"/>
              <a:buChar char="▸"/>
            </a:pPr>
            <a:r>
              <a:rPr lang="nl-NL" sz="2400">
                <a:solidFill>
                  <a:srgbClr val="000000"/>
                </a:solidFill>
                <a:latin typeface="Gill Sans MT"/>
                <a:ea typeface="ＭＳ Ｐゴシック"/>
              </a:rPr>
              <a:t>Examples</a:t>
            </a:r>
            <a:endParaRPr/>
          </a:p>
          <a:p>
            <a:pPr lvl="1">
              <a:lnSpc>
                <a:spcPct val="100000"/>
              </a:lnSpc>
              <a:buFont typeface="Lucida Grande"/>
              <a:buChar char="▸"/>
            </a:pPr>
            <a:r>
              <a:rPr lang="nl-NL" sz="2400">
                <a:solidFill>
                  <a:srgbClr val="000000"/>
                </a:solidFill>
                <a:latin typeface="Gill Sans MT"/>
                <a:ea typeface="ＭＳ Ｐゴシック"/>
              </a:rPr>
              <a:t>Notes</a:t>
            </a:r>
            <a:endParaRPr/>
          </a:p>
        </p:txBody>
      </p:sp>
      <p:sp>
        <p:nvSpPr>
          <p:cNvPr id="138" name="TextShape 4"/>
          <p:cNvSpPr txBox="1"/>
          <p:nvPr/>
        </p:nvSpPr>
        <p:spPr>
          <a:xfrm>
            <a:off x="8191440" y="6570720"/>
            <a:ext cx="495000" cy="244080"/>
          </a:xfrm>
          <a:prstGeom prst="rect">
            <a:avLst/>
          </a:prstGeom>
        </p:spPr>
        <p:txBody>
          <a:bodyPr bIns="45000" lIns="90000" rIns="90000" tIns="45000"/>
          <a:p>
            <a:pPr>
              <a:lnSpc>
                <a:spcPct val="100000"/>
              </a:lnSpc>
            </a:pPr>
            <a:fld id="{91817121-0151-41E1-B1F1-D181D191F141}" type="slidenum">
              <a:rPr lang="en-US">
                <a:solidFill>
                  <a:srgbClr val="000000"/>
                </a:solidFill>
                <a:latin typeface="Gill Sans MT"/>
              </a:rPr>
              <a:t>&lt;number&gt;</a:t>
            </a:fld>
            <a:endParaRPr/>
          </a:p>
        </p:txBody>
      </p:sp>
      <p:sp>
        <p:nvSpPr>
          <p:cNvPr id="139" name="TextShape 5"/>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1447920" y="1328760"/>
            <a:ext cx="7238520" cy="479700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Instances of verilog-A models can be included in a netlist in the same way as transistors or resistors</a:t>
            </a:r>
            <a:endParaRPr/>
          </a:p>
          <a:p>
            <a:pPr lvl="1">
              <a:lnSpc>
                <a:spcPct val="100000"/>
              </a:lnSpc>
              <a:buFont typeface="Lucida Grande"/>
              <a:buChar char="▸"/>
            </a:pPr>
            <a:r>
              <a:rPr lang="nl-NL" sz="2400">
                <a:solidFill>
                  <a:srgbClr val="000000"/>
                </a:solidFill>
                <a:latin typeface="Gill Sans MT"/>
                <a:ea typeface="ＭＳ Ｐゴシック"/>
              </a:rPr>
              <a:t>Supported by all major spice simulators</a:t>
            </a:r>
            <a:endParaRPr/>
          </a:p>
          <a:p>
            <a:pPr lvl="1">
              <a:buFont typeface="Lucida Grande"/>
              <a:buChar char="▸"/>
            </a:pPr>
            <a:r>
              <a:rPr lang="nl-NL" sz="2000">
                <a:solidFill>
                  <a:srgbClr val="000000"/>
                </a:solidFill>
                <a:latin typeface="Gill Sans MT"/>
                <a:ea typeface="ＭＳ Ｐゴシック"/>
              </a:rPr>
              <a:t>Hspice</a:t>
            </a:r>
            <a:endParaRPr/>
          </a:p>
          <a:p>
            <a:pPr lvl="1">
              <a:buFont typeface="Lucida Grande"/>
              <a:buChar char="▸"/>
            </a:pPr>
            <a:r>
              <a:rPr lang="nl-NL" sz="2000">
                <a:solidFill>
                  <a:srgbClr val="000000"/>
                </a:solidFill>
                <a:latin typeface="Gill Sans MT"/>
                <a:ea typeface="ＭＳ Ｐゴシック"/>
              </a:rPr>
              <a:t>Spectre (Cadence’s spice simulator)</a:t>
            </a:r>
            <a:endParaRPr/>
          </a:p>
          <a:p>
            <a:pPr lvl="1">
              <a:lnSpc>
                <a:spcPct val="100000"/>
              </a:lnSpc>
              <a:buFont typeface="Lucida Grande"/>
              <a:buChar char="▸"/>
            </a:pPr>
            <a:r>
              <a:rPr lang="nl-NL" sz="2400">
                <a:solidFill>
                  <a:srgbClr val="000000"/>
                </a:solidFill>
                <a:latin typeface="Gill Sans MT"/>
                <a:ea typeface="ＭＳ Ｐゴシック"/>
              </a:rPr>
              <a:t>We perform our simulations with spectre</a:t>
            </a:r>
            <a:endParaRPr/>
          </a:p>
          <a:p>
            <a:pPr lvl="1">
              <a:buFont typeface="Lucida Grande"/>
              <a:buChar char="▸"/>
            </a:pPr>
            <a:r>
              <a:rPr lang="nl-NL" sz="2000">
                <a:solidFill>
                  <a:srgbClr val="000000"/>
                </a:solidFill>
                <a:latin typeface="Gill Sans MT"/>
                <a:ea typeface="ＭＳ Ｐゴシック"/>
              </a:rPr>
              <a:t>the examples do run with hspice 2010, but slower</a:t>
            </a:r>
            <a:endParaRPr/>
          </a:p>
          <a:p>
            <a:endParaRPr/>
          </a:p>
        </p:txBody>
      </p:sp>
      <p:sp>
        <p:nvSpPr>
          <p:cNvPr id="141" name="TextShape 2"/>
          <p:cNvSpPr txBox="1"/>
          <p:nvPr/>
        </p:nvSpPr>
        <p:spPr>
          <a:xfrm>
            <a:off x="8191440" y="6570720"/>
            <a:ext cx="495000" cy="244080"/>
          </a:xfrm>
          <a:prstGeom prst="rect">
            <a:avLst/>
          </a:prstGeom>
        </p:spPr>
        <p:txBody>
          <a:bodyPr bIns="45000" lIns="90000" rIns="90000" tIns="45000"/>
          <a:p>
            <a:pPr>
              <a:lnSpc>
                <a:spcPct val="100000"/>
              </a:lnSpc>
            </a:pPr>
            <a:fld id="{91411141-D1F1-4161-91C1-013161617131}" type="slidenum">
              <a:rPr lang="en-US">
                <a:solidFill>
                  <a:srgbClr val="000000"/>
                </a:solidFill>
                <a:latin typeface="Gill Sans MT"/>
              </a:rPr>
              <a:t>&lt;number&gt;</a:t>
            </a:fld>
            <a:endParaRPr/>
          </a:p>
        </p:txBody>
      </p:sp>
      <p:sp>
        <p:nvSpPr>
          <p:cNvPr id="142"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43"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Introduction</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1447920" y="476640"/>
            <a:ext cx="7238520" cy="4797000"/>
          </a:xfrm>
          <a:prstGeom prst="rect">
            <a:avLst/>
          </a:prstGeom>
        </p:spPr>
        <p:txBody>
          <a:bodyPr/>
          <a:p>
            <a:pPr lvl="1">
              <a:lnSpc>
                <a:spcPct val="100000"/>
              </a:lnSpc>
              <a:buFont typeface="Lucida Grande"/>
              <a:buChar char="▸"/>
            </a:pPr>
            <a:r>
              <a:rPr lang="nl-NL">
                <a:solidFill>
                  <a:srgbClr val="000000"/>
                </a:solidFill>
                <a:latin typeface="Gill Sans MT"/>
                <a:ea typeface="ＭＳ Ｐゴシック"/>
              </a:rPr>
              <a:t>Include verilog-A file</a:t>
            </a:r>
            <a:endParaRPr/>
          </a:p>
          <a:p>
            <a:pPr lvl="1">
              <a:lnSpc>
                <a:spcPct val="100000"/>
              </a:lnSpc>
              <a:buFont typeface="Lucida Grande"/>
              <a:buChar char="▸"/>
            </a:pPr>
            <a:r>
              <a:rPr lang="nl-NL" sz="1600">
                <a:solidFill>
                  <a:srgbClr val="000000"/>
                </a:solidFill>
                <a:latin typeface="Gill Sans MT"/>
                <a:ea typeface="ＭＳ Ｐゴシック"/>
              </a:rPr>
              <a:t>Instantiate the element like you would instantiate any other subcircuit in a netlist</a:t>
            </a:r>
            <a:endParaRPr/>
          </a:p>
        </p:txBody>
      </p:sp>
      <p:sp>
        <p:nvSpPr>
          <p:cNvPr id="145" name="TextShape 2"/>
          <p:cNvSpPr txBox="1"/>
          <p:nvPr/>
        </p:nvSpPr>
        <p:spPr>
          <a:xfrm>
            <a:off x="8191440" y="6570720"/>
            <a:ext cx="495000" cy="244080"/>
          </a:xfrm>
          <a:prstGeom prst="rect">
            <a:avLst/>
          </a:prstGeom>
        </p:spPr>
        <p:txBody>
          <a:bodyPr bIns="45000" lIns="90000" rIns="90000" tIns="45000"/>
          <a:p>
            <a:pPr>
              <a:lnSpc>
                <a:spcPct val="100000"/>
              </a:lnSpc>
            </a:pPr>
            <a:fld id="{A11101E1-F151-4141-81D1-F151212171A1}" type="slidenum">
              <a:rPr lang="en-US">
                <a:solidFill>
                  <a:srgbClr val="000000"/>
                </a:solidFill>
                <a:latin typeface="Gill Sans MT"/>
              </a:rPr>
              <a:t>&lt;number&gt;</a:t>
            </a:fld>
            <a:endParaRPr/>
          </a:p>
        </p:txBody>
      </p:sp>
      <p:sp>
        <p:nvSpPr>
          <p:cNvPr id="146"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47" name="TextShape 4"/>
          <p:cNvSpPr txBox="1"/>
          <p:nvPr/>
        </p:nvSpPr>
        <p:spPr>
          <a:xfrm>
            <a:off x="1331640" y="44640"/>
            <a:ext cx="7238520" cy="633600"/>
          </a:xfrm>
          <a:prstGeom prst="rect">
            <a:avLst/>
          </a:prstGeom>
        </p:spPr>
        <p:txBody>
          <a:bodyPr lIns="180000"/>
          <a:p>
            <a:pPr>
              <a:lnSpc>
                <a:spcPct val="100000"/>
              </a:lnSpc>
            </a:pPr>
            <a:r>
              <a:rPr b="1" lang="en-US" sz="3200">
                <a:solidFill>
                  <a:srgbClr val="7f1c7d"/>
                </a:solidFill>
                <a:latin typeface="Gill Sans MT"/>
                <a:ea typeface="ＭＳ Ｐゴシック"/>
              </a:rPr>
              <a:t>Including RRAM cell in netlist </a:t>
            </a:r>
            <a:endParaRPr/>
          </a:p>
        </p:txBody>
      </p:sp>
      <p:pic>
        <p:nvPicPr>
          <p:cNvPr descr="" id="148" name="Picture 7"/>
          <p:cNvPicPr/>
          <p:nvPr/>
        </p:nvPicPr>
        <p:blipFill>
          <a:blip r:embed="rId1"/>
          <a:stretch>
            <a:fillRect/>
          </a:stretch>
        </p:blipFill>
        <p:spPr>
          <a:xfrm>
            <a:off x="3924000" y="548640"/>
            <a:ext cx="5086080" cy="165600"/>
          </a:xfrm>
          <a:prstGeom prst="rect">
            <a:avLst/>
          </a:prstGeom>
        </p:spPr>
      </p:pic>
      <p:pic>
        <p:nvPicPr>
          <p:cNvPr descr="" id="149" name="Picture 2"/>
          <p:cNvPicPr/>
          <p:nvPr/>
        </p:nvPicPr>
        <p:blipFill>
          <a:blip r:embed="rId2"/>
          <a:stretch>
            <a:fillRect/>
          </a:stretch>
        </p:blipFill>
        <p:spPr>
          <a:xfrm>
            <a:off x="1691640" y="1196640"/>
            <a:ext cx="3685680" cy="529560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1447920" y="836640"/>
            <a:ext cx="7238520" cy="5289120"/>
          </a:xfrm>
          <a:prstGeom prst="rect">
            <a:avLst/>
          </a:prstGeom>
        </p:spPr>
        <p:txBody>
          <a:bodyPr/>
          <a:p>
            <a:pPr lvl="1">
              <a:lnSpc>
                <a:spcPct val="100000"/>
              </a:lnSpc>
              <a:buFont typeface="Lucida Grande"/>
              <a:buChar char="▸"/>
            </a:pPr>
            <a:r>
              <a:rPr lang="nl-NL" sz="2400">
                <a:solidFill>
                  <a:srgbClr val="000000"/>
                </a:solidFill>
                <a:latin typeface="Gill Sans MT"/>
                <a:ea typeface="ＭＳ Ｐゴシック"/>
              </a:rPr>
              <a:t>Model contains </a:t>
            </a:r>
            <a:endParaRPr/>
          </a:p>
          <a:p>
            <a:pPr lvl="1">
              <a:buFont typeface="Lucida Grande"/>
              <a:buChar char="▸"/>
            </a:pPr>
            <a:r>
              <a:rPr lang="nl-NL" sz="2000">
                <a:solidFill>
                  <a:srgbClr val="000000"/>
                </a:solidFill>
                <a:latin typeface="Gill Sans MT"/>
                <a:ea typeface="ＭＳ Ｐゴシック"/>
              </a:rPr>
              <a:t>The hourglass model parameters</a:t>
            </a:r>
            <a:endParaRPr/>
          </a:p>
          <a:p>
            <a:pPr lvl="2">
              <a:buFont typeface="Lucida Grande"/>
              <a:buChar char="-"/>
            </a:pPr>
            <a:r>
              <a:rPr lang="nl-NL" sz="2000">
                <a:solidFill>
                  <a:srgbClr val="000000"/>
                </a:solidFill>
                <a:latin typeface="Gill Sans MT"/>
                <a:ea typeface="ＭＳ Ｐゴシック"/>
              </a:rPr>
              <a:t>See Robin’s slides (February/March 2013)</a:t>
            </a:r>
            <a:endParaRPr/>
          </a:p>
          <a:p>
            <a:pPr lvl="1">
              <a:buFont typeface="Lucida Grande"/>
              <a:buChar char="▸"/>
            </a:pPr>
            <a:r>
              <a:rPr lang="nl-NL" sz="2000">
                <a:solidFill>
                  <a:srgbClr val="000000"/>
                </a:solidFill>
                <a:latin typeface="Gill Sans MT"/>
                <a:ea typeface="ＭＳ Ｐゴシック"/>
              </a:rPr>
              <a:t>Some simulation performance and debugging settings</a:t>
            </a:r>
            <a:endParaRPr/>
          </a:p>
        </p:txBody>
      </p:sp>
      <p:sp>
        <p:nvSpPr>
          <p:cNvPr id="151" name="TextShape 2"/>
          <p:cNvSpPr txBox="1"/>
          <p:nvPr/>
        </p:nvSpPr>
        <p:spPr>
          <a:xfrm>
            <a:off x="8191440" y="6570720"/>
            <a:ext cx="495000" cy="244080"/>
          </a:xfrm>
          <a:prstGeom prst="rect">
            <a:avLst/>
          </a:prstGeom>
        </p:spPr>
        <p:txBody>
          <a:bodyPr bIns="45000" lIns="90000" rIns="90000" tIns="45000"/>
          <a:p>
            <a:pPr>
              <a:lnSpc>
                <a:spcPct val="100000"/>
              </a:lnSpc>
            </a:pPr>
            <a:fld id="{41617141-A131-41B1-91C1-618181110191}" type="slidenum">
              <a:rPr lang="en-US">
                <a:solidFill>
                  <a:srgbClr val="000000"/>
                </a:solidFill>
                <a:latin typeface="Gill Sans MT"/>
              </a:rPr>
              <a:t>&lt;number&gt;</a:t>
            </a:fld>
            <a:endParaRPr/>
          </a:p>
        </p:txBody>
      </p:sp>
      <p:sp>
        <p:nvSpPr>
          <p:cNvPr id="152"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53" name="TextShape 4"/>
          <p:cNvSpPr txBox="1"/>
          <p:nvPr/>
        </p:nvSpPr>
        <p:spPr>
          <a:xfrm>
            <a:off x="1447920" y="274680"/>
            <a:ext cx="7238520" cy="971280"/>
          </a:xfrm>
          <a:prstGeom prst="rect">
            <a:avLst/>
          </a:prstGeom>
        </p:spPr>
        <p:txBody>
          <a:bodyPr lIns="180000"/>
          <a:p>
            <a:pPr>
              <a:lnSpc>
                <a:spcPct val="100000"/>
              </a:lnSpc>
            </a:pPr>
            <a:r>
              <a:rPr b="1" lang="en-US" sz="3200">
                <a:solidFill>
                  <a:srgbClr val="7f1c7d"/>
                </a:solidFill>
                <a:latin typeface="Gill Sans MT"/>
                <a:ea typeface="ＭＳ Ｐゴシック"/>
              </a:rPr>
              <a:t>Model parameters</a:t>
            </a:r>
            <a:endParaRPr/>
          </a:p>
        </p:txBody>
      </p:sp>
      <p:sp>
        <p:nvSpPr>
          <p:cNvPr id="154" name="CustomShape 5"/>
          <p:cNvSpPr/>
          <p:nvPr/>
        </p:nvSpPr>
        <p:spPr>
          <a:xfrm>
            <a:off x="683640" y="2493000"/>
            <a:ext cx="3672000" cy="359640"/>
          </a:xfrm>
          <a:prstGeom prst="rect">
            <a:avLst/>
          </a:prstGeom>
          <a:solidFill>
            <a:srgbClr val="7f1c7d"/>
          </a:solidFill>
          <a:ln w="25560">
            <a:solidFill>
              <a:srgbClr val="5d145c"/>
            </a:solidFill>
            <a:round/>
          </a:ln>
        </p:spPr>
        <p:txBody>
          <a:bodyPr anchor="ctr" bIns="45000" lIns="90000" rIns="90000" tIns="45000"/>
          <a:p>
            <a:pPr algn="ctr">
              <a:lnSpc>
                <a:spcPct val="100000"/>
              </a:lnSpc>
            </a:pPr>
            <a:r>
              <a:rPr lang="en-US">
                <a:solidFill>
                  <a:srgbClr val="ffffff"/>
                </a:solidFill>
                <a:latin typeface="Gill Sans MT"/>
              </a:rPr>
              <a:t>Hourglass model parameters</a:t>
            </a:r>
            <a:endParaRPr/>
          </a:p>
        </p:txBody>
      </p:sp>
      <p:sp>
        <p:nvSpPr>
          <p:cNvPr id="155" name="CustomShape 6"/>
          <p:cNvSpPr/>
          <p:nvPr/>
        </p:nvSpPr>
        <p:spPr>
          <a:xfrm>
            <a:off x="4644000" y="2493000"/>
            <a:ext cx="4032000" cy="359640"/>
          </a:xfrm>
          <a:prstGeom prst="rect">
            <a:avLst/>
          </a:prstGeom>
          <a:solidFill>
            <a:srgbClr val="7f1c7d"/>
          </a:solidFill>
          <a:ln w="25560">
            <a:solidFill>
              <a:srgbClr val="5d145c"/>
            </a:solidFill>
            <a:round/>
          </a:ln>
        </p:spPr>
        <p:txBody>
          <a:bodyPr anchor="ctr" bIns="45000" lIns="90000" rIns="90000" tIns="45000"/>
          <a:p>
            <a:pPr algn="ctr">
              <a:lnSpc>
                <a:spcPct val="100000"/>
              </a:lnSpc>
            </a:pPr>
            <a:r>
              <a:rPr lang="en-US">
                <a:solidFill>
                  <a:srgbClr val="ffffff"/>
                </a:solidFill>
                <a:latin typeface="Gill Sans MT"/>
              </a:rPr>
              <a:t>Performance and debugging settings</a:t>
            </a:r>
            <a:endParaRPr/>
          </a:p>
        </p:txBody>
      </p:sp>
      <p:pic>
        <p:nvPicPr>
          <p:cNvPr descr="" id="156" name="Picture 2"/>
          <p:cNvPicPr/>
          <p:nvPr/>
        </p:nvPicPr>
        <p:blipFill>
          <a:blip r:embed="rId1"/>
          <a:stretch>
            <a:fillRect/>
          </a:stretch>
        </p:blipFill>
        <p:spPr>
          <a:xfrm>
            <a:off x="683640" y="2925000"/>
            <a:ext cx="3685680" cy="3619080"/>
          </a:xfrm>
          <a:prstGeom prst="rect">
            <a:avLst/>
          </a:prstGeom>
        </p:spPr>
      </p:pic>
      <p:pic>
        <p:nvPicPr>
          <p:cNvPr descr="" id="157" name="Picture 2"/>
          <p:cNvPicPr/>
          <p:nvPr/>
        </p:nvPicPr>
        <p:blipFill>
          <a:blip r:embed="rId2"/>
          <a:stretch>
            <a:fillRect/>
          </a:stretch>
        </p:blipFill>
        <p:spPr>
          <a:xfrm>
            <a:off x="4630320" y="2925000"/>
            <a:ext cx="3685680" cy="1386720"/>
          </a:xfrm>
          <a:prstGeom prst="rect">
            <a:avLst/>
          </a:prstGeom>
        </p:spPr>
      </p:pic>
      <p:sp>
        <p:nvSpPr>
          <p:cNvPr id="158" name="CustomShape 7"/>
          <p:cNvSpPr/>
          <p:nvPr/>
        </p:nvSpPr>
        <p:spPr>
          <a:xfrm>
            <a:off x="4644000" y="4509000"/>
            <a:ext cx="4139640" cy="863640"/>
          </a:xfrm>
          <a:prstGeom prst="rect">
            <a:avLst/>
          </a:prstGeom>
          <a:solidFill>
            <a:srgbClr val="f9c1a7"/>
          </a:solidFill>
          <a:ln w="6480">
            <a:solidFill>
              <a:srgbClr val="000000"/>
            </a:solidFill>
            <a:round/>
          </a:ln>
        </p:spPr>
        <p:txBody>
          <a:bodyPr anchor="ctr" bIns="45000" lIns="90000" rIns="90000" tIns="45000"/>
          <a:p>
            <a:pPr>
              <a:lnSpc>
                <a:spcPct val="100000"/>
              </a:lnSpc>
            </a:pPr>
            <a:r>
              <a:rPr lang="en-US" sz="1200">
                <a:solidFill>
                  <a:srgbClr val="000000"/>
                </a:solidFill>
                <a:latin typeface="Gill Sans MT"/>
              </a:rPr>
              <a:t>Flux limitation needed because of extremely high number of jumps in reset condition </a:t>
            </a:r>
            <a:r>
              <a:rPr lang="en-US" sz="1200">
                <a:solidFill>
                  <a:srgbClr val="000000"/>
                </a:solidFill>
                <a:latin typeface="Wingdings"/>
              </a:rPr>
              <a:t></a:t>
            </a:r>
            <a:r>
              <a:rPr lang="en-US" sz="1200">
                <a:solidFill>
                  <a:srgbClr val="000000"/>
                </a:solidFill>
                <a:latin typeface="Gill Sans MT"/>
              </a:rPr>
              <a:t> very slow simulation otherwise.</a:t>
            </a:r>
            <a:endParaRPr/>
          </a:p>
          <a:p>
            <a:pPr>
              <a:lnSpc>
                <a:spcPct val="100000"/>
              </a:lnSpc>
            </a:pPr>
            <a:endParaRPr/>
          </a:p>
          <a:p>
            <a:pPr>
              <a:lnSpc>
                <a:spcPct val="100000"/>
              </a:lnSpc>
            </a:pPr>
            <a:r>
              <a:rPr lang="en-US" sz="1200">
                <a:solidFill>
                  <a:srgbClr val="000000"/>
                </a:solidFill>
                <a:latin typeface="Gill Sans MT"/>
              </a:rPr>
              <a:t>Current limitation approach is definitely not optimal...</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323640" y="548640"/>
            <a:ext cx="8820000" cy="5577120"/>
          </a:xfrm>
          <a:prstGeom prst="rect">
            <a:avLst/>
          </a:prstGeom>
        </p:spPr>
        <p:txBody>
          <a:bodyPr/>
          <a:p>
            <a:pPr lvl="1">
              <a:lnSpc>
                <a:spcPct val="100000"/>
              </a:lnSpc>
              <a:buFont typeface="Lucida Grande"/>
              <a:buChar char="▸"/>
            </a:pPr>
            <a:r>
              <a:rPr lang="nl-NL" sz="2000">
                <a:solidFill>
                  <a:srgbClr val="000000"/>
                </a:solidFill>
                <a:latin typeface="Gill Sans MT"/>
                <a:ea typeface="ＭＳ Ｐゴシック"/>
              </a:rPr>
              <a:t>enable_stochastics: </a:t>
            </a:r>
            <a:endParaRPr/>
          </a:p>
          <a:p>
            <a:pPr lvl="1">
              <a:buFont typeface="Lucida Grande"/>
              <a:buChar char="▸"/>
            </a:pPr>
            <a:r>
              <a:rPr lang="nl-NL" sz="1400">
                <a:solidFill>
                  <a:srgbClr val="000000"/>
                </a:solidFill>
                <a:latin typeface="Gill Sans MT"/>
                <a:ea typeface="ＭＳ Ｐゴシック"/>
              </a:rPr>
              <a:t>0 [disable] or 1 [enable]</a:t>
            </a:r>
            <a:endParaRPr/>
          </a:p>
          <a:p>
            <a:pPr lvl="1">
              <a:lnSpc>
                <a:spcPct val="100000"/>
              </a:lnSpc>
              <a:buFont typeface="Lucida Grande"/>
              <a:buChar char="▸"/>
            </a:pPr>
            <a:r>
              <a:rPr lang="nl-NL" sz="2000">
                <a:solidFill>
                  <a:srgbClr val="000000"/>
                </a:solidFill>
                <a:latin typeface="Gill Sans MT"/>
                <a:ea typeface="ＭＳ Ｐゴシック"/>
              </a:rPr>
              <a:t>initial_seed: </a:t>
            </a:r>
            <a:endParaRPr/>
          </a:p>
          <a:p>
            <a:pPr lvl="1">
              <a:buFont typeface="Lucida Grande"/>
              <a:buChar char="▸"/>
            </a:pPr>
            <a:r>
              <a:rPr lang="nl-NL" sz="1400">
                <a:solidFill>
                  <a:srgbClr val="000000"/>
                </a:solidFill>
                <a:latin typeface="Gill Sans MT"/>
                <a:ea typeface="ＭＳ Ｐゴシック"/>
              </a:rPr>
              <a:t>integer, used as seed for random number generator</a:t>
            </a:r>
            <a:endParaRPr/>
          </a:p>
          <a:p>
            <a:pPr lvl="1">
              <a:lnSpc>
                <a:spcPct val="100000"/>
              </a:lnSpc>
              <a:buFont typeface="Lucida Grande"/>
              <a:buChar char="▸"/>
            </a:pPr>
            <a:r>
              <a:rPr lang="nl-NL" sz="2000">
                <a:solidFill>
                  <a:srgbClr val="000000"/>
                </a:solidFill>
                <a:latin typeface="Gill Sans MT"/>
                <a:ea typeface="ＭＳ Ｐゴシック"/>
              </a:rPr>
              <a:t>flux_limit: </a:t>
            </a:r>
            <a:endParaRPr/>
          </a:p>
          <a:p>
            <a:pPr lvl="1">
              <a:buFont typeface="Lucida Grande"/>
              <a:buChar char="▸"/>
            </a:pPr>
            <a:r>
              <a:rPr lang="nl-NL" sz="1400">
                <a:solidFill>
                  <a:srgbClr val="000000"/>
                </a:solidFill>
                <a:latin typeface="Gill Sans MT"/>
                <a:ea typeface="ＭＳ Ｐゴシック"/>
              </a:rPr>
              <a:t>Parameter to reduce simulation time.</a:t>
            </a:r>
            <a:endParaRPr/>
          </a:p>
          <a:p>
            <a:pPr lvl="1">
              <a:buFont typeface="Lucida Grande"/>
              <a:buChar char="▸"/>
            </a:pPr>
            <a:r>
              <a:rPr lang="nl-NL" sz="1400">
                <a:solidFill>
                  <a:srgbClr val="000000"/>
                </a:solidFill>
                <a:latin typeface="Gill Sans MT"/>
                <a:ea typeface="ＭＳ Ｐゴシック"/>
              </a:rPr>
              <a:t>In the verilog-A model, the probability of particles jumping between top reservoir (TR), constriction (CO) and bottom reservoir (BR) is expressed  by the “fluxes”, the average number of particle jumps per second. This corresponds to 1/</a:t>
            </a:r>
            <a:r>
              <a:rPr lang="nl-NL" sz="1400">
                <a:solidFill>
                  <a:srgbClr val="000000"/>
                </a:solidFill>
                <a:latin typeface="Symbol"/>
                <a:ea typeface="ＭＳ Ｐゴシック"/>
              </a:rPr>
              <a:t></a:t>
            </a:r>
            <a:endParaRPr/>
          </a:p>
          <a:p>
            <a:pPr lvl="2">
              <a:buFont typeface="Lucida Grande"/>
              <a:buChar char="-"/>
            </a:pPr>
            <a:r>
              <a:rPr lang="nl-NL" sz="1400">
                <a:solidFill>
                  <a:srgbClr val="000000"/>
                </a:solidFill>
                <a:latin typeface="Gill Sans MT"/>
                <a:ea typeface="ＭＳ Ｐゴシック"/>
              </a:rPr>
              <a:t>4 fluxes: TR</a:t>
            </a:r>
            <a:r>
              <a:rPr lang="nl-NL" sz="1400">
                <a:solidFill>
                  <a:srgbClr val="000000"/>
                </a:solidFill>
                <a:latin typeface="Wingdings"/>
                <a:ea typeface="ＭＳ Ｐゴシック"/>
              </a:rPr>
              <a:t></a:t>
            </a:r>
            <a:r>
              <a:rPr lang="nl-NL" sz="1400">
                <a:solidFill>
                  <a:srgbClr val="000000"/>
                </a:solidFill>
                <a:latin typeface="Gill Sans MT"/>
                <a:ea typeface="ＭＳ Ｐゴシック"/>
              </a:rPr>
              <a:t>CO, CO</a:t>
            </a:r>
            <a:r>
              <a:rPr lang="nl-NL" sz="1400">
                <a:solidFill>
                  <a:srgbClr val="000000"/>
                </a:solidFill>
                <a:latin typeface="Wingdings"/>
                <a:ea typeface="ＭＳ Ｐゴシック"/>
              </a:rPr>
              <a:t></a:t>
            </a:r>
            <a:r>
              <a:rPr lang="nl-NL" sz="1400">
                <a:solidFill>
                  <a:srgbClr val="000000"/>
                </a:solidFill>
                <a:latin typeface="Gill Sans MT"/>
                <a:ea typeface="ＭＳ Ｐゴシック"/>
              </a:rPr>
              <a:t>TR, CO</a:t>
            </a:r>
            <a:r>
              <a:rPr lang="nl-NL" sz="1400">
                <a:solidFill>
                  <a:srgbClr val="000000"/>
                </a:solidFill>
                <a:latin typeface="Wingdings"/>
                <a:ea typeface="ＭＳ Ｐゴシック"/>
              </a:rPr>
              <a:t></a:t>
            </a:r>
            <a:r>
              <a:rPr lang="nl-NL" sz="1400">
                <a:solidFill>
                  <a:srgbClr val="000000"/>
                </a:solidFill>
                <a:latin typeface="Gill Sans MT"/>
                <a:ea typeface="ＭＳ Ｐゴシック"/>
              </a:rPr>
              <a:t>BR, BR</a:t>
            </a:r>
            <a:r>
              <a:rPr lang="nl-NL" sz="1400">
                <a:solidFill>
                  <a:srgbClr val="000000"/>
                </a:solidFill>
                <a:latin typeface="Wingdings"/>
                <a:ea typeface="ＭＳ Ｐゴシック"/>
              </a:rPr>
              <a:t></a:t>
            </a:r>
            <a:r>
              <a:rPr lang="nl-NL" sz="1400">
                <a:solidFill>
                  <a:srgbClr val="000000"/>
                </a:solidFill>
                <a:latin typeface="Gill Sans MT"/>
                <a:ea typeface="ＭＳ Ｐゴシック"/>
              </a:rPr>
              <a:t>CO</a:t>
            </a:r>
            <a:endParaRPr/>
          </a:p>
          <a:p>
            <a:pPr lvl="1">
              <a:buFont typeface="Lucida Grande"/>
              <a:buChar char="▸"/>
            </a:pPr>
            <a:r>
              <a:rPr lang="nl-NL" sz="1400">
                <a:solidFill>
                  <a:srgbClr val="000000"/>
                </a:solidFill>
                <a:latin typeface="Gill Sans MT"/>
                <a:ea typeface="ＭＳ Ｐゴシック"/>
              </a:rPr>
              <a:t>All fluxes in the model are limited to flux_limit value. If one flux exceeds this limit, all fluxes are divided by the same factor (only for that time point)</a:t>
            </a:r>
            <a:endParaRPr/>
          </a:p>
          <a:p>
            <a:pPr lvl="1">
              <a:buFont typeface="Lucida Grande"/>
              <a:buChar char="▸"/>
            </a:pPr>
            <a:r>
              <a:rPr lang="nl-NL" sz="1400">
                <a:solidFill>
                  <a:srgbClr val="000000"/>
                </a:solidFill>
                <a:latin typeface="Gill Sans MT"/>
                <a:ea typeface="ＭＳ Ｐゴシック"/>
              </a:rPr>
              <a:t>Otherwise, number of jumps in reset (dynamic balance) can be prohibitively large. “flux_limit” should be large enough to avoid clipping during the actual write transients.</a:t>
            </a:r>
            <a:endParaRPr/>
          </a:p>
          <a:p>
            <a:pPr lvl="1">
              <a:lnSpc>
                <a:spcPct val="100000"/>
              </a:lnSpc>
              <a:buFont typeface="Lucida Grande"/>
              <a:buChar char="▸"/>
            </a:pPr>
            <a:r>
              <a:rPr lang="nl-NL">
                <a:solidFill>
                  <a:srgbClr val="000000"/>
                </a:solidFill>
                <a:latin typeface="Gill Sans MT"/>
                <a:ea typeface="ＭＳ Ｐゴシック"/>
              </a:rPr>
              <a:t>ProgressPrintStep: print simulation progress on console</a:t>
            </a:r>
            <a:endParaRPr/>
          </a:p>
          <a:p>
            <a:pPr lvl="1">
              <a:lnSpc>
                <a:spcPct val="100000"/>
              </a:lnSpc>
              <a:buFont typeface="Lucida Grande"/>
              <a:buChar char="▸"/>
            </a:pPr>
            <a:r>
              <a:rPr lang="nl-NL">
                <a:solidFill>
                  <a:srgbClr val="000000"/>
                </a:solidFill>
                <a:latin typeface="Gill Sans MT"/>
                <a:ea typeface="ＭＳ Ｐゴシック"/>
              </a:rPr>
              <a:t>Time_step_bound: limit simulation timestep to maximal this value</a:t>
            </a:r>
            <a:endParaRPr/>
          </a:p>
          <a:p>
            <a:pPr lvl="1">
              <a:lnSpc>
                <a:spcPct val="100000"/>
              </a:lnSpc>
              <a:buFont typeface="Lucida Grande"/>
              <a:buChar char="▸"/>
            </a:pPr>
            <a:r>
              <a:rPr lang="nl-NL">
                <a:solidFill>
                  <a:srgbClr val="000000"/>
                </a:solidFill>
                <a:latin typeface="Gill Sans MT"/>
                <a:ea typeface="ＭＳ Ｐゴシック"/>
              </a:rPr>
              <a:t>Time_step_bound_factor: limit simulator timestep based on current time constants, divided by this factor</a:t>
            </a:r>
            <a:endParaRPr/>
          </a:p>
          <a:p>
            <a:pPr lvl="1">
              <a:lnSpc>
                <a:spcPct val="100000"/>
              </a:lnSpc>
              <a:buFont typeface="Lucida Grande"/>
              <a:buChar char="▸"/>
            </a:pPr>
            <a:r>
              <a:rPr lang="nl-NL">
                <a:solidFill>
                  <a:srgbClr val="000000"/>
                </a:solidFill>
                <a:latin typeface="Gill Sans MT"/>
                <a:ea typeface="ＭＳ Ｐゴシック"/>
              </a:rPr>
              <a:t>Verbose_logfile: 0 or 1</a:t>
            </a:r>
            <a:endParaRPr/>
          </a:p>
          <a:p>
            <a:pPr lvl="1">
              <a:lnSpc>
                <a:spcPct val="100000"/>
              </a:lnSpc>
              <a:buFont typeface="Lucida Grande"/>
              <a:buChar char="▸"/>
            </a:pPr>
            <a:r>
              <a:rPr lang="nl-NL">
                <a:solidFill>
                  <a:srgbClr val="000000"/>
                </a:solidFill>
                <a:latin typeface="Gill Sans MT"/>
                <a:ea typeface="ＭＳ Ｐゴシック"/>
              </a:rPr>
              <a:t>Nmax: number of terms that is evaluated in the formula for the QPC current calculation</a:t>
            </a:r>
            <a:endParaRPr/>
          </a:p>
        </p:txBody>
      </p:sp>
      <p:sp>
        <p:nvSpPr>
          <p:cNvPr id="160" name="TextShape 2"/>
          <p:cNvSpPr txBox="1"/>
          <p:nvPr/>
        </p:nvSpPr>
        <p:spPr>
          <a:xfrm>
            <a:off x="8191440" y="6570720"/>
            <a:ext cx="495000" cy="244080"/>
          </a:xfrm>
          <a:prstGeom prst="rect">
            <a:avLst/>
          </a:prstGeom>
        </p:spPr>
        <p:txBody>
          <a:bodyPr bIns="45000" lIns="90000" rIns="90000" tIns="45000"/>
          <a:p>
            <a:pPr>
              <a:lnSpc>
                <a:spcPct val="100000"/>
              </a:lnSpc>
            </a:pPr>
            <a:fld id="{F1314121-F191-4141-B1B1-819181E1C1B1}" type="slidenum">
              <a:rPr lang="en-US">
                <a:solidFill>
                  <a:srgbClr val="000000"/>
                </a:solidFill>
                <a:latin typeface="Gill Sans MT"/>
              </a:rPr>
              <a:t>&lt;number&gt;</a:t>
            </a:fld>
            <a:endParaRPr/>
          </a:p>
        </p:txBody>
      </p:sp>
      <p:sp>
        <p:nvSpPr>
          <p:cNvPr id="161"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62" name="TextShape 4"/>
          <p:cNvSpPr txBox="1"/>
          <p:nvPr/>
        </p:nvSpPr>
        <p:spPr>
          <a:xfrm>
            <a:off x="1447920" y="44640"/>
            <a:ext cx="7695720" cy="489600"/>
          </a:xfrm>
          <a:prstGeom prst="rect">
            <a:avLst/>
          </a:prstGeom>
        </p:spPr>
        <p:txBody>
          <a:bodyPr lIns="180000"/>
          <a:p>
            <a:pPr>
              <a:lnSpc>
                <a:spcPct val="100000"/>
              </a:lnSpc>
            </a:pPr>
            <a:r>
              <a:rPr b="1" lang="en-US" sz="2000">
                <a:solidFill>
                  <a:srgbClr val="7f1c7d"/>
                </a:solidFill>
                <a:latin typeface="Gill Sans MT"/>
                <a:ea typeface="ＭＳ Ｐゴシック"/>
              </a:rPr>
              <a:t>Performance and debugging settings</a:t>
            </a:r>
            <a:endParaRPr/>
          </a:p>
        </p:txBody>
      </p:sp>
      <p:pic>
        <p:nvPicPr>
          <p:cNvPr descr="" id="163" name="Picture 2"/>
          <p:cNvPicPr/>
          <p:nvPr/>
        </p:nvPicPr>
        <p:blipFill>
          <a:blip r:embed="rId1"/>
          <a:stretch>
            <a:fillRect/>
          </a:stretch>
        </p:blipFill>
        <p:spPr>
          <a:xfrm>
            <a:off x="5364000" y="548640"/>
            <a:ext cx="3685680" cy="1386720"/>
          </a:xfrm>
          <a:prstGeom prst="rect">
            <a:avLst/>
          </a:prstGeom>
        </p:spPr>
      </p:pic>
      <p:pic>
        <p:nvPicPr>
          <p:cNvPr descr="" id="164" name="Picture 2"/>
          <p:cNvPicPr/>
          <p:nvPr/>
        </p:nvPicPr>
        <p:blipFill>
          <a:blip r:embed="rId2"/>
          <a:stretch>
            <a:fillRect/>
          </a:stretch>
        </p:blipFill>
        <p:spPr>
          <a:xfrm>
            <a:off x="3060000" y="5517360"/>
            <a:ext cx="3681720" cy="582480"/>
          </a:xfrm>
          <a:prstGeom prst="rect">
            <a:avLst/>
          </a:prstGeom>
        </p:spPr>
      </p:pic>
      <p:sp>
        <p:nvSpPr>
          <p:cNvPr id="165" name="CustomShape 5"/>
          <p:cNvSpPr/>
          <p:nvPr/>
        </p:nvSpPr>
        <p:spPr>
          <a:xfrm>
            <a:off x="6732360" y="5517360"/>
            <a:ext cx="2376000" cy="647640"/>
          </a:xfrm>
          <a:prstGeom prst="rect">
            <a:avLst/>
          </a:prstGeom>
          <a:solidFill>
            <a:srgbClr val="f9c1a7"/>
          </a:solidFill>
          <a:ln w="6480">
            <a:solidFill>
              <a:srgbClr val="000000"/>
            </a:solidFill>
            <a:round/>
          </a:ln>
        </p:spPr>
        <p:txBody>
          <a:bodyPr anchor="ctr" bIns="45000" lIns="90000" rIns="90000" tIns="45000"/>
          <a:p>
            <a:pPr>
              <a:lnSpc>
                <a:spcPct val="100000"/>
              </a:lnSpc>
            </a:pPr>
            <a:r>
              <a:rPr lang="en-US" sz="1200">
                <a:solidFill>
                  <a:srgbClr val="000000"/>
                </a:solidFill>
                <a:latin typeface="Gill Sans MT"/>
              </a:rPr>
              <a:t>Might be better to also include (counter-threshold) in the timestep bound in a clever way</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1447920" y="620640"/>
            <a:ext cx="7238520" cy="5976360"/>
          </a:xfrm>
          <a:prstGeom prst="rect">
            <a:avLst/>
          </a:prstGeom>
        </p:spPr>
        <p:txBody>
          <a:bodyPr/>
          <a:p>
            <a:pPr lvl="1">
              <a:lnSpc>
                <a:spcPct val="100000"/>
              </a:lnSpc>
              <a:buFont typeface="Lucida Grande"/>
              <a:buChar char="▸"/>
            </a:pPr>
            <a:r>
              <a:rPr lang="nl-NL" sz="1600">
                <a:solidFill>
                  <a:srgbClr val="000000"/>
                </a:solidFill>
                <a:latin typeface="Gill Sans MT"/>
                <a:ea typeface="ＭＳ Ｐゴシック"/>
              </a:rPr>
              <a:t>State parameters stored in simulation waveforms:</a:t>
            </a:r>
            <a:endParaRPr/>
          </a:p>
          <a:p>
            <a:pPr lvl="1">
              <a:buFont typeface="Lucida Grande"/>
              <a:buChar char="▸"/>
            </a:pPr>
            <a:r>
              <a:rPr lang="nl-NL" sz="1400">
                <a:solidFill>
                  <a:srgbClr val="000000"/>
                </a:solidFill>
                <a:latin typeface="Gill Sans MT"/>
                <a:ea typeface="ＭＳ Ｐゴシック"/>
              </a:rPr>
              <a:t>Xrme.n_CO : number of particles in constriction</a:t>
            </a:r>
            <a:endParaRPr/>
          </a:p>
          <a:p>
            <a:pPr lvl="1">
              <a:buFont typeface="Lucida Grande"/>
              <a:buChar char="▸"/>
            </a:pPr>
            <a:r>
              <a:rPr lang="nl-NL" sz="1400">
                <a:solidFill>
                  <a:srgbClr val="000000"/>
                </a:solidFill>
                <a:latin typeface="Gill Sans MT"/>
                <a:ea typeface="ＭＳ Ｐゴシック"/>
              </a:rPr>
              <a:t>Xrme.n_TR : number of particles in top reservoir</a:t>
            </a:r>
            <a:endParaRPr/>
          </a:p>
          <a:p>
            <a:pPr lvl="1">
              <a:buFont typeface="Lucida Grande"/>
              <a:buChar char="▸"/>
            </a:pPr>
            <a:r>
              <a:rPr lang="nl-NL" sz="1400">
                <a:solidFill>
                  <a:srgbClr val="000000"/>
                </a:solidFill>
                <a:latin typeface="Gill Sans MT"/>
                <a:ea typeface="ＭＳ Ｐゴシック"/>
              </a:rPr>
              <a:t>Xrme.n_BR : number of particles in bottom reservoir</a:t>
            </a:r>
            <a:endParaRPr/>
          </a:p>
          <a:p>
            <a:pPr lvl="1">
              <a:buFont typeface="Lucida Grande"/>
              <a:buChar char="▸"/>
            </a:pPr>
            <a:r>
              <a:rPr lang="nl-NL" sz="1400">
                <a:solidFill>
                  <a:srgbClr val="000000"/>
                </a:solidFill>
                <a:latin typeface="Gill Sans MT"/>
                <a:ea typeface="ＭＳ Ｐゴシック"/>
              </a:rPr>
              <a:t>Xrme.temperature</a:t>
            </a:r>
            <a:endParaRPr/>
          </a:p>
          <a:p>
            <a:pPr lvl="1">
              <a:lnSpc>
                <a:spcPct val="100000"/>
              </a:lnSpc>
              <a:buFont typeface="Lucida Grande"/>
              <a:buChar char="▸"/>
            </a:pPr>
            <a:r>
              <a:rPr lang="nl-NL" sz="1600">
                <a:solidFill>
                  <a:srgbClr val="000000"/>
                </a:solidFill>
                <a:latin typeface="Gill Sans MT"/>
                <a:ea typeface="ＭＳ Ｐゴシック"/>
              </a:rPr>
              <a:t>Derived parameters</a:t>
            </a:r>
            <a:endParaRPr/>
          </a:p>
          <a:p>
            <a:pPr lvl="1">
              <a:buFont typeface="Lucida Grande"/>
              <a:buChar char="▸"/>
            </a:pPr>
            <a:r>
              <a:rPr lang="nl-NL" sz="1400">
                <a:solidFill>
                  <a:srgbClr val="000000"/>
                </a:solidFill>
                <a:latin typeface="Gill Sans MT"/>
                <a:ea typeface="ＭＳ Ｐゴシック"/>
              </a:rPr>
              <a:t>Xrme.log10_omega_y </a:t>
            </a:r>
            <a:r>
              <a:rPr lang="nl-NL" sz="1400">
                <a:solidFill>
                  <a:srgbClr val="000000"/>
                </a:solidFill>
                <a:latin typeface="Wingdings"/>
                <a:ea typeface="ＭＳ Ｐゴシック"/>
              </a:rPr>
              <a:t></a:t>
            </a:r>
            <a:r>
              <a:rPr lang="nl-NL" sz="1400">
                <a:solidFill>
                  <a:srgbClr val="000000"/>
                </a:solidFill>
                <a:latin typeface="Gill Sans MT"/>
                <a:ea typeface="ＭＳ Ｐゴシック"/>
              </a:rPr>
              <a:t> omega_y=10x</a:t>
            </a:r>
            <a:endParaRPr/>
          </a:p>
          <a:p>
            <a:pPr lvl="1">
              <a:buFont typeface="Lucida Grande"/>
              <a:buChar char="▸"/>
            </a:pPr>
            <a:r>
              <a:rPr lang="nl-NL" sz="1400">
                <a:solidFill>
                  <a:srgbClr val="000000"/>
                </a:solidFill>
                <a:latin typeface="Gill Sans MT"/>
                <a:ea typeface="ＭＳ Ｐゴシック"/>
              </a:rPr>
              <a:t>Xrme.log10_flux_TR_to_CO_plus1000 </a:t>
            </a:r>
            <a:r>
              <a:rPr lang="nl-NL" sz="1400">
                <a:solidFill>
                  <a:srgbClr val="000000"/>
                </a:solidFill>
                <a:latin typeface="Wingdings"/>
                <a:ea typeface="ＭＳ Ｐゴシック"/>
              </a:rPr>
              <a:t></a:t>
            </a:r>
            <a:r>
              <a:rPr lang="nl-NL" sz="1400">
                <a:solidFill>
                  <a:srgbClr val="000000"/>
                </a:solidFill>
                <a:latin typeface="Gill Sans MT"/>
                <a:ea typeface="ＭＳ Ｐゴシック"/>
              </a:rPr>
              <a:t> value = 10x-1000</a:t>
            </a:r>
            <a:endParaRPr/>
          </a:p>
          <a:p>
            <a:pPr lvl="2">
              <a:buFont typeface="Lucida Grande"/>
              <a:buChar char="-"/>
            </a:pPr>
            <a:r>
              <a:rPr lang="nl-NL" sz="1400">
                <a:solidFill>
                  <a:srgbClr val="000000"/>
                </a:solidFill>
                <a:latin typeface="Gill Sans MT"/>
                <a:ea typeface="ＭＳ Ｐゴシック"/>
              </a:rPr>
              <a:t>Also: CO_to_TR, BR_to_CO, CO_to_BR</a:t>
            </a:r>
            <a:endParaRPr/>
          </a:p>
          <a:p>
            <a:pPr lvl="2">
              <a:buFont typeface="Lucida Grande"/>
              <a:buChar char="-"/>
            </a:pPr>
            <a:r>
              <a:rPr lang="nl-NL" sz="1400">
                <a:solidFill>
                  <a:srgbClr val="000000"/>
                </a:solidFill>
                <a:latin typeface="Gill Sans MT"/>
                <a:ea typeface="ＭＳ Ｐゴシック"/>
              </a:rPr>
              <a:t>These values are before applying the flux reduction factor.</a:t>
            </a:r>
            <a:endParaRPr/>
          </a:p>
          <a:p>
            <a:pPr lvl="1">
              <a:buFont typeface="Lucida Grande"/>
              <a:buChar char="▸"/>
            </a:pPr>
            <a:r>
              <a:rPr lang="nl-NL" sz="1400">
                <a:solidFill>
                  <a:srgbClr val="000000"/>
                </a:solidFill>
                <a:latin typeface="Gill Sans MT"/>
                <a:ea typeface="ＭＳ Ｐゴシック"/>
              </a:rPr>
              <a:t>Xrme.log10_counter_TR_to_CO_plus1000 </a:t>
            </a:r>
            <a:r>
              <a:rPr lang="nl-NL" sz="1400">
                <a:solidFill>
                  <a:srgbClr val="000000"/>
                </a:solidFill>
                <a:latin typeface="Wingdings"/>
                <a:ea typeface="ＭＳ Ｐゴシック"/>
              </a:rPr>
              <a:t></a:t>
            </a:r>
            <a:r>
              <a:rPr lang="nl-NL" sz="1400">
                <a:solidFill>
                  <a:srgbClr val="000000"/>
                </a:solidFill>
                <a:latin typeface="Gill Sans MT"/>
                <a:ea typeface="ＭＳ Ｐゴシック"/>
              </a:rPr>
              <a:t> value = 10x-1000</a:t>
            </a:r>
            <a:endParaRPr/>
          </a:p>
          <a:p>
            <a:pPr lvl="2">
              <a:buFont typeface="Lucida Grande"/>
              <a:buChar char="-"/>
            </a:pPr>
            <a:r>
              <a:rPr lang="nl-NL" sz="1400">
                <a:solidFill>
                  <a:srgbClr val="000000"/>
                </a:solidFill>
                <a:latin typeface="Gill Sans MT"/>
                <a:ea typeface="ＭＳ Ｐゴシック"/>
              </a:rPr>
              <a:t>The counters increase according to the fluxes. When a counter reaches its threshold, a particle jumps and a new threshold is selected.</a:t>
            </a:r>
            <a:endParaRPr/>
          </a:p>
          <a:p>
            <a:pPr lvl="1">
              <a:buFont typeface="Lucida Grande"/>
              <a:buChar char="▸"/>
            </a:pPr>
            <a:r>
              <a:rPr lang="nl-NL" sz="1400">
                <a:solidFill>
                  <a:srgbClr val="000000"/>
                </a:solidFill>
                <a:latin typeface="Gill Sans MT"/>
                <a:ea typeface="ＭＳ Ｐゴシック"/>
              </a:rPr>
              <a:t>Xrme.log10_jumps_TR_to_CO_plus1000 </a:t>
            </a:r>
            <a:r>
              <a:rPr lang="nl-NL" sz="1400">
                <a:solidFill>
                  <a:srgbClr val="000000"/>
                </a:solidFill>
                <a:latin typeface="Wingdings"/>
                <a:ea typeface="ＭＳ Ｐゴシック"/>
              </a:rPr>
              <a:t></a:t>
            </a:r>
            <a:r>
              <a:rPr lang="nl-NL" sz="1400">
                <a:solidFill>
                  <a:srgbClr val="000000"/>
                </a:solidFill>
                <a:latin typeface="Gill Sans MT"/>
                <a:ea typeface="ＭＳ Ｐゴシック"/>
              </a:rPr>
              <a:t> value = 10x-1000</a:t>
            </a:r>
            <a:endParaRPr/>
          </a:p>
          <a:p>
            <a:pPr lvl="2">
              <a:buFont typeface="Lucida Grande"/>
              <a:buChar char="-"/>
            </a:pPr>
            <a:r>
              <a:rPr lang="nl-NL" sz="1400">
                <a:solidFill>
                  <a:srgbClr val="000000"/>
                </a:solidFill>
                <a:latin typeface="Gill Sans MT"/>
                <a:ea typeface="ＭＳ Ｐゴシック"/>
              </a:rPr>
              <a:t>Tracks the total number of jumps that have occurred during the entire simulation</a:t>
            </a:r>
            <a:endParaRPr/>
          </a:p>
          <a:p>
            <a:pPr lvl="1">
              <a:buFont typeface="Lucida Grande"/>
              <a:buChar char="▸"/>
            </a:pPr>
            <a:r>
              <a:rPr lang="nl-NL" sz="1400">
                <a:solidFill>
                  <a:srgbClr val="000000"/>
                </a:solidFill>
                <a:latin typeface="Gill Sans MT"/>
                <a:ea typeface="ＭＳ Ｐゴシック"/>
              </a:rPr>
              <a:t>Xrme.log10_flux_reduction_factor_plus1000 </a:t>
            </a:r>
            <a:r>
              <a:rPr lang="nl-NL" sz="1400">
                <a:solidFill>
                  <a:srgbClr val="000000"/>
                </a:solidFill>
                <a:latin typeface="Wingdings"/>
                <a:ea typeface="ＭＳ Ｐゴシック"/>
              </a:rPr>
              <a:t></a:t>
            </a:r>
            <a:r>
              <a:rPr lang="nl-NL" sz="1400">
                <a:solidFill>
                  <a:srgbClr val="000000"/>
                </a:solidFill>
                <a:latin typeface="Gill Sans MT"/>
                <a:ea typeface="ＭＳ Ｐゴシック"/>
              </a:rPr>
              <a:t> value = 10x-1000</a:t>
            </a:r>
            <a:endParaRPr/>
          </a:p>
          <a:p>
            <a:pPr lvl="2">
              <a:buFont typeface="Lucida Grande"/>
              <a:buChar char="-"/>
            </a:pPr>
            <a:r>
              <a:rPr lang="nl-NL" sz="1400">
                <a:solidFill>
                  <a:srgbClr val="000000"/>
                </a:solidFill>
                <a:latin typeface="Gill Sans MT"/>
                <a:ea typeface="ＭＳ Ｐゴシック"/>
              </a:rPr>
              <a:t>All fluxes are divided by this value before being used to increase counters</a:t>
            </a:r>
            <a:endParaRPr/>
          </a:p>
          <a:p>
            <a:pPr lvl="1">
              <a:lnSpc>
                <a:spcPct val="100000"/>
              </a:lnSpc>
              <a:buFont typeface="Lucida Grande"/>
              <a:buChar char="▸"/>
            </a:pPr>
            <a:r>
              <a:rPr lang="nl-NL" sz="1600">
                <a:solidFill>
                  <a:srgbClr val="000000"/>
                </a:solidFill>
                <a:latin typeface="Gill Sans MT"/>
                <a:ea typeface="ＭＳ Ｐゴシック"/>
              </a:rPr>
              <a:t>Stochastic thresholds</a:t>
            </a:r>
            <a:endParaRPr/>
          </a:p>
          <a:p>
            <a:pPr lvl="1">
              <a:buFont typeface="Lucida Grande"/>
              <a:buChar char="▸"/>
            </a:pPr>
            <a:r>
              <a:rPr lang="nl-NL" sz="1400">
                <a:solidFill>
                  <a:srgbClr val="000000"/>
                </a:solidFill>
                <a:latin typeface="Gill Sans MT"/>
                <a:ea typeface="ＭＳ Ｐゴシック"/>
              </a:rPr>
              <a:t>Xrme.log10_threshold_TR_to_CO_plus1000 </a:t>
            </a:r>
            <a:r>
              <a:rPr lang="nl-NL" sz="1400">
                <a:solidFill>
                  <a:srgbClr val="000000"/>
                </a:solidFill>
                <a:latin typeface="Wingdings"/>
                <a:ea typeface="ＭＳ Ｐゴシック"/>
              </a:rPr>
              <a:t></a:t>
            </a:r>
            <a:r>
              <a:rPr lang="nl-NL" sz="1400">
                <a:solidFill>
                  <a:srgbClr val="000000"/>
                </a:solidFill>
                <a:latin typeface="Gill Sans MT"/>
                <a:ea typeface="ＭＳ Ｐゴシック"/>
              </a:rPr>
              <a:t> value = 10x-1000</a:t>
            </a:r>
            <a:endParaRPr/>
          </a:p>
          <a:p>
            <a:pPr lvl="2">
              <a:buFont typeface="Lucida Grande"/>
              <a:buChar char="-"/>
            </a:pPr>
            <a:r>
              <a:rPr lang="nl-NL" sz="1400">
                <a:solidFill>
                  <a:srgbClr val="000000"/>
                </a:solidFill>
                <a:latin typeface="Gill Sans MT"/>
                <a:ea typeface="ＭＳ Ｐゴシック"/>
              </a:rPr>
              <a:t>After each particle jump, a new threshold is selected from an exponential distribution.</a:t>
            </a:r>
            <a:endParaRPr/>
          </a:p>
          <a:p>
            <a:endParaRPr/>
          </a:p>
        </p:txBody>
      </p:sp>
      <p:sp>
        <p:nvSpPr>
          <p:cNvPr id="167" name="TextShape 2"/>
          <p:cNvSpPr txBox="1"/>
          <p:nvPr/>
        </p:nvSpPr>
        <p:spPr>
          <a:xfrm>
            <a:off x="8191440" y="6570720"/>
            <a:ext cx="495000" cy="244080"/>
          </a:xfrm>
          <a:prstGeom prst="rect">
            <a:avLst/>
          </a:prstGeom>
        </p:spPr>
        <p:txBody>
          <a:bodyPr bIns="45000" lIns="90000" rIns="90000" tIns="45000"/>
          <a:p>
            <a:pPr>
              <a:lnSpc>
                <a:spcPct val="100000"/>
              </a:lnSpc>
            </a:pPr>
            <a:fld id="{D121F171-21C1-41A1-B151-F171D1D11121}" type="slidenum">
              <a:rPr lang="en-US">
                <a:solidFill>
                  <a:srgbClr val="000000"/>
                </a:solidFill>
                <a:latin typeface="Gill Sans MT"/>
              </a:rPr>
              <a:t>&lt;number&gt;</a:t>
            </a:fld>
            <a:endParaRPr/>
          </a:p>
        </p:txBody>
      </p:sp>
      <p:sp>
        <p:nvSpPr>
          <p:cNvPr id="168" name="TextShape 3"/>
          <p:cNvSpPr txBox="1"/>
          <p:nvPr/>
        </p:nvSpPr>
        <p:spPr>
          <a:xfrm>
            <a:off x="2232000" y="6573960"/>
            <a:ext cx="4771800" cy="236160"/>
          </a:xfrm>
          <a:prstGeom prst="rect">
            <a:avLst/>
          </a:prstGeom>
        </p:spPr>
        <p:txBody>
          <a:bodyPr bIns="45000" lIns="90000" rIns="90000" tIns="45000"/>
          <a:p>
            <a:pPr>
              <a:lnSpc>
                <a:spcPct val="100000"/>
              </a:lnSpc>
            </a:pPr>
            <a:r>
              <a:rPr lang="en-US">
                <a:solidFill>
                  <a:srgbClr val="000000"/>
                </a:solidFill>
                <a:latin typeface="Gill Sans MT"/>
              </a:rPr>
              <a:t>Stefan Cosemans</a:t>
            </a:r>
            <a:endParaRPr/>
          </a:p>
        </p:txBody>
      </p:sp>
      <p:sp>
        <p:nvSpPr>
          <p:cNvPr id="169" name="TextShape 4"/>
          <p:cNvSpPr txBox="1"/>
          <p:nvPr/>
        </p:nvSpPr>
        <p:spPr>
          <a:xfrm>
            <a:off x="1447920" y="44640"/>
            <a:ext cx="7695720" cy="417600"/>
          </a:xfrm>
          <a:prstGeom prst="rect">
            <a:avLst/>
          </a:prstGeom>
        </p:spPr>
        <p:txBody>
          <a:bodyPr lIns="180000"/>
          <a:p>
            <a:pPr>
              <a:lnSpc>
                <a:spcPct val="100000"/>
              </a:lnSpc>
            </a:pPr>
            <a:r>
              <a:rPr b="1" lang="en-US" sz="2400">
                <a:solidFill>
                  <a:srgbClr val="7f1c7d"/>
                </a:solidFill>
                <a:latin typeface="Gill Sans MT"/>
                <a:ea typeface="ＭＳ Ｐゴシック"/>
              </a:rPr>
              <a:t>Waves Stored  in output database</a:t>
            </a:r>
            <a:endParaRPr/>
          </a:p>
        </p:txBody>
      </p:sp>
      <p:sp>
        <p:nvSpPr>
          <p:cNvPr id="170" name="CustomShape 5"/>
          <p:cNvSpPr/>
          <p:nvPr/>
        </p:nvSpPr>
        <p:spPr>
          <a:xfrm>
            <a:off x="4428000" y="1917000"/>
            <a:ext cx="4355640" cy="431640"/>
          </a:xfrm>
          <a:prstGeom prst="rect">
            <a:avLst/>
          </a:prstGeom>
          <a:solidFill>
            <a:srgbClr val="f9c1a7"/>
          </a:solidFill>
          <a:ln w="6480">
            <a:solidFill>
              <a:srgbClr val="000000"/>
            </a:solidFill>
            <a:round/>
          </a:ln>
        </p:spPr>
        <p:txBody>
          <a:bodyPr anchor="ctr" bIns="45000" lIns="90000" rIns="90000" tIns="45000"/>
          <a:p>
            <a:pPr algn="ctr">
              <a:lnSpc>
                <a:spcPct val="100000"/>
              </a:lnSpc>
            </a:pPr>
            <a:r>
              <a:rPr lang="en-US" sz="1200">
                <a:solidFill>
                  <a:srgbClr val="000000"/>
                </a:solidFill>
                <a:latin typeface="Gill Sans MT"/>
              </a:rPr>
              <a:t>Some signals are stored as x=log(v) or x=log(v+1000). </a:t>
            </a:r>
            <a:endParaRPr/>
          </a:p>
          <a:p>
            <a:pPr algn="ctr">
              <a:lnSpc>
                <a:spcPct val="100000"/>
              </a:lnSpc>
            </a:pPr>
            <a:r>
              <a:rPr lang="en-US" sz="1200">
                <a:solidFill>
                  <a:srgbClr val="000000"/>
                </a:solidFill>
                <a:latin typeface="Gill Sans MT"/>
              </a:rPr>
              <a:t>Otherwise, large value variations result in convergence issues.. </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