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88" r:id="rId2"/>
    <p:sldId id="302" r:id="rId3"/>
    <p:sldId id="308" r:id="rId4"/>
    <p:sldId id="309" r:id="rId5"/>
    <p:sldId id="310" r:id="rId6"/>
    <p:sldId id="311" r:id="rId7"/>
    <p:sldId id="303" r:id="rId8"/>
    <p:sldId id="312" r:id="rId9"/>
    <p:sldId id="313" r:id="rId10"/>
    <p:sldId id="314" r:id="rId11"/>
    <p:sldId id="315" r:id="rId12"/>
    <p:sldId id="304" r:id="rId13"/>
    <p:sldId id="316" r:id="rId14"/>
    <p:sldId id="305" r:id="rId15"/>
    <p:sldId id="317" r:id="rId16"/>
    <p:sldId id="306" r:id="rId17"/>
    <p:sldId id="307" r:id="rId18"/>
    <p:sldId id="318" r:id="rId19"/>
    <p:sldId id="289" r:id="rId20"/>
    <p:sldId id="290" r:id="rId21"/>
    <p:sldId id="291" r:id="rId22"/>
    <p:sldId id="292" r:id="rId23"/>
    <p:sldId id="293" r:id="rId24"/>
    <p:sldId id="301" r:id="rId25"/>
    <p:sldId id="299" r:id="rId26"/>
    <p:sldId id="298" r:id="rId27"/>
    <p:sldId id="294" r:id="rId28"/>
    <p:sldId id="300" r:id="rId29"/>
    <p:sldId id="295" r:id="rId30"/>
    <p:sldId id="296" r:id="rId31"/>
    <p:sldId id="297" r:id="rId32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13" autoAdjust="0"/>
  </p:normalViewPr>
  <p:slideViewPr>
    <p:cSldViewPr snapToGrid="0">
      <p:cViewPr>
        <p:scale>
          <a:sx n="100" d="100"/>
          <a:sy n="100" d="100"/>
        </p:scale>
        <p:origin x="-195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14/03/2014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14/03/2014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sat.kuleuven.be/visics/condo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 capacitance increases</a:t>
            </a:r>
            <a:br>
              <a:rPr lang="en-US" dirty="0" smtClean="0"/>
            </a:br>
            <a:r>
              <a:rPr lang="en-US" dirty="0" smtClean="0"/>
              <a:t>when more cells per BL</a:t>
            </a:r>
          </a:p>
          <a:p>
            <a:r>
              <a:rPr lang="en-US" dirty="0" smtClean="0"/>
              <a:t>Delay increases too</a:t>
            </a:r>
          </a:p>
          <a:p>
            <a:r>
              <a:rPr lang="en-US" dirty="0" smtClean="0"/>
              <a:t>Can’t decrease Pull-Up</a:t>
            </a:r>
            <a:br>
              <a:rPr lang="en-US" dirty="0" smtClean="0"/>
            </a:br>
            <a:r>
              <a:rPr lang="en-US" dirty="0" smtClean="0"/>
              <a:t>resistance because BL will be </a:t>
            </a:r>
            <a:br>
              <a:rPr lang="en-US" dirty="0" smtClean="0"/>
            </a:br>
            <a:r>
              <a:rPr lang="en-US" dirty="0" smtClean="0"/>
              <a:t>charged to VDD</a:t>
            </a:r>
          </a:p>
          <a:p>
            <a:r>
              <a:rPr lang="en-US" dirty="0" smtClean="0"/>
              <a:t>Limited #</a:t>
            </a:r>
            <a:r>
              <a:rPr lang="en-US" dirty="0" err="1" smtClean="0"/>
              <a:t>WLpB</a:t>
            </a:r>
            <a:endParaRPr lang="en-US" dirty="0" smtClean="0"/>
          </a:p>
          <a:p>
            <a:r>
              <a:rPr lang="en-US" dirty="0" smtClean="0"/>
              <a:t>No sizing needed for BL decoders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BL Decoders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196"/>
          <p:cNvGrpSpPr/>
          <p:nvPr/>
        </p:nvGrpSpPr>
        <p:grpSpPr>
          <a:xfrm>
            <a:off x="5707756" y="295275"/>
            <a:ext cx="3112394" cy="4021410"/>
            <a:chOff x="4860032" y="1196752"/>
            <a:chExt cx="3384376" cy="5472608"/>
          </a:xfrm>
        </p:grpSpPr>
        <p:sp>
          <p:nvSpPr>
            <p:cNvPr id="111" name="Rounded Rectangle 110"/>
            <p:cNvSpPr/>
            <p:nvPr/>
          </p:nvSpPr>
          <p:spPr>
            <a:xfrm>
              <a:off x="4932040" y="1268760"/>
              <a:ext cx="3240360" cy="540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084168" y="2492896"/>
              <a:ext cx="0" cy="30963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948264" y="2492896"/>
              <a:ext cx="0" cy="30963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6228184" y="2479264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6228184" y="3214790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Oval 133"/>
            <p:cNvSpPr/>
            <p:nvPr/>
          </p:nvSpPr>
          <p:spPr>
            <a:xfrm>
              <a:off x="6228184" y="4897441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6398390" y="373791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5796136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5796136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796136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724128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436096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6077025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065116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146"/>
            <p:cNvGrpSpPr/>
            <p:nvPr/>
          </p:nvGrpSpPr>
          <p:grpSpPr>
            <a:xfrm flipH="1">
              <a:off x="6948264" y="5589240"/>
              <a:ext cx="648072" cy="864096"/>
              <a:chOff x="6300192" y="5589240"/>
              <a:chExt cx="648072" cy="864096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3"/>
            <p:cNvCxnSpPr/>
            <p:nvPr/>
          </p:nvCxnSpPr>
          <p:spPr>
            <a:xfrm>
              <a:off x="5652120" y="6453336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156176" y="65253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31942" y="65973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432649" y="6669360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167"/>
            <p:cNvGrpSpPr/>
            <p:nvPr/>
          </p:nvGrpSpPr>
          <p:grpSpPr>
            <a:xfrm>
              <a:off x="5448796" y="1628800"/>
              <a:ext cx="648072" cy="864096"/>
              <a:chOff x="3203848" y="5229200"/>
              <a:chExt cx="648072" cy="864096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75"/>
            <p:cNvGrpSpPr/>
            <p:nvPr/>
          </p:nvGrpSpPr>
          <p:grpSpPr>
            <a:xfrm flipH="1">
              <a:off x="6938739" y="1628800"/>
              <a:ext cx="504056" cy="864096"/>
              <a:chOff x="3203848" y="5229200"/>
              <a:chExt cx="648072" cy="864096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/>
            <p:cNvCxnSpPr/>
            <p:nvPr/>
          </p:nvCxnSpPr>
          <p:spPr>
            <a:xfrm>
              <a:off x="5652120" y="1628800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876256" y="1628800"/>
              <a:ext cx="6480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5364088" y="1268760"/>
              <a:ext cx="549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Vdd</a:t>
              </a:r>
              <a:endParaRPr lang="nl-BE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444208" y="1196752"/>
              <a:ext cx="1277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Vdd_WRITE</a:t>
              </a:r>
              <a:endParaRPr lang="nl-B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92080" y="371703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BL</a:t>
              </a:r>
              <a:endParaRPr lang="nl-BE" sz="2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092280" y="371703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SL</a:t>
              </a:r>
              <a:endParaRPr lang="nl-BE" sz="28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092280" y="544522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SL</a:t>
              </a:r>
              <a:endParaRPr lang="nl-BE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860032" y="537321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Discharge</a:t>
              </a:r>
              <a:endParaRPr lang="nl-BE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6228184" y="4199858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155703" y="2554664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Data0</a:t>
              </a:r>
              <a:endParaRPr lang="nl-BE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155703" y="3299382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Data1</a:t>
              </a:r>
              <a:endParaRPr lang="nl-BE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155703" y="4317477"/>
              <a:ext cx="717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Datax</a:t>
              </a:r>
              <a:endParaRPr lang="nl-BE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268827" y="5033914"/>
              <a:ext cx="489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</a:t>
              </a:r>
              <a:endParaRPr lang="nl-B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/>
          <p:cNvCxnSpPr/>
          <p:nvPr/>
        </p:nvCxnSpPr>
        <p:spPr>
          <a:xfrm>
            <a:off x="4885932" y="5277243"/>
            <a:ext cx="199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every CMOS block difficult:</a:t>
            </a:r>
          </a:p>
          <a:p>
            <a:pPr lvl="1"/>
            <a:r>
              <a:rPr lang="en-US" dirty="0" smtClean="0"/>
              <a:t>Different paths towards output consisting of different amount of stages and logical efforts</a:t>
            </a:r>
          </a:p>
          <a:p>
            <a:r>
              <a:rPr lang="en-US" dirty="0" smtClean="0"/>
              <a:t>Solution: Minimal decoder with sized inverter chain at output towards WL?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WL Decoders: optimization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86231" y="4839093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x-to-2^x</a:t>
            </a:r>
            <a:endParaRPr lang="nl-BE" dirty="0"/>
          </a:p>
        </p:txBody>
      </p:sp>
      <p:cxnSp>
        <p:nvCxnSpPr>
          <p:cNvPr id="122" name="Straight Connector 121"/>
          <p:cNvCxnSpPr>
            <a:stCxn id="111" idx="3"/>
          </p:cNvCxnSpPr>
          <p:nvPr/>
        </p:nvCxnSpPr>
        <p:spPr>
          <a:xfrm>
            <a:off x="2529231" y="5277243"/>
            <a:ext cx="199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26"/>
          <p:cNvGrpSpPr/>
          <p:nvPr/>
        </p:nvGrpSpPr>
        <p:grpSpPr>
          <a:xfrm>
            <a:off x="3430945" y="5132555"/>
            <a:ext cx="360618" cy="288032"/>
            <a:chOff x="1907704" y="4725144"/>
            <a:chExt cx="360618" cy="288032"/>
          </a:xfrm>
        </p:grpSpPr>
        <p:sp>
          <p:nvSpPr>
            <p:cNvPr id="132" name="Isosceles Triangle 131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" name="Group 134"/>
          <p:cNvGrpSpPr/>
          <p:nvPr/>
        </p:nvGrpSpPr>
        <p:grpSpPr>
          <a:xfrm>
            <a:off x="4053114" y="5132555"/>
            <a:ext cx="360618" cy="288032"/>
            <a:chOff x="1907704" y="4725144"/>
            <a:chExt cx="360618" cy="288032"/>
          </a:xfrm>
        </p:grpSpPr>
        <p:sp>
          <p:nvSpPr>
            <p:cNvPr id="137" name="Isosceles Triangle 13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" name="Group 139"/>
          <p:cNvGrpSpPr/>
          <p:nvPr/>
        </p:nvGrpSpPr>
        <p:grpSpPr>
          <a:xfrm>
            <a:off x="5071209" y="5132555"/>
            <a:ext cx="360618" cy="288032"/>
            <a:chOff x="1907704" y="4725144"/>
            <a:chExt cx="360618" cy="288032"/>
          </a:xfrm>
        </p:grpSpPr>
        <p:sp>
          <p:nvSpPr>
            <p:cNvPr id="141" name="Isosceles Triangle 140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5" name="Group 143"/>
          <p:cNvGrpSpPr/>
          <p:nvPr/>
        </p:nvGrpSpPr>
        <p:grpSpPr>
          <a:xfrm>
            <a:off x="5749939" y="5132555"/>
            <a:ext cx="360618" cy="288032"/>
            <a:chOff x="1907704" y="4725144"/>
            <a:chExt cx="360618" cy="288032"/>
          </a:xfrm>
        </p:grpSpPr>
        <p:sp>
          <p:nvSpPr>
            <p:cNvPr id="146" name="Isosceles Triangle 145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6504495" y="5514680"/>
            <a:ext cx="744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04495" y="5656082"/>
            <a:ext cx="744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524866" y="50716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6867526" y="5281613"/>
            <a:ext cx="0" cy="219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867526" y="5662613"/>
            <a:ext cx="0" cy="219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691313" y="5881689"/>
            <a:ext cx="352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762758" y="5967414"/>
            <a:ext cx="214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834194" y="6048375"/>
            <a:ext cx="71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37560" y="5524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nl-BE" dirty="0"/>
          </a:p>
        </p:txBody>
      </p:sp>
      <p:sp>
        <p:nvSpPr>
          <p:cNvPr id="173" name="TextBox 172"/>
          <p:cNvSpPr txBox="1"/>
          <p:nvPr/>
        </p:nvSpPr>
        <p:spPr>
          <a:xfrm>
            <a:off x="4030980" y="5524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nl-BE" dirty="0"/>
          </a:p>
        </p:txBody>
      </p:sp>
      <p:sp>
        <p:nvSpPr>
          <p:cNvPr id="174" name="TextBox 173"/>
          <p:cNvSpPr txBox="1"/>
          <p:nvPr/>
        </p:nvSpPr>
        <p:spPr>
          <a:xfrm>
            <a:off x="5013960" y="55245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Sn-1</a:t>
            </a:r>
            <a:endParaRPr lang="nl-BE" dirty="0"/>
          </a:p>
        </p:txBody>
      </p:sp>
      <p:sp>
        <p:nvSpPr>
          <p:cNvPr id="175" name="TextBox 174"/>
          <p:cNvSpPr txBox="1"/>
          <p:nvPr/>
        </p:nvSpPr>
        <p:spPr>
          <a:xfrm>
            <a:off x="5730240" y="552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671210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+ BUFFERS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VDD/SPEED TEST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CONDOR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ANALYSIS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VDD/SPEED TEST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34" name="Picture 33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32514"/>
            <a:ext cx="7131504" cy="3025486"/>
          </a:xfrm>
          <a:prstGeom prst="rect">
            <a:avLst/>
          </a:prstGeom>
        </p:spPr>
      </p:pic>
      <p:pic>
        <p:nvPicPr>
          <p:cNvPr id="33" name="Picture 32" descr="results_vdd_speed_test_bestsimever.png"/>
          <p:cNvPicPr>
            <a:picLocks noChangeAspect="1"/>
          </p:cNvPicPr>
          <p:nvPr/>
        </p:nvPicPr>
        <p:blipFill>
          <a:blip r:embed="rId3" cstate="print"/>
          <a:srcRect r="8794" b="10306"/>
          <a:stretch>
            <a:fillRect/>
          </a:stretch>
        </p:blipFill>
        <p:spPr>
          <a:xfrm>
            <a:off x="719817" y="876300"/>
            <a:ext cx="3118758" cy="3067050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3866267" y="1223912"/>
            <a:ext cx="932173" cy="390829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078486"/>
              <a:gd name="connsiteY0" fmla="*/ 2593844 h 2593844"/>
              <a:gd name="connsiteX1" fmla="*/ 1078486 w 1078486"/>
              <a:gd name="connsiteY1" fmla="*/ 59703 h 2593844"/>
              <a:gd name="connsiteX0" fmla="*/ 0 w 907036"/>
              <a:gd name="connsiteY0" fmla="*/ 3613019 h 3613019"/>
              <a:gd name="connsiteX1" fmla="*/ 907036 w 907036"/>
              <a:gd name="connsiteY1" fmla="*/ 59703 h 3613019"/>
              <a:gd name="connsiteX0" fmla="*/ 25137 w 932173"/>
              <a:gd name="connsiteY0" fmla="*/ 3908294 h 3908294"/>
              <a:gd name="connsiteX1" fmla="*/ 932173 w 932173"/>
              <a:gd name="connsiteY1" fmla="*/ 354978 h 39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173" h="3908294">
                <a:moveTo>
                  <a:pt x="25137" y="3908294"/>
                </a:moveTo>
                <a:cubicBezTo>
                  <a:pt x="707009" y="3704046"/>
                  <a:pt x="0" y="0"/>
                  <a:pt x="932173" y="354978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TextBox 35"/>
          <p:cNvSpPr txBox="1"/>
          <p:nvPr/>
        </p:nvSpPr>
        <p:spPr>
          <a:xfrm>
            <a:off x="4838590" y="1303112"/>
            <a:ext cx="4305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Reduce </a:t>
            </a:r>
            <a:r>
              <a:rPr lang="en-US" sz="2000" dirty="0" err="1" smtClean="0">
                <a:solidFill>
                  <a:srgbClr val="002060"/>
                </a:solidFill>
              </a:rPr>
              <a:t>t_Saenable</a:t>
            </a:r>
            <a:r>
              <a:rPr lang="en-US" sz="2000" dirty="0" smtClean="0">
                <a:solidFill>
                  <a:srgbClr val="002060"/>
                </a:solidFill>
              </a:rPr>
              <a:t> for different values of </a:t>
            </a:r>
            <a:r>
              <a:rPr lang="en-US" sz="2000" dirty="0" err="1" smtClean="0">
                <a:solidFill>
                  <a:srgbClr val="002060"/>
                </a:solidFill>
              </a:rPr>
              <a:t>vdd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till system fails.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4380617" y="2147837"/>
            <a:ext cx="932173" cy="268909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078486"/>
              <a:gd name="connsiteY0" fmla="*/ 2593844 h 2593844"/>
              <a:gd name="connsiteX1" fmla="*/ 1078486 w 1078486"/>
              <a:gd name="connsiteY1" fmla="*/ 59703 h 2593844"/>
              <a:gd name="connsiteX0" fmla="*/ 0 w 907036"/>
              <a:gd name="connsiteY0" fmla="*/ 3613019 h 3613019"/>
              <a:gd name="connsiteX1" fmla="*/ 907036 w 907036"/>
              <a:gd name="connsiteY1" fmla="*/ 59703 h 3613019"/>
              <a:gd name="connsiteX0" fmla="*/ 25137 w 932173"/>
              <a:gd name="connsiteY0" fmla="*/ 3908294 h 3908294"/>
              <a:gd name="connsiteX1" fmla="*/ 932173 w 932173"/>
              <a:gd name="connsiteY1" fmla="*/ 354978 h 3908294"/>
              <a:gd name="connsiteX0" fmla="*/ 451603 w 1358639"/>
              <a:gd name="connsiteY0" fmla="*/ 3908294 h 3908294"/>
              <a:gd name="connsiteX1" fmla="*/ 1358639 w 1358639"/>
              <a:gd name="connsiteY1" fmla="*/ 354978 h 3908294"/>
              <a:gd name="connsiteX0" fmla="*/ 749037 w 932173"/>
              <a:gd name="connsiteY0" fmla="*/ 2689094 h 2689094"/>
              <a:gd name="connsiteX1" fmla="*/ 932173 w 932173"/>
              <a:gd name="connsiteY1" fmla="*/ 354978 h 268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173" h="2689094">
                <a:moveTo>
                  <a:pt x="749037" y="2689094"/>
                </a:moveTo>
                <a:cubicBezTo>
                  <a:pt x="297434" y="2113371"/>
                  <a:pt x="0" y="0"/>
                  <a:pt x="932173" y="354978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" name="TextBox 37"/>
          <p:cNvSpPr txBox="1"/>
          <p:nvPr/>
        </p:nvSpPr>
        <p:spPr>
          <a:xfrm>
            <a:off x="5352940" y="2227037"/>
            <a:ext cx="37910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t_checkout</a:t>
            </a:r>
            <a:r>
              <a:rPr lang="en-US" sz="2000" dirty="0" smtClean="0">
                <a:solidFill>
                  <a:srgbClr val="002060"/>
                </a:solidFill>
              </a:rPr>
              <a:t> is </a:t>
            </a:r>
            <a:r>
              <a:rPr lang="en-US" sz="2000" dirty="0" err="1" smtClean="0">
                <a:solidFill>
                  <a:srgbClr val="002060"/>
                </a:solidFill>
              </a:rPr>
              <a:t>cnt</a:t>
            </a:r>
            <a:r>
              <a:rPr lang="en-US" sz="2000" dirty="0" smtClean="0">
                <a:solidFill>
                  <a:srgbClr val="002060"/>
                </a:solidFill>
              </a:rPr>
              <a:t> for now, but we should be able to decrease it to push speed limit </a:t>
            </a:r>
            <a:r>
              <a:rPr lang="en-US" sz="2000" dirty="0" err="1" smtClean="0">
                <a:solidFill>
                  <a:srgbClr val="002060"/>
                </a:solidFill>
              </a:rPr>
              <a:t>futher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05490" y="4017737"/>
            <a:ext cx="2143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NOTE : no mismatch yet because SA is not yet sized !!!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70841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+ BUFFERS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VDD/SPEED TEST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CONDOR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ANALYSIS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CONDOR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1" name="Picture 10" descr="white_bird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13707" y="1218919"/>
            <a:ext cx="4000376" cy="952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3739" y="1836512"/>
            <a:ext cx="860118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Grid computing system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Introduced at VISICS by Bert </a:t>
            </a:r>
            <a:r>
              <a:rPr lang="en-US" sz="2800" dirty="0" err="1" smtClean="0">
                <a:solidFill>
                  <a:srgbClr val="002060"/>
                </a:solidFill>
              </a:rPr>
              <a:t>Deknuydt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Last week we got it working with Mat2Spice and </a:t>
            </a:r>
            <a:r>
              <a:rPr lang="en-US" sz="2800" dirty="0" err="1" smtClean="0">
                <a:solidFill>
                  <a:srgbClr val="002060"/>
                </a:solidFill>
              </a:rPr>
              <a:t>Spectre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Documentation and new version Mat2Spice can be found on </a:t>
            </a:r>
            <a:r>
              <a:rPr lang="en-US" sz="2800" dirty="0" smtClean="0">
                <a:solidFill>
                  <a:srgbClr val="002060"/>
                </a:solidFill>
              </a:rPr>
              <a:t>the wiki </a:t>
            </a:r>
            <a:r>
              <a:rPr lang="en-US" sz="2800" dirty="0" smtClean="0">
                <a:solidFill>
                  <a:srgbClr val="002060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002060"/>
                </a:solidFill>
                <a:hlinkClick r:id="rId3"/>
              </a:rPr>
              <a:t>wiki.esat.kuleuven.be/visics/condor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It is currently looked into getting it installed in the pc rooms </a:t>
            </a:r>
            <a:endParaRPr lang="en-US" sz="28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736461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+ BUFFERS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VDD/SPEED TEST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CONDOR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ANALYSIS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428322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+ BUFFERS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VDD/SPEED TEST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CONDOR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ANALYSIS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20130" y="1339335"/>
            <a:ext cx="839367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Determine worst case decoder delay (</a:t>
            </a:r>
            <a:r>
              <a:rPr lang="en-US" sz="2800" dirty="0" err="1" smtClean="0"/>
              <a:t>MonteCarlo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Research optimal architecture parameters</a:t>
            </a:r>
            <a:br>
              <a:rPr lang="en-US" sz="2800" dirty="0" smtClean="0"/>
            </a:br>
            <a:r>
              <a:rPr lang="en-US" sz="2800" dirty="0" smtClean="0"/>
              <a:t>Probably need to trim </a:t>
            </a:r>
            <a:r>
              <a:rPr lang="en-US" sz="2800" dirty="0" err="1" smtClean="0"/>
              <a:t>netlist</a:t>
            </a:r>
            <a:r>
              <a:rPr lang="en-US" sz="2800" dirty="0" smtClean="0"/>
              <a:t> to achieve acceptable simulation time</a:t>
            </a:r>
          </a:p>
          <a:p>
            <a:r>
              <a:rPr lang="en-US" sz="2800" dirty="0" smtClean="0"/>
              <a:t>Inverter chain to buffer </a:t>
            </a:r>
            <a:r>
              <a:rPr lang="en-US" sz="2800" dirty="0" err="1" smtClean="0"/>
              <a:t>RefEnable</a:t>
            </a:r>
            <a:r>
              <a:rPr lang="en-US" sz="2800" dirty="0" smtClean="0"/>
              <a:t> (huge load to drive)</a:t>
            </a:r>
          </a:p>
          <a:p>
            <a:r>
              <a:rPr lang="en-US" sz="2800" dirty="0" smtClean="0"/>
              <a:t>Optimize decoders? (and calculate decoder area)</a:t>
            </a:r>
          </a:p>
          <a:p>
            <a:r>
              <a:rPr lang="en-US" sz="2800" dirty="0" smtClean="0"/>
              <a:t>Automate timing signals for Sense Amplifier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Future work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140"/>
          <p:cNvSpPr/>
          <p:nvPr/>
        </p:nvSpPr>
        <p:spPr>
          <a:xfrm>
            <a:off x="4932040" y="1268760"/>
            <a:ext cx="3240360" cy="54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Main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architecure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233836" y="1988840"/>
            <a:ext cx="1762100" cy="1728192"/>
            <a:chOff x="2233836" y="1988840"/>
            <a:chExt cx="1762100" cy="1728192"/>
          </a:xfrm>
        </p:grpSpPr>
        <p:sp>
          <p:nvSpPr>
            <p:cNvPr id="75" name="Oval 74"/>
            <p:cNvSpPr/>
            <p:nvPr/>
          </p:nvSpPr>
          <p:spPr>
            <a:xfrm>
              <a:off x="2267744" y="1988840"/>
              <a:ext cx="1728192" cy="1728192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843808" y="2924944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843808" y="3429000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43808" y="292494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71800" y="2924944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483768" y="3183480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124697" y="2780928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32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2766341" y="2246432"/>
              <a:ext cx="733139" cy="348139"/>
            </a:xfrm>
            <a:prstGeom prst="rect">
              <a:avLst/>
            </a:prstGeom>
            <a:noFill/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3112788" y="3429000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33836" y="2780928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475656" y="1628800"/>
            <a:ext cx="950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CELL</a:t>
            </a:r>
            <a:endParaRPr lang="nl-BE" sz="3200" dirty="0">
              <a:solidFill>
                <a:schemeClr val="tx2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139952" y="2852936"/>
            <a:ext cx="1728192" cy="14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084168" y="2492896"/>
            <a:ext cx="0" cy="30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48264" y="2492896"/>
            <a:ext cx="0" cy="309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228184" y="2479264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6" name="Oval 85"/>
          <p:cNvSpPr/>
          <p:nvPr/>
        </p:nvSpPr>
        <p:spPr>
          <a:xfrm>
            <a:off x="6228184" y="3214790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l 86"/>
          <p:cNvSpPr/>
          <p:nvPr/>
        </p:nvSpPr>
        <p:spPr>
          <a:xfrm>
            <a:off x="6228184" y="4897441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TextBox 88"/>
          <p:cNvSpPr txBox="1"/>
          <p:nvPr/>
        </p:nvSpPr>
        <p:spPr>
          <a:xfrm rot="5400000">
            <a:off x="6398390" y="373791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nl-BE" sz="28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5796136" y="5733256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796136" y="62373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796136" y="5733256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724128" y="5733256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436096" y="599179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077025" y="5589240"/>
            <a:ext cx="0" cy="15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065116" y="6237312"/>
            <a:ext cx="4763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 flipH="1">
            <a:off x="6948264" y="5589240"/>
            <a:ext cx="648072" cy="864096"/>
            <a:chOff x="6300192" y="5589240"/>
            <a:chExt cx="648072" cy="864096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660232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660232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660232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588224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300192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6941121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929212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5652120" y="6453336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156176" y="6525344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331942" y="6597352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432649" y="6669360"/>
            <a:ext cx="80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448796" y="1628800"/>
            <a:ext cx="648072" cy="864096"/>
            <a:chOff x="3203848" y="5229200"/>
            <a:chExt cx="648072" cy="864096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 flipH="1">
            <a:off x="6938739" y="1628800"/>
            <a:ext cx="504056" cy="864096"/>
            <a:chOff x="3203848" y="5229200"/>
            <a:chExt cx="648072" cy="864096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3563888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H="1">
              <a:off x="3556745" y="5375597"/>
              <a:ext cx="2880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563888" y="587727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491880" y="5373216"/>
              <a:ext cx="0" cy="5040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203848" y="5631752"/>
              <a:ext cx="28803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3844777" y="5229200"/>
              <a:ext cx="0" cy="158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832868" y="5877272"/>
              <a:ext cx="4763" cy="2160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5" name="Straight Connector 134"/>
          <p:cNvCxnSpPr/>
          <p:nvPr/>
        </p:nvCxnSpPr>
        <p:spPr>
          <a:xfrm>
            <a:off x="5652120" y="1628800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6876256" y="1628800"/>
            <a:ext cx="6480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364088" y="1268760"/>
            <a:ext cx="54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Vdd</a:t>
            </a:r>
            <a:endParaRPr lang="nl-BE" dirty="0"/>
          </a:p>
        </p:txBody>
      </p:sp>
      <p:sp>
        <p:nvSpPr>
          <p:cNvPr id="139" name="TextBox 138"/>
          <p:cNvSpPr txBox="1"/>
          <p:nvPr/>
        </p:nvSpPr>
        <p:spPr>
          <a:xfrm>
            <a:off x="6444208" y="1196752"/>
            <a:ext cx="127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Vdd_WRITE</a:t>
            </a:r>
            <a:endParaRPr lang="nl-B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347864" y="5169644"/>
            <a:ext cx="1608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BRANCH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2920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BL</a:t>
            </a:r>
            <a:endParaRPr lang="nl-BE" sz="2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092280" y="37170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SL</a:t>
            </a:r>
            <a:endParaRPr lang="nl-BE" sz="28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092280" y="54452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SL</a:t>
            </a:r>
            <a:endParaRPr lang="nl-BE" dirty="0"/>
          </a:p>
        </p:txBody>
      </p:sp>
      <p:sp>
        <p:nvSpPr>
          <p:cNvPr id="148" name="TextBox 147"/>
          <p:cNvSpPr txBox="1"/>
          <p:nvPr/>
        </p:nvSpPr>
        <p:spPr>
          <a:xfrm>
            <a:off x="4860032" y="53732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Discharge</a:t>
            </a:r>
            <a:endParaRPr lang="nl-BE" dirty="0"/>
          </a:p>
        </p:txBody>
      </p:sp>
      <p:sp>
        <p:nvSpPr>
          <p:cNvPr id="68" name="TextBox 67"/>
          <p:cNvSpPr txBox="1"/>
          <p:nvPr/>
        </p:nvSpPr>
        <p:spPr>
          <a:xfrm>
            <a:off x="304800" y="4432300"/>
            <a:ext cx="4332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this topology one </a:t>
            </a:r>
            <a:r>
              <a:rPr lang="en-US" sz="2400" dirty="0" err="1" smtClean="0"/>
              <a:t>sourceline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and charge/discharge per </a:t>
            </a:r>
            <a:r>
              <a:rPr lang="en-US" sz="2400" dirty="0" err="1" smtClean="0"/>
              <a:t>bitline</a:t>
            </a:r>
            <a:endParaRPr lang="en-US" sz="2400" dirty="0" smtClean="0"/>
          </a:p>
          <a:p>
            <a:r>
              <a:rPr lang="en-US" sz="2400" dirty="0" smtClean="0"/>
              <a:t>Ideal?</a:t>
            </a:r>
            <a:endParaRPr lang="nl-BE" sz="2400" dirty="0"/>
          </a:p>
        </p:txBody>
      </p:sp>
      <p:sp>
        <p:nvSpPr>
          <p:cNvPr id="70" name="Oval 69"/>
          <p:cNvSpPr/>
          <p:nvPr/>
        </p:nvSpPr>
        <p:spPr>
          <a:xfrm>
            <a:off x="6228184" y="4199858"/>
            <a:ext cx="576064" cy="57606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TextBox 70"/>
          <p:cNvSpPr txBox="1"/>
          <p:nvPr/>
        </p:nvSpPr>
        <p:spPr>
          <a:xfrm>
            <a:off x="6155703" y="2554664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Data0</a:t>
            </a:r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6155703" y="3299382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Data1</a:t>
            </a:r>
            <a:endParaRPr lang="nl-BE" dirty="0"/>
          </a:p>
        </p:txBody>
      </p:sp>
      <p:sp>
        <p:nvSpPr>
          <p:cNvPr id="74" name="TextBox 73"/>
          <p:cNvSpPr txBox="1"/>
          <p:nvPr/>
        </p:nvSpPr>
        <p:spPr>
          <a:xfrm>
            <a:off x="6155703" y="4317477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Datax</a:t>
            </a:r>
            <a:endParaRPr lang="nl-BE" dirty="0"/>
          </a:p>
        </p:txBody>
      </p:sp>
      <p:sp>
        <p:nvSpPr>
          <p:cNvPr id="78" name="TextBox 77"/>
          <p:cNvSpPr txBox="1"/>
          <p:nvPr/>
        </p:nvSpPr>
        <p:spPr>
          <a:xfrm>
            <a:off x="6268827" y="5033914"/>
            <a:ext cx="48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nl-BE" dirty="0"/>
          </a:p>
        </p:txBody>
      </p:sp>
      <p:sp>
        <p:nvSpPr>
          <p:cNvPr id="80" name="TextBox 79"/>
          <p:cNvSpPr txBox="1"/>
          <p:nvPr/>
        </p:nvSpPr>
        <p:spPr>
          <a:xfrm>
            <a:off x="2828041" y="5712644"/>
            <a:ext cx="180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#</a:t>
            </a:r>
            <a:r>
              <a:rPr lang="en-US" dirty="0" err="1" smtClean="0">
                <a:solidFill>
                  <a:schemeClr val="tx2"/>
                </a:solidFill>
              </a:rPr>
              <a:t>WLpB</a:t>
            </a:r>
            <a:r>
              <a:rPr lang="en-US" dirty="0" smtClean="0">
                <a:solidFill>
                  <a:schemeClr val="tx2"/>
                </a:solidFill>
              </a:rPr>
              <a:t> Data cells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1 Ref cell</a:t>
            </a:r>
            <a:endParaRPr lang="nl-BE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+ BUFFERS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VDD/SPEED TEST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CONDOR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ANALYSIS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79512" y="1124744"/>
            <a:ext cx="5184576" cy="5472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1475656" y="1412776"/>
            <a:ext cx="3312368" cy="1181745"/>
            <a:chOff x="1475656" y="1412776"/>
            <a:chExt cx="3312368" cy="1181745"/>
          </a:xfrm>
        </p:grpSpPr>
        <p:sp>
          <p:nvSpPr>
            <p:cNvPr id="74" name="Trapezoid 73"/>
            <p:cNvSpPr/>
            <p:nvPr/>
          </p:nvSpPr>
          <p:spPr>
            <a:xfrm>
              <a:off x="1475656" y="1844824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183569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851920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779912" y="21328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2555776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059832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491880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83968" y="234888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059832" y="141277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…</a:t>
              </a:r>
              <a:endParaRPr lang="nl-BE" sz="2400" dirty="0"/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1475656" y="2060848"/>
              <a:ext cx="21602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219573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2555776" y="1628800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Main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architecure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 (cont.)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47664" y="2564904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9" name="Rounded Rectangle 68"/>
          <p:cNvSpPr/>
          <p:nvPr/>
        </p:nvSpPr>
        <p:spPr>
          <a:xfrm>
            <a:off x="2339752" y="2564904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1" name="Rounded Rectangle 70"/>
          <p:cNvSpPr/>
          <p:nvPr/>
        </p:nvSpPr>
        <p:spPr>
          <a:xfrm>
            <a:off x="4067944" y="2564904"/>
            <a:ext cx="576064" cy="26642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2" name="TextBox 71"/>
          <p:cNvSpPr txBox="1"/>
          <p:nvPr/>
        </p:nvSpPr>
        <p:spPr>
          <a:xfrm>
            <a:off x="3203848" y="3429000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nl-BE" sz="4400" dirty="0"/>
          </a:p>
        </p:txBody>
      </p:sp>
      <p:sp>
        <p:nvSpPr>
          <p:cNvPr id="78" name="Trapezoid 77"/>
          <p:cNvSpPr/>
          <p:nvPr/>
        </p:nvSpPr>
        <p:spPr>
          <a:xfrm rot="16200000">
            <a:off x="-540568" y="3645024"/>
            <a:ext cx="2664296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TextBox 80"/>
          <p:cNvSpPr txBox="1"/>
          <p:nvPr/>
        </p:nvSpPr>
        <p:spPr>
          <a:xfrm>
            <a:off x="2267744" y="184482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-525758" y="305415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WL decoder</a:t>
            </a:r>
            <a:endParaRPr lang="nl-BE" sz="24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755576" y="5013176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323528" y="458112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323528" y="342900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1043608" y="486916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1043608" y="4581128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1043608" y="4365104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043608" y="4077072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1043608" y="3068960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 rot="16200000">
            <a:off x="842394" y="33421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-21703" y="355820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323528" y="4293096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rapezoid 178"/>
          <p:cNvSpPr/>
          <p:nvPr/>
        </p:nvSpPr>
        <p:spPr>
          <a:xfrm flipV="1">
            <a:off x="1475656" y="5466136"/>
            <a:ext cx="3312368" cy="552851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1835696" y="522920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flipV="1">
            <a:off x="3491880" y="5157192"/>
            <a:ext cx="576064" cy="50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83" name="Straight Connector 182"/>
          <p:cNvCxnSpPr/>
          <p:nvPr/>
        </p:nvCxnSpPr>
        <p:spPr>
          <a:xfrm flipV="1">
            <a:off x="2555776" y="522920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3059832" y="522920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3491880" y="522920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283968" y="5229200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 flipV="1">
            <a:off x="1475656" y="5782051"/>
            <a:ext cx="2160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131840" y="6018988"/>
            <a:ext cx="0" cy="23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267744" y="55567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analog MUX</a:t>
            </a:r>
            <a:endParaRPr lang="nl-BE" dirty="0"/>
          </a:p>
        </p:txBody>
      </p:sp>
      <p:sp>
        <p:nvSpPr>
          <p:cNvPr id="193" name="TextBox 192"/>
          <p:cNvSpPr txBox="1"/>
          <p:nvPr/>
        </p:nvSpPr>
        <p:spPr>
          <a:xfrm>
            <a:off x="5364088" y="2348880"/>
            <a:ext cx="179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Local Block</a:t>
            </a:r>
            <a:endParaRPr lang="nl-BE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100" y="52705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533400" y="18669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5731497" y="2846895"/>
            <a:ext cx="282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BLpLB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Branches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BLpLB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*#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WLpB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Data cells</a:t>
            </a:r>
          </a:p>
          <a:p>
            <a:pPr>
              <a:buFont typeface="Wingdings"/>
              <a:buChar char="à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BLpLB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Ref cells</a:t>
            </a:r>
            <a:endParaRPr lang="nl-B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1043608" y="1124744"/>
            <a:ext cx="7128792" cy="55446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2" name="Rectangle 191"/>
          <p:cNvSpPr/>
          <p:nvPr/>
        </p:nvSpPr>
        <p:spPr>
          <a:xfrm>
            <a:off x="1907704" y="1988840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Main </a:t>
            </a:r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architecure</a:t>
            </a:r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 (cont.)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92080" y="1988840"/>
            <a:ext cx="1944216" cy="23042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Block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9" name="Isosceles Triangle 48"/>
          <p:cNvSpPr/>
          <p:nvPr/>
        </p:nvSpPr>
        <p:spPr>
          <a:xfrm rot="10800000">
            <a:off x="4067944" y="5373215"/>
            <a:ext cx="1008112" cy="115212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4211960" y="5085184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932040" y="5085184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rapezoid 55"/>
          <p:cNvSpPr/>
          <p:nvPr/>
        </p:nvSpPr>
        <p:spPr>
          <a:xfrm flipV="1">
            <a:off x="4682108" y="4725144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58" name="Straight Connector 57"/>
          <p:cNvCxnSpPr>
            <a:stCxn id="56" idx="1"/>
          </p:cNvCxnSpPr>
          <p:nvPr/>
        </p:nvCxnSpPr>
        <p:spPr>
          <a:xfrm flipH="1" flipV="1">
            <a:off x="3275856" y="4869160"/>
            <a:ext cx="1532266" cy="24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192" idx="2"/>
          </p:cNvCxnSpPr>
          <p:nvPr/>
        </p:nvCxnSpPr>
        <p:spPr>
          <a:xfrm rot="16200000" flipH="1">
            <a:off x="3459454" y="3713454"/>
            <a:ext cx="151904" cy="131118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92786" y="443711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hape 76"/>
          <p:cNvCxnSpPr/>
          <p:nvPr/>
        </p:nvCxnSpPr>
        <p:spPr>
          <a:xfrm rot="10800000" flipV="1">
            <a:off x="4949072" y="4293095"/>
            <a:ext cx="1315116" cy="146929"/>
          </a:xfrm>
          <a:prstGeom prst="bentConnector3">
            <a:avLst>
              <a:gd name="adj1" fmla="val -2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949864" y="443711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63888" y="558924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Sense Amplifier</a:t>
            </a:r>
            <a:endParaRPr lang="nl-BE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467544" y="476672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Global Block</a:t>
            </a:r>
            <a:endParaRPr lang="nl-BE" sz="3200" dirty="0">
              <a:solidFill>
                <a:schemeClr val="tx2"/>
              </a:solidFill>
            </a:endParaRPr>
          </a:p>
        </p:txBody>
      </p:sp>
      <p:sp>
        <p:nvSpPr>
          <p:cNvPr id="24" name="Trapezoid 23"/>
          <p:cNvSpPr/>
          <p:nvPr/>
        </p:nvSpPr>
        <p:spPr>
          <a:xfrm flipV="1">
            <a:off x="3956244" y="4725144"/>
            <a:ext cx="504056" cy="33682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2724150" y="469582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S&amp;H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Global Blocks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BitLines</a:t>
            </a:r>
            <a:r>
              <a:rPr lang="en-US" dirty="0" smtClean="0"/>
              <a:t> per Local Block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WordLines</a:t>
            </a:r>
            <a:r>
              <a:rPr lang="en-US" dirty="0" smtClean="0"/>
              <a:t> per Branch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/>
              <a:t>Total number of cells = 2*</a:t>
            </a:r>
            <a:r>
              <a:rPr lang="en-US" sz="3000" dirty="0" err="1" smtClean="0"/>
              <a:t>NoGB</a:t>
            </a:r>
            <a:r>
              <a:rPr lang="en-US" sz="3000" dirty="0" smtClean="0"/>
              <a:t>*</a:t>
            </a:r>
            <a:r>
              <a:rPr lang="en-US" sz="3000" dirty="0" err="1" smtClean="0"/>
              <a:t>NoBLpLB</a:t>
            </a:r>
            <a:r>
              <a:rPr lang="en-US" sz="3000" dirty="0" smtClean="0"/>
              <a:t>*</a:t>
            </a:r>
            <a:r>
              <a:rPr lang="en-US" sz="3000" dirty="0" err="1" smtClean="0"/>
              <a:t>NoWLpB</a:t>
            </a:r>
            <a:endParaRPr lang="en-US" sz="3000" dirty="0" smtClean="0"/>
          </a:p>
          <a:p>
            <a:pPr>
              <a:buNone/>
            </a:pPr>
            <a:endParaRPr lang="nl-BE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Architecture parameters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/>
          <p:cNvSpPr txBox="1"/>
          <p:nvPr/>
        </p:nvSpPr>
        <p:spPr>
          <a:xfrm>
            <a:off x="5303634" y="612936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64" name="TextBox 363"/>
          <p:cNvSpPr txBox="1"/>
          <p:nvPr/>
        </p:nvSpPr>
        <p:spPr>
          <a:xfrm>
            <a:off x="5303634" y="627076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65" name="TextBox 364"/>
          <p:cNvSpPr txBox="1"/>
          <p:nvPr/>
        </p:nvSpPr>
        <p:spPr>
          <a:xfrm>
            <a:off x="5303634" y="642159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66" name="Straight Connector 365"/>
          <p:cNvCxnSpPr/>
          <p:nvPr/>
        </p:nvCxnSpPr>
        <p:spPr>
          <a:xfrm flipH="1">
            <a:off x="5698332" y="6310312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698331" y="6436518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>
            <a:off x="5698331" y="6546055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5303634" y="570073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5303634" y="5842137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303634" y="599296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60" name="Straight Connector 359"/>
          <p:cNvCxnSpPr/>
          <p:nvPr/>
        </p:nvCxnSpPr>
        <p:spPr>
          <a:xfrm flipH="1">
            <a:off x="5698332" y="5881687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H="1">
            <a:off x="5698331" y="6007893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H="1">
            <a:off x="5698331" y="6117430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303634" y="526020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5303634" y="540160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5303634" y="555243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54" name="Straight Connector 353"/>
          <p:cNvCxnSpPr/>
          <p:nvPr/>
        </p:nvCxnSpPr>
        <p:spPr>
          <a:xfrm flipH="1">
            <a:off x="5698332" y="5441156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>
            <a:off x="5698331" y="5567362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H="1">
            <a:off x="5698331" y="5676899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5303634" y="477681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5303634" y="4918213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44" name="TextBox 343"/>
          <p:cNvSpPr txBox="1"/>
          <p:nvPr/>
        </p:nvSpPr>
        <p:spPr>
          <a:xfrm>
            <a:off x="5303634" y="506904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45" name="Straight Connector 344"/>
          <p:cNvCxnSpPr/>
          <p:nvPr/>
        </p:nvCxnSpPr>
        <p:spPr>
          <a:xfrm flipH="1">
            <a:off x="5698332" y="4957763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H="1">
            <a:off x="5698331" y="5083969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>
            <a:off x="5698331" y="5193506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5303634" y="4333899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34" name="TextBox 333"/>
          <p:cNvSpPr txBox="1"/>
          <p:nvPr/>
        </p:nvSpPr>
        <p:spPr>
          <a:xfrm>
            <a:off x="5303634" y="4475300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303634" y="4626129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36" name="Straight Connector 335"/>
          <p:cNvCxnSpPr/>
          <p:nvPr/>
        </p:nvCxnSpPr>
        <p:spPr>
          <a:xfrm flipH="1">
            <a:off x="5698332" y="4514850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>
            <a:off x="5698331" y="4641056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98331" y="4750593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5303634" y="389813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303634" y="403953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303634" y="419036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24" name="Straight Connector 323"/>
          <p:cNvCxnSpPr/>
          <p:nvPr/>
        </p:nvCxnSpPr>
        <p:spPr>
          <a:xfrm flipH="1">
            <a:off x="5698332" y="4076700"/>
            <a:ext cx="416718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5698331" y="4205288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5698331" y="4314825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57" idx="6"/>
          </p:cNvCxnSpPr>
          <p:nvPr/>
        </p:nvCxnSpPr>
        <p:spPr>
          <a:xfrm>
            <a:off x="6811336" y="646788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159620" y="662983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5" name="Group 254"/>
          <p:cNvGrpSpPr/>
          <p:nvPr/>
        </p:nvGrpSpPr>
        <p:grpSpPr>
          <a:xfrm>
            <a:off x="6240543" y="6248354"/>
            <a:ext cx="570793" cy="395164"/>
            <a:chOff x="971600" y="3789040"/>
            <a:chExt cx="936104" cy="648072"/>
          </a:xfrm>
        </p:grpSpPr>
        <p:sp>
          <p:nvSpPr>
            <p:cNvPr id="256" name="Flowchart: Delay 25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7" name="Flowchart: Connector 25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48" name="Straight Connector 247"/>
          <p:cNvCxnSpPr>
            <a:stCxn id="252" idx="6"/>
          </p:cNvCxnSpPr>
          <p:nvPr/>
        </p:nvCxnSpPr>
        <p:spPr>
          <a:xfrm>
            <a:off x="6811336" y="602338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7159620" y="618533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6240543" y="5803854"/>
            <a:ext cx="570793" cy="395164"/>
            <a:chOff x="971600" y="3789040"/>
            <a:chExt cx="936104" cy="648072"/>
          </a:xfrm>
        </p:grpSpPr>
        <p:sp>
          <p:nvSpPr>
            <p:cNvPr id="251" name="Flowchart: Delay 250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2" name="Flowchart: Connector 251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43" name="Straight Connector 242"/>
          <p:cNvCxnSpPr>
            <a:stCxn id="247" idx="6"/>
          </p:cNvCxnSpPr>
          <p:nvPr/>
        </p:nvCxnSpPr>
        <p:spPr>
          <a:xfrm>
            <a:off x="6811336" y="55852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7159620" y="57471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5" name="Group 244"/>
          <p:cNvGrpSpPr/>
          <p:nvPr/>
        </p:nvGrpSpPr>
        <p:grpSpPr>
          <a:xfrm>
            <a:off x="6240543" y="5365704"/>
            <a:ext cx="570793" cy="395164"/>
            <a:chOff x="971600" y="3789040"/>
            <a:chExt cx="936104" cy="648072"/>
          </a:xfrm>
        </p:grpSpPr>
        <p:sp>
          <p:nvSpPr>
            <p:cNvPr id="246" name="Flowchart: Delay 24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7" name="Flowchart: Connector 24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33" name="Straight Connector 232"/>
          <p:cNvCxnSpPr>
            <a:stCxn id="237" idx="6"/>
          </p:cNvCxnSpPr>
          <p:nvPr/>
        </p:nvCxnSpPr>
        <p:spPr>
          <a:xfrm>
            <a:off x="6811336" y="51026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159620" y="52645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6240543" y="4883104"/>
            <a:ext cx="570793" cy="395164"/>
            <a:chOff x="971600" y="3789040"/>
            <a:chExt cx="936104" cy="648072"/>
          </a:xfrm>
        </p:grpSpPr>
        <p:sp>
          <p:nvSpPr>
            <p:cNvPr id="236" name="Flowchart: Delay 23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7" name="Flowchart: Connector 23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28" name="Straight Connector 227"/>
          <p:cNvCxnSpPr>
            <a:stCxn id="232" idx="6"/>
          </p:cNvCxnSpPr>
          <p:nvPr/>
        </p:nvCxnSpPr>
        <p:spPr>
          <a:xfrm>
            <a:off x="6811336" y="466448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159620" y="482643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0" name="Group 229"/>
          <p:cNvGrpSpPr/>
          <p:nvPr/>
        </p:nvGrpSpPr>
        <p:grpSpPr>
          <a:xfrm>
            <a:off x="6240543" y="4444954"/>
            <a:ext cx="570793" cy="395164"/>
            <a:chOff x="971600" y="3789040"/>
            <a:chExt cx="936104" cy="648072"/>
          </a:xfrm>
        </p:grpSpPr>
        <p:sp>
          <p:nvSpPr>
            <p:cNvPr id="231" name="Flowchart: Delay 230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2" name="Flowchart: Connector 231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23" name="Straight Connector 222"/>
          <p:cNvCxnSpPr>
            <a:stCxn id="227" idx="6"/>
          </p:cNvCxnSpPr>
          <p:nvPr/>
        </p:nvCxnSpPr>
        <p:spPr>
          <a:xfrm>
            <a:off x="6811336" y="42136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159620" y="43755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6240543" y="3994104"/>
            <a:ext cx="570793" cy="395164"/>
            <a:chOff x="971600" y="3789040"/>
            <a:chExt cx="936104" cy="648072"/>
          </a:xfrm>
        </p:grpSpPr>
        <p:sp>
          <p:nvSpPr>
            <p:cNvPr id="226" name="Flowchart: Delay 22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>
            <a:stCxn id="222" idx="6"/>
          </p:cNvCxnSpPr>
          <p:nvPr/>
        </p:nvCxnSpPr>
        <p:spPr>
          <a:xfrm>
            <a:off x="6811336" y="37691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7159620" y="39310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6240543" y="3549604"/>
            <a:ext cx="570793" cy="395164"/>
            <a:chOff x="971600" y="3789040"/>
            <a:chExt cx="936104" cy="648072"/>
          </a:xfrm>
        </p:grpSpPr>
        <p:sp>
          <p:nvSpPr>
            <p:cNvPr id="221" name="Flowchart: Delay 220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2" name="Flowchart: Connector 221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7" name="Straight Connector 216"/>
          <p:cNvCxnSpPr>
            <a:stCxn id="215" idx="6"/>
          </p:cNvCxnSpPr>
          <p:nvPr/>
        </p:nvCxnSpPr>
        <p:spPr>
          <a:xfrm>
            <a:off x="6811336" y="32865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Netlist</a:t>
            </a:r>
            <a:r>
              <a:rPr lang="en-US" dirty="0" smtClean="0"/>
              <a:t> allows sizing every CMOS gate.</a:t>
            </a:r>
          </a:p>
          <a:p>
            <a:r>
              <a:rPr lang="en-US" dirty="0" smtClean="0"/>
              <a:t>Based on cascading 2-to-4 decoders and </a:t>
            </a:r>
          </a:p>
          <a:p>
            <a:pPr>
              <a:buNone/>
            </a:pPr>
            <a:r>
              <a:rPr lang="en-US" dirty="0" smtClean="0"/>
              <a:t>	3-to-8 decoders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01849" y="32849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</a:t>
            </a:r>
            <a:endParaRPr lang="nl-B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573857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1281633" y="5877272"/>
            <a:ext cx="360618" cy="288032"/>
            <a:chOff x="1907704" y="4725144"/>
            <a:chExt cx="360618" cy="288032"/>
          </a:xfrm>
        </p:grpSpPr>
        <p:sp>
          <p:nvSpPr>
            <p:cNvPr id="90" name="Isosceles Triangle 8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Flowchart: Connector 9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281633" y="6237312"/>
            <a:ext cx="360618" cy="288032"/>
            <a:chOff x="1907704" y="4725144"/>
            <a:chExt cx="360618" cy="288032"/>
          </a:xfrm>
        </p:grpSpPr>
        <p:sp>
          <p:nvSpPr>
            <p:cNvPr id="93" name="Isosceles Triangle 9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05705" y="579597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nl-BE" dirty="0"/>
          </a:p>
        </p:txBody>
      </p:sp>
      <p:sp>
        <p:nvSpPr>
          <p:cNvPr id="96" name="TextBox 95"/>
          <p:cNvSpPr txBox="1"/>
          <p:nvPr/>
        </p:nvSpPr>
        <p:spPr>
          <a:xfrm>
            <a:off x="205705" y="61560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nl-BE" dirty="0"/>
          </a:p>
        </p:txBody>
      </p:sp>
      <p:cxnSp>
        <p:nvCxnSpPr>
          <p:cNvPr id="97" name="Straight Connector 96"/>
          <p:cNvCxnSpPr>
            <a:stCxn id="90" idx="3"/>
          </p:cNvCxnSpPr>
          <p:nvPr/>
        </p:nvCxnSpPr>
        <p:spPr>
          <a:xfrm flipH="1">
            <a:off x="637753" y="6021288"/>
            <a:ext cx="6438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3"/>
          </p:cNvCxnSpPr>
          <p:nvPr/>
        </p:nvCxnSpPr>
        <p:spPr>
          <a:xfrm flipH="1">
            <a:off x="637753" y="6381328"/>
            <a:ext cx="6438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6"/>
          </p:cNvCxnSpPr>
          <p:nvPr/>
        </p:nvCxnSpPr>
        <p:spPr>
          <a:xfrm>
            <a:off x="1642251" y="6021577"/>
            <a:ext cx="57967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6"/>
          </p:cNvCxnSpPr>
          <p:nvPr/>
        </p:nvCxnSpPr>
        <p:spPr>
          <a:xfrm>
            <a:off x="1642251" y="6381617"/>
            <a:ext cx="57967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2149921" y="3933056"/>
            <a:ext cx="792087" cy="648072"/>
            <a:chOff x="2843808" y="3789040"/>
            <a:chExt cx="792087" cy="648072"/>
          </a:xfrm>
        </p:grpSpPr>
        <p:sp>
          <p:nvSpPr>
            <p:cNvPr id="103" name="Flowchart: Stored Data 102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Connector 103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149921" y="4581128"/>
            <a:ext cx="792087" cy="648072"/>
            <a:chOff x="2843808" y="3789040"/>
            <a:chExt cx="792087" cy="648072"/>
          </a:xfrm>
        </p:grpSpPr>
        <p:sp>
          <p:nvSpPr>
            <p:cNvPr id="106" name="Flowchart: Stored Data 105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7" name="Flowchart: Connector 106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149921" y="5229200"/>
            <a:ext cx="792087" cy="648072"/>
            <a:chOff x="2843808" y="3789040"/>
            <a:chExt cx="792087" cy="648072"/>
          </a:xfrm>
        </p:grpSpPr>
        <p:sp>
          <p:nvSpPr>
            <p:cNvPr id="109" name="Flowchart: Stored Data 108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0" name="Flowchart: Connector 109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149921" y="5877272"/>
            <a:ext cx="792087" cy="648072"/>
            <a:chOff x="2843808" y="3789040"/>
            <a:chExt cx="792087" cy="648072"/>
          </a:xfrm>
        </p:grpSpPr>
        <p:sp>
          <p:nvSpPr>
            <p:cNvPr id="112" name="Flowchart: Stored Data 111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1933897" y="3645024"/>
            <a:ext cx="12700" cy="255838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46597" y="620340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946597" y="5555332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946597" y="4907260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946597" y="4259188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flipV="1">
            <a:off x="1141809" y="5373216"/>
            <a:ext cx="1080120" cy="648072"/>
          </a:xfrm>
          <a:prstGeom prst="bentConnector3">
            <a:avLst>
              <a:gd name="adj1" fmla="val -26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5400000" flipH="1" flipV="1">
            <a:off x="1681869" y="5841268"/>
            <a:ext cx="648072" cy="432048"/>
          </a:xfrm>
          <a:prstGeom prst="bentConnector3">
            <a:avLst>
              <a:gd name="adj1" fmla="val 101441"/>
            </a:avLst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5400000" flipH="1" flipV="1">
            <a:off x="1321829" y="5121188"/>
            <a:ext cx="1296144" cy="504056"/>
          </a:xfrm>
          <a:prstGeom prst="bentConnector3">
            <a:avLst>
              <a:gd name="adj1" fmla="val 99236"/>
            </a:avLst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5400000" flipH="1" flipV="1">
            <a:off x="961789" y="5121188"/>
            <a:ext cx="1296144" cy="1224136"/>
          </a:xfrm>
          <a:prstGeom prst="bentConnector3">
            <a:avLst>
              <a:gd name="adj1" fmla="val 9997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565745" y="4725144"/>
            <a:ext cx="1944216" cy="1368152"/>
          </a:xfrm>
          <a:prstGeom prst="bentConnector3">
            <a:avLst>
              <a:gd name="adj1" fmla="val 9997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 flipH="1" flipV="1">
            <a:off x="493737" y="4293096"/>
            <a:ext cx="1944216" cy="1512168"/>
          </a:xfrm>
          <a:prstGeom prst="bentConnector3">
            <a:avLst>
              <a:gd name="adj1" fmla="val 10046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942009" y="4278005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42010" y="4926077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942010" y="5574149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942010" y="6222221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086026" y="409612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</a:t>
            </a:r>
            <a:endParaRPr lang="nl-BE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6026" y="4738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nl-BE" dirty="0"/>
          </a:p>
        </p:txBody>
      </p:sp>
      <p:sp>
        <p:nvSpPr>
          <p:cNvPr id="156" name="TextBox 155"/>
          <p:cNvSpPr txBox="1"/>
          <p:nvPr/>
        </p:nvSpPr>
        <p:spPr>
          <a:xfrm>
            <a:off x="3086026" y="537207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nl-BE" dirty="0"/>
          </a:p>
        </p:txBody>
      </p:sp>
      <p:sp>
        <p:nvSpPr>
          <p:cNvPr id="157" name="TextBox 156"/>
          <p:cNvSpPr txBox="1"/>
          <p:nvPr/>
        </p:nvSpPr>
        <p:spPr>
          <a:xfrm>
            <a:off x="3086026" y="60296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nl-BE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7372371" y="3131776"/>
            <a:ext cx="546145" cy="446846"/>
            <a:chOff x="2843808" y="3789040"/>
            <a:chExt cx="792087" cy="648072"/>
          </a:xfrm>
        </p:grpSpPr>
        <p:sp>
          <p:nvSpPr>
            <p:cNvPr id="174" name="Flowchart: Stored Data 173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5" name="Flowchart: Connector 174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7372371" y="3593690"/>
            <a:ext cx="546145" cy="446846"/>
            <a:chOff x="2843808" y="3789040"/>
            <a:chExt cx="792087" cy="648072"/>
          </a:xfrm>
        </p:grpSpPr>
        <p:sp>
          <p:nvSpPr>
            <p:cNvPr id="177" name="Flowchart: Stored Data 176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8" name="Flowchart: Connector 177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7372371" y="4046177"/>
            <a:ext cx="546145" cy="446846"/>
            <a:chOff x="2843808" y="3789040"/>
            <a:chExt cx="792087" cy="648072"/>
          </a:xfrm>
        </p:grpSpPr>
        <p:sp>
          <p:nvSpPr>
            <p:cNvPr id="180" name="Flowchart: Stored Data 179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1" name="Flowchart: Connector 180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7372371" y="4498663"/>
            <a:ext cx="546145" cy="446846"/>
            <a:chOff x="2843808" y="3789040"/>
            <a:chExt cx="792087" cy="648072"/>
          </a:xfrm>
        </p:grpSpPr>
        <p:sp>
          <p:nvSpPr>
            <p:cNvPr id="183" name="Flowchart: Stored Data 182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4" name="Flowchart: Connector 183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7372371" y="4968851"/>
            <a:ext cx="546145" cy="446846"/>
            <a:chOff x="2843808" y="3789040"/>
            <a:chExt cx="792087" cy="648072"/>
          </a:xfrm>
        </p:grpSpPr>
        <p:sp>
          <p:nvSpPr>
            <p:cNvPr id="189" name="Flowchart: Stored Data 188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0" name="Flowchart: Connector 189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7372371" y="5430765"/>
            <a:ext cx="546145" cy="446846"/>
            <a:chOff x="2843808" y="3789040"/>
            <a:chExt cx="792087" cy="648072"/>
          </a:xfrm>
        </p:grpSpPr>
        <p:sp>
          <p:nvSpPr>
            <p:cNvPr id="192" name="Flowchart: Stored Data 191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Flowchart: Connector 192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372371" y="5883252"/>
            <a:ext cx="546145" cy="446846"/>
            <a:chOff x="2843808" y="3789040"/>
            <a:chExt cx="792087" cy="648072"/>
          </a:xfrm>
        </p:grpSpPr>
        <p:sp>
          <p:nvSpPr>
            <p:cNvPr id="195" name="Flowchart: Stored Data 194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6" name="Flowchart: Connector 195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372371" y="6335738"/>
            <a:ext cx="546145" cy="446846"/>
            <a:chOff x="2843808" y="3789040"/>
            <a:chExt cx="792087" cy="648072"/>
          </a:xfrm>
        </p:grpSpPr>
        <p:sp>
          <p:nvSpPr>
            <p:cNvPr id="198" name="Flowchart: Stored Data 197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9" name="Flowchart: Connector 198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7159620" y="34484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7159620" y="3938678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7159620" y="4372311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59620" y="4824798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159620" y="5258430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7159620" y="574862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7159620" y="6182257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7159620" y="663474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7121906" y="2846895"/>
            <a:ext cx="18861" cy="3799569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214492" y="26062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</a:t>
            </a:r>
            <a:endParaRPr lang="nl-BE" dirty="0"/>
          </a:p>
        </p:txBody>
      </p:sp>
      <p:cxnSp>
        <p:nvCxnSpPr>
          <p:cNvPr id="212" name="Straight Connector 211"/>
          <p:cNvCxnSpPr/>
          <p:nvPr/>
        </p:nvCxnSpPr>
        <p:spPr>
          <a:xfrm>
            <a:off x="7286500" y="2678263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6240543" y="3067004"/>
            <a:ext cx="570793" cy="395164"/>
            <a:chOff x="971600" y="3789040"/>
            <a:chExt cx="936104" cy="648072"/>
          </a:xfrm>
        </p:grpSpPr>
        <p:sp>
          <p:nvSpPr>
            <p:cNvPr id="214" name="Flowchart: Delay 213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5" name="Flowchart: Connector 214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61" name="Oval 260"/>
          <p:cNvSpPr/>
          <p:nvPr/>
        </p:nvSpPr>
        <p:spPr>
          <a:xfrm>
            <a:off x="6141735" y="310507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Oval 261"/>
          <p:cNvSpPr/>
          <p:nvPr/>
        </p:nvSpPr>
        <p:spPr>
          <a:xfrm>
            <a:off x="6141735" y="322652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3" name="Oval 262"/>
          <p:cNvSpPr/>
          <p:nvPr/>
        </p:nvSpPr>
        <p:spPr>
          <a:xfrm>
            <a:off x="6141735" y="333367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5" name="Oval 264"/>
          <p:cNvSpPr/>
          <p:nvPr/>
        </p:nvSpPr>
        <p:spPr>
          <a:xfrm>
            <a:off x="6141735" y="371420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6" name="Oval 265"/>
          <p:cNvSpPr/>
          <p:nvPr/>
        </p:nvSpPr>
        <p:spPr>
          <a:xfrm>
            <a:off x="6141735" y="382135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7" name="Oval 266"/>
          <p:cNvSpPr/>
          <p:nvPr/>
        </p:nvSpPr>
        <p:spPr>
          <a:xfrm>
            <a:off x="6141735" y="403471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9" name="Oval 268"/>
          <p:cNvSpPr/>
          <p:nvPr/>
        </p:nvSpPr>
        <p:spPr>
          <a:xfrm>
            <a:off x="6141735" y="426331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2" name="Oval 271"/>
          <p:cNvSpPr/>
          <p:nvPr/>
        </p:nvSpPr>
        <p:spPr>
          <a:xfrm>
            <a:off x="6141735" y="472051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3" name="Oval 272"/>
          <p:cNvSpPr/>
          <p:nvPr/>
        </p:nvSpPr>
        <p:spPr>
          <a:xfrm>
            <a:off x="6141735" y="491863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4" name="Oval 273"/>
          <p:cNvSpPr/>
          <p:nvPr/>
        </p:nvSpPr>
        <p:spPr>
          <a:xfrm>
            <a:off x="6141735" y="504008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Oval 276"/>
          <p:cNvSpPr/>
          <p:nvPr/>
        </p:nvSpPr>
        <p:spPr>
          <a:xfrm>
            <a:off x="6141735" y="552776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Oval 278"/>
          <p:cNvSpPr/>
          <p:nvPr/>
        </p:nvSpPr>
        <p:spPr>
          <a:xfrm>
            <a:off x="6141735" y="584065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TextBox 289"/>
          <p:cNvSpPr txBox="1"/>
          <p:nvPr/>
        </p:nvSpPr>
        <p:spPr>
          <a:xfrm>
            <a:off x="5303634" y="2957538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291" name="TextBox 290"/>
          <p:cNvSpPr txBox="1"/>
          <p:nvPr/>
        </p:nvSpPr>
        <p:spPr>
          <a:xfrm>
            <a:off x="5303634" y="3098939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292" name="TextBox 291"/>
          <p:cNvSpPr txBox="1"/>
          <p:nvPr/>
        </p:nvSpPr>
        <p:spPr>
          <a:xfrm>
            <a:off x="5303634" y="3249768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00" name="Straight Connector 299"/>
          <p:cNvCxnSpPr>
            <a:stCxn id="261" idx="2"/>
          </p:cNvCxnSpPr>
          <p:nvPr/>
        </p:nvCxnSpPr>
        <p:spPr>
          <a:xfrm flipH="1" flipV="1">
            <a:off x="5698331" y="3138488"/>
            <a:ext cx="443404" cy="4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 flipV="1">
            <a:off x="5698331" y="3264694"/>
            <a:ext cx="443404" cy="4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H="1" flipV="1">
            <a:off x="5698331" y="3374231"/>
            <a:ext cx="443404" cy="4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5303634" y="344807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303634" y="358947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11" name="TextBox 310"/>
          <p:cNvSpPr txBox="1"/>
          <p:nvPr/>
        </p:nvSpPr>
        <p:spPr>
          <a:xfrm>
            <a:off x="5303634" y="374030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12" name="Straight Connector 311"/>
          <p:cNvCxnSpPr/>
          <p:nvPr/>
        </p:nvCxnSpPr>
        <p:spPr>
          <a:xfrm flipH="1">
            <a:off x="5698331" y="3629026"/>
            <a:ext cx="5238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H="1" flipV="1">
            <a:off x="5698331" y="3755232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 flipV="1">
            <a:off x="5698331" y="3864769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8107680" y="31775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</a:t>
            </a:r>
            <a:endParaRPr lang="nl-BE" dirty="0"/>
          </a:p>
        </p:txBody>
      </p:sp>
      <p:sp>
        <p:nvSpPr>
          <p:cNvPr id="370" name="TextBox 369"/>
          <p:cNvSpPr txBox="1"/>
          <p:nvPr/>
        </p:nvSpPr>
        <p:spPr>
          <a:xfrm>
            <a:off x="8107680" y="37033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nl-BE" dirty="0"/>
          </a:p>
        </p:txBody>
      </p:sp>
      <p:sp>
        <p:nvSpPr>
          <p:cNvPr id="371" name="TextBox 370"/>
          <p:cNvSpPr txBox="1"/>
          <p:nvPr/>
        </p:nvSpPr>
        <p:spPr>
          <a:xfrm>
            <a:off x="8107680" y="41376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nl-BE" dirty="0"/>
          </a:p>
        </p:txBody>
      </p:sp>
      <p:sp>
        <p:nvSpPr>
          <p:cNvPr id="372" name="TextBox 371"/>
          <p:cNvSpPr txBox="1"/>
          <p:nvPr/>
        </p:nvSpPr>
        <p:spPr>
          <a:xfrm>
            <a:off x="8107680" y="46024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nl-BE" dirty="0"/>
          </a:p>
        </p:txBody>
      </p:sp>
      <p:sp>
        <p:nvSpPr>
          <p:cNvPr id="373" name="TextBox 372"/>
          <p:cNvSpPr txBox="1"/>
          <p:nvPr/>
        </p:nvSpPr>
        <p:spPr>
          <a:xfrm>
            <a:off x="8107680" y="50901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nl-BE" dirty="0"/>
          </a:p>
        </p:txBody>
      </p:sp>
      <p:sp>
        <p:nvSpPr>
          <p:cNvPr id="374" name="TextBox 373"/>
          <p:cNvSpPr txBox="1"/>
          <p:nvPr/>
        </p:nvSpPr>
        <p:spPr>
          <a:xfrm>
            <a:off x="8107680" y="55473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nl-BE" dirty="0"/>
          </a:p>
        </p:txBody>
      </p:sp>
      <p:sp>
        <p:nvSpPr>
          <p:cNvPr id="375" name="TextBox 374"/>
          <p:cNvSpPr txBox="1"/>
          <p:nvPr/>
        </p:nvSpPr>
        <p:spPr>
          <a:xfrm>
            <a:off x="8107680" y="59588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nl-BE" dirty="0"/>
          </a:p>
        </p:txBody>
      </p:sp>
      <p:sp>
        <p:nvSpPr>
          <p:cNvPr id="376" name="TextBox 375"/>
          <p:cNvSpPr txBox="1"/>
          <p:nvPr/>
        </p:nvSpPr>
        <p:spPr>
          <a:xfrm>
            <a:off x="8107680" y="63703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b7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57200" y="906054"/>
            <a:ext cx="8229600" cy="4525963"/>
          </a:xfrm>
        </p:spPr>
        <p:txBody>
          <a:bodyPr/>
          <a:lstStyle/>
          <a:p>
            <a:r>
              <a:rPr lang="en-US" dirty="0" smtClean="0"/>
              <a:t>Glitches because NOR-gated output </a:t>
            </a:r>
          </a:p>
          <a:p>
            <a:r>
              <a:rPr lang="en-US" dirty="0" smtClean="0"/>
              <a:t>Solve by using NAND + Inverter Decoder topology, more area, worth it?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62025" y="3962400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2-to-4</a:t>
            </a:r>
            <a:endParaRPr lang="nl-BE" dirty="0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552450" y="4151790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52450" y="4366102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52450" y="4709002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4775" y="39576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IN3</a:t>
            </a:r>
            <a:endParaRPr lang="nl-BE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775" y="41744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IN4</a:t>
            </a:r>
            <a:endParaRPr lang="nl-BE" dirty="0"/>
          </a:p>
        </p:txBody>
      </p:sp>
      <p:sp>
        <p:nvSpPr>
          <p:cNvPr id="147" name="TextBox 146"/>
          <p:cNvSpPr txBox="1"/>
          <p:nvPr/>
        </p:nvSpPr>
        <p:spPr>
          <a:xfrm>
            <a:off x="161337" y="44949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</a:t>
            </a:r>
            <a:endParaRPr lang="nl-BE" dirty="0"/>
          </a:p>
        </p:txBody>
      </p:sp>
      <p:sp>
        <p:nvSpPr>
          <p:cNvPr id="149" name="Rectangle 148"/>
          <p:cNvSpPr/>
          <p:nvPr/>
        </p:nvSpPr>
        <p:spPr>
          <a:xfrm>
            <a:off x="3724079" y="2633221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3314504" y="274719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314504" y="2961507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314504" y="3379823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866829" y="25530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162" name="TextBox 161"/>
          <p:cNvSpPr txBox="1"/>
          <p:nvPr/>
        </p:nvSpPr>
        <p:spPr>
          <a:xfrm>
            <a:off x="2866829" y="27698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sp>
        <p:nvSpPr>
          <p:cNvPr id="164" name="Rectangle 163"/>
          <p:cNvSpPr/>
          <p:nvPr/>
        </p:nvSpPr>
        <p:spPr>
          <a:xfrm>
            <a:off x="3724079" y="3670169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3314504" y="4419152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24079" y="4763678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3314504" y="5512661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724079" y="5791200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314504" y="654494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0800000" flipV="1">
            <a:off x="2121032" y="3384222"/>
            <a:ext cx="1206631" cy="7164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6200000" flipV="1">
            <a:off x="1946635" y="5151746"/>
            <a:ext cx="1838226" cy="961539"/>
          </a:xfrm>
          <a:prstGeom prst="bentConnector3">
            <a:avLst>
              <a:gd name="adj1" fmla="val 2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092751" y="4694549"/>
            <a:ext cx="2828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0800000">
            <a:off x="2121032" y="4524867"/>
            <a:ext cx="1206631" cy="989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/>
          <p:nvPr/>
        </p:nvCxnSpPr>
        <p:spPr>
          <a:xfrm rot="10800000">
            <a:off x="2111605" y="4270343"/>
            <a:ext cx="1225485" cy="1508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864231" y="2733773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864231" y="2922309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864231" y="312027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864231" y="332766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864231" y="3780148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864231" y="3968684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864231" y="416664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4864231" y="437403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864231" y="4892511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864231" y="508104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864231" y="527901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864231" y="548640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864231" y="5901179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864231" y="608971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4864231" y="6287678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4864231" y="6495068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6651625" y="5011657"/>
            <a:ext cx="167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6651625" y="4344907"/>
            <a:ext cx="1643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626225" y="3601957"/>
            <a:ext cx="167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6632575" y="4513182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6632575" y="3836907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6632575" y="3093957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442685" y="346543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8442685" y="419129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sp>
        <p:nvSpPr>
          <p:cNvPr id="253" name="TextBox 252"/>
          <p:cNvSpPr txBox="1"/>
          <p:nvPr/>
        </p:nvSpPr>
        <p:spPr>
          <a:xfrm>
            <a:off x="8442685" y="487002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3314504" y="3159470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866829" y="29678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3314504" y="3784143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3314504" y="399845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2866829" y="35899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261" name="TextBox 260"/>
          <p:cNvSpPr txBox="1"/>
          <p:nvPr/>
        </p:nvSpPr>
        <p:spPr>
          <a:xfrm>
            <a:off x="2866829" y="38068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cxnSp>
        <p:nvCxnSpPr>
          <p:cNvPr id="262" name="Straight Connector 261"/>
          <p:cNvCxnSpPr/>
          <p:nvPr/>
        </p:nvCxnSpPr>
        <p:spPr>
          <a:xfrm flipV="1">
            <a:off x="3314504" y="4196418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866829" y="40047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3314504" y="4877653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3314504" y="509196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2866829" y="4683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268" name="TextBox 267"/>
          <p:cNvSpPr txBox="1"/>
          <p:nvPr/>
        </p:nvSpPr>
        <p:spPr>
          <a:xfrm>
            <a:off x="2866829" y="49003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3314504" y="5289928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866829" y="50982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3314504" y="590517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3314504" y="6119487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2866829" y="571102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275" name="TextBox 274"/>
          <p:cNvSpPr txBox="1"/>
          <p:nvPr/>
        </p:nvSpPr>
        <p:spPr>
          <a:xfrm>
            <a:off x="2866829" y="59278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cxnSp>
        <p:nvCxnSpPr>
          <p:cNvPr id="276" name="Straight Connector 275"/>
          <p:cNvCxnSpPr/>
          <p:nvPr/>
        </p:nvCxnSpPr>
        <p:spPr>
          <a:xfrm flipV="1">
            <a:off x="3314504" y="6317450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2866829" y="61258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78" name="Straight Connector 277"/>
          <p:cNvCxnSpPr/>
          <p:nvPr/>
        </p:nvCxnSpPr>
        <p:spPr>
          <a:xfrm>
            <a:off x="4864231" y="2828041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4864231" y="301657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4864231" y="321454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864231" y="342193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4864231" y="387441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864231" y="406295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4864231" y="426091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4864231" y="446830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864231" y="499620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864231" y="518474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864231" y="538270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4864231" y="559009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4864231" y="599544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864231" y="6183983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864231" y="638194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864231" y="658933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7010400" y="326136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018020" y="3261360"/>
            <a:ext cx="518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536180" y="326136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6858000" y="281178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 * IN1 * IN2 = A</a:t>
            </a:r>
            <a:endParaRPr lang="nl-BE" dirty="0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6911340" y="2811780"/>
            <a:ext cx="1424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6629400" y="4014788"/>
            <a:ext cx="504825" cy="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134225" y="4021931"/>
            <a:ext cx="0" cy="31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7089935" y="363759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= B</a:t>
            </a:r>
            <a:endParaRPr lang="nl-BE" dirty="0"/>
          </a:p>
        </p:txBody>
      </p:sp>
      <p:cxnSp>
        <p:nvCxnSpPr>
          <p:cNvPr id="310" name="Straight Connector 309"/>
          <p:cNvCxnSpPr/>
          <p:nvPr/>
        </p:nvCxnSpPr>
        <p:spPr>
          <a:xfrm>
            <a:off x="7178991" y="3726180"/>
            <a:ext cx="632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7674769" y="4021931"/>
            <a:ext cx="0" cy="31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7662862" y="4014788"/>
            <a:ext cx="504825" cy="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7119938" y="43481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A+B</a:t>
            </a:r>
            <a:endParaRPr lang="nl-BE" dirty="0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7234237" y="4433887"/>
            <a:ext cx="327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7674769" y="4700588"/>
            <a:ext cx="0" cy="31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7536180" y="4692491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7531894" y="4698206"/>
            <a:ext cx="142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6949440" y="2872740"/>
            <a:ext cx="32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7475220" y="2872740"/>
            <a:ext cx="32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8016240" y="2872740"/>
            <a:ext cx="32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>
            <a:off x="6626225" y="2657077"/>
            <a:ext cx="167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V="1">
            <a:off x="6632575" y="2149077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V="1">
            <a:off x="7010400" y="231648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7018020" y="2316480"/>
            <a:ext cx="518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7536180" y="231648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8442685" y="250531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sp>
        <p:nvSpPr>
          <p:cNvPr id="342" name="TextBox 341"/>
          <p:cNvSpPr txBox="1"/>
          <p:nvPr/>
        </p:nvSpPr>
        <p:spPr>
          <a:xfrm>
            <a:off x="6766560" y="19812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 = IN1 = IN2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 capacitance increases</a:t>
            </a:r>
            <a:br>
              <a:rPr lang="en-US" dirty="0" smtClean="0"/>
            </a:br>
            <a:r>
              <a:rPr lang="en-US" dirty="0" smtClean="0"/>
              <a:t>when more cells per BL</a:t>
            </a:r>
          </a:p>
          <a:p>
            <a:r>
              <a:rPr lang="en-US" dirty="0" smtClean="0"/>
              <a:t>Delay increases too</a:t>
            </a:r>
          </a:p>
          <a:p>
            <a:r>
              <a:rPr lang="en-US" dirty="0" smtClean="0"/>
              <a:t>Can’t decrease Pull-Up</a:t>
            </a:r>
            <a:br>
              <a:rPr lang="en-US" dirty="0" smtClean="0"/>
            </a:br>
            <a:r>
              <a:rPr lang="en-US" dirty="0" smtClean="0"/>
              <a:t>resistance because BL will be </a:t>
            </a:r>
            <a:br>
              <a:rPr lang="en-US" dirty="0" smtClean="0"/>
            </a:br>
            <a:r>
              <a:rPr lang="en-US" dirty="0" smtClean="0"/>
              <a:t>charged to VDD</a:t>
            </a:r>
          </a:p>
          <a:p>
            <a:r>
              <a:rPr lang="en-US" dirty="0" smtClean="0"/>
              <a:t>Limited #</a:t>
            </a:r>
            <a:r>
              <a:rPr lang="en-US" dirty="0" err="1" smtClean="0"/>
              <a:t>WLpB</a:t>
            </a:r>
            <a:endParaRPr lang="en-US" dirty="0" smtClean="0"/>
          </a:p>
          <a:p>
            <a:r>
              <a:rPr lang="en-US" dirty="0" smtClean="0"/>
              <a:t>No sizing needed for BL decoders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25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BL Decoders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5707756" y="295275"/>
            <a:ext cx="3112394" cy="4021410"/>
            <a:chOff x="4860032" y="1196752"/>
            <a:chExt cx="3384376" cy="5472608"/>
          </a:xfrm>
        </p:grpSpPr>
        <p:sp>
          <p:nvSpPr>
            <p:cNvPr id="111" name="Rounded Rectangle 110"/>
            <p:cNvSpPr/>
            <p:nvPr/>
          </p:nvSpPr>
          <p:spPr>
            <a:xfrm>
              <a:off x="4932040" y="1268760"/>
              <a:ext cx="3240360" cy="540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6084168" y="2492896"/>
              <a:ext cx="0" cy="30963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948264" y="2492896"/>
              <a:ext cx="0" cy="30963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6228184" y="2479264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6228184" y="3214790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Oval 133"/>
            <p:cNvSpPr/>
            <p:nvPr/>
          </p:nvSpPr>
          <p:spPr>
            <a:xfrm>
              <a:off x="6228184" y="4897441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TextBox 134"/>
            <p:cNvSpPr txBox="1"/>
            <p:nvPr/>
          </p:nvSpPr>
          <p:spPr>
            <a:xfrm rot="5400000">
              <a:off x="6398390" y="373791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nl-BE" sz="2800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5796136" y="5733256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5796136" y="623731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5796136" y="573325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724128" y="5733256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436096" y="599179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6077025" y="5589240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065116" y="6237312"/>
              <a:ext cx="4763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Group 146"/>
            <p:cNvGrpSpPr/>
            <p:nvPr/>
          </p:nvGrpSpPr>
          <p:grpSpPr>
            <a:xfrm flipH="1">
              <a:off x="6948264" y="5589240"/>
              <a:ext cx="648072" cy="864096"/>
              <a:chOff x="6300192" y="5589240"/>
              <a:chExt cx="648072" cy="864096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>
                <a:off x="6660232" y="573325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6660232" y="6237312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660232" y="573325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6588224" y="573325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6300192" y="599179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6941121" y="558924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929212" y="623731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3"/>
            <p:cNvCxnSpPr/>
            <p:nvPr/>
          </p:nvCxnSpPr>
          <p:spPr>
            <a:xfrm>
              <a:off x="5652120" y="6453336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156176" y="652534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31942" y="6597352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432649" y="6669360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5448796" y="1628800"/>
              <a:ext cx="648072" cy="864096"/>
              <a:chOff x="3203848" y="5229200"/>
              <a:chExt cx="648072" cy="864096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/>
            <p:cNvGrpSpPr/>
            <p:nvPr/>
          </p:nvGrpSpPr>
          <p:grpSpPr>
            <a:xfrm flipH="1">
              <a:off x="6938739" y="1628800"/>
              <a:ext cx="504056" cy="864096"/>
              <a:chOff x="3203848" y="5229200"/>
              <a:chExt cx="648072" cy="864096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3563888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/>
              <p:nvPr/>
            </p:nvCxnSpPr>
            <p:spPr>
              <a:xfrm flipH="1">
                <a:off x="3556745" y="5375597"/>
                <a:ext cx="288032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3563888" y="587727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3491880" y="5373216"/>
                <a:ext cx="0" cy="50405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3203848" y="5631752"/>
                <a:ext cx="28803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3844777" y="5229200"/>
                <a:ext cx="0" cy="15858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3832868" y="5877272"/>
                <a:ext cx="4763" cy="216024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4" name="Straight Connector 183"/>
            <p:cNvCxnSpPr/>
            <p:nvPr/>
          </p:nvCxnSpPr>
          <p:spPr>
            <a:xfrm>
              <a:off x="5652120" y="1628800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6876256" y="1628800"/>
              <a:ext cx="64807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5364088" y="1268760"/>
              <a:ext cx="549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Vdd</a:t>
              </a:r>
              <a:endParaRPr lang="nl-BE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444208" y="1196752"/>
              <a:ext cx="1277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>
                      <a:lumMod val="65000"/>
                    </a:schemeClr>
                  </a:solidFill>
                </a:rPr>
                <a:t>Vdd_WRITE</a:t>
              </a:r>
              <a:endParaRPr lang="nl-BE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92080" y="371703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BL</a:t>
              </a:r>
              <a:endParaRPr lang="nl-BE" sz="28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092280" y="3717032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SL</a:t>
              </a:r>
              <a:endParaRPr lang="nl-BE" sz="28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092280" y="544522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Select SL</a:t>
              </a:r>
              <a:endParaRPr lang="nl-BE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4860032" y="537321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Discharge</a:t>
              </a:r>
              <a:endParaRPr lang="nl-BE" dirty="0"/>
            </a:p>
          </p:txBody>
        </p:sp>
        <p:sp>
          <p:nvSpPr>
            <p:cNvPr id="192" name="Oval 191"/>
            <p:cNvSpPr/>
            <p:nvPr/>
          </p:nvSpPr>
          <p:spPr>
            <a:xfrm>
              <a:off x="6228184" y="4199858"/>
              <a:ext cx="576064" cy="57606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155703" y="2554664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Data0</a:t>
              </a:r>
              <a:endParaRPr lang="nl-BE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155703" y="3299382"/>
              <a:ext cx="73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Data1</a:t>
              </a:r>
              <a:endParaRPr lang="nl-BE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155703" y="4317477"/>
              <a:ext cx="717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Datax</a:t>
              </a:r>
              <a:endParaRPr lang="nl-BE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268827" y="5033914"/>
              <a:ext cx="489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</a:t>
              </a:r>
              <a:endParaRPr lang="nl-B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/>
          <p:cNvCxnSpPr/>
          <p:nvPr/>
        </p:nvCxnSpPr>
        <p:spPr>
          <a:xfrm>
            <a:off x="4885932" y="5277243"/>
            <a:ext cx="199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Sizing every CMOS block difficult:</a:t>
            </a:r>
          </a:p>
          <a:p>
            <a:pPr lvl="1"/>
            <a:r>
              <a:rPr lang="en-US" dirty="0" smtClean="0"/>
              <a:t>Different paths towards output consisting of different amount of stages and logical efforts</a:t>
            </a:r>
          </a:p>
          <a:p>
            <a:r>
              <a:rPr lang="en-US" dirty="0" smtClean="0"/>
              <a:t>Solution: Minimal decoder with sized inverter chain at output towards WL?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WL Decoders: optimization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86231" y="4839093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x-to-2^x</a:t>
            </a:r>
            <a:endParaRPr lang="nl-BE" dirty="0"/>
          </a:p>
        </p:txBody>
      </p:sp>
      <p:cxnSp>
        <p:nvCxnSpPr>
          <p:cNvPr id="122" name="Straight Connector 121"/>
          <p:cNvCxnSpPr>
            <a:stCxn id="111" idx="3"/>
          </p:cNvCxnSpPr>
          <p:nvPr/>
        </p:nvCxnSpPr>
        <p:spPr>
          <a:xfrm>
            <a:off x="2529231" y="5277243"/>
            <a:ext cx="19956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3430945" y="5132555"/>
            <a:ext cx="360618" cy="288032"/>
            <a:chOff x="1907704" y="4725144"/>
            <a:chExt cx="360618" cy="288032"/>
          </a:xfrm>
        </p:grpSpPr>
        <p:sp>
          <p:nvSpPr>
            <p:cNvPr id="132" name="Isosceles Triangle 131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053114" y="5132555"/>
            <a:ext cx="360618" cy="288032"/>
            <a:chOff x="1907704" y="4725144"/>
            <a:chExt cx="360618" cy="288032"/>
          </a:xfrm>
        </p:grpSpPr>
        <p:sp>
          <p:nvSpPr>
            <p:cNvPr id="137" name="Isosceles Triangle 13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071209" y="5132555"/>
            <a:ext cx="360618" cy="288032"/>
            <a:chOff x="1907704" y="4725144"/>
            <a:chExt cx="360618" cy="288032"/>
          </a:xfrm>
        </p:grpSpPr>
        <p:sp>
          <p:nvSpPr>
            <p:cNvPr id="141" name="Isosceles Triangle 140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749939" y="5132555"/>
            <a:ext cx="360618" cy="288032"/>
            <a:chOff x="1907704" y="4725144"/>
            <a:chExt cx="360618" cy="288032"/>
          </a:xfrm>
        </p:grpSpPr>
        <p:sp>
          <p:nvSpPr>
            <p:cNvPr id="146" name="Isosceles Triangle 145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58" name="Straight Connector 157"/>
          <p:cNvCxnSpPr/>
          <p:nvPr/>
        </p:nvCxnSpPr>
        <p:spPr>
          <a:xfrm>
            <a:off x="6504495" y="5514680"/>
            <a:ext cx="744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04495" y="5656082"/>
            <a:ext cx="7447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524866" y="50716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6867526" y="5281613"/>
            <a:ext cx="0" cy="219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867526" y="5662613"/>
            <a:ext cx="0" cy="219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691313" y="5881689"/>
            <a:ext cx="352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6762758" y="5967414"/>
            <a:ext cx="214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834194" y="6048375"/>
            <a:ext cx="714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37560" y="5524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nl-BE" dirty="0"/>
          </a:p>
        </p:txBody>
      </p:sp>
      <p:sp>
        <p:nvSpPr>
          <p:cNvPr id="173" name="TextBox 172"/>
          <p:cNvSpPr txBox="1"/>
          <p:nvPr/>
        </p:nvSpPr>
        <p:spPr>
          <a:xfrm>
            <a:off x="4030980" y="55245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nl-BE" dirty="0"/>
          </a:p>
        </p:txBody>
      </p:sp>
      <p:sp>
        <p:nvSpPr>
          <p:cNvPr id="174" name="TextBox 173"/>
          <p:cNvSpPr txBox="1"/>
          <p:nvPr/>
        </p:nvSpPr>
        <p:spPr>
          <a:xfrm>
            <a:off x="5013960" y="55245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Sn-1</a:t>
            </a:r>
            <a:endParaRPr lang="nl-BE" dirty="0"/>
          </a:p>
        </p:txBody>
      </p:sp>
      <p:sp>
        <p:nvSpPr>
          <p:cNvPr id="175" name="TextBox 174"/>
          <p:cNvSpPr txBox="1"/>
          <p:nvPr/>
        </p:nvSpPr>
        <p:spPr>
          <a:xfrm>
            <a:off x="5730240" y="55245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/>
          <p:cNvCxnSpPr>
            <a:stCxn id="75" idx="2"/>
          </p:cNvCxnSpPr>
          <p:nvPr/>
        </p:nvCxnSpPr>
        <p:spPr>
          <a:xfrm>
            <a:off x="2018158" y="4378821"/>
            <a:ext cx="1848992" cy="26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20130" y="932935"/>
            <a:ext cx="839367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Invertors as delay elements</a:t>
            </a:r>
          </a:p>
          <a:p>
            <a:r>
              <a:rPr lang="en-US" sz="2800" dirty="0" smtClean="0"/>
              <a:t>Note: in case one Source Line Discharge per Local Block, Discharge gate connected to delayed </a:t>
            </a:r>
            <a:r>
              <a:rPr lang="en-US" sz="2800" dirty="0" err="1" smtClean="0"/>
              <a:t>LBEnable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768762" y="4300012"/>
            <a:ext cx="0" cy="36004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4760253" y="4660052"/>
            <a:ext cx="156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765587" y="4300012"/>
            <a:ext cx="149313" cy="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4696754" y="4300012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4590838" y="4484286"/>
            <a:ext cx="105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4920713" y="4155996"/>
            <a:ext cx="0" cy="158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8" name="Picture 8" descr="http://lateblt.tripod.com/resisto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691737" y="3754850"/>
            <a:ext cx="466439" cy="348139"/>
          </a:xfrm>
          <a:prstGeom prst="rect">
            <a:avLst/>
          </a:prstGeom>
          <a:noFill/>
        </p:spPr>
      </p:pic>
      <p:cxnSp>
        <p:nvCxnSpPr>
          <p:cNvPr id="140" name="Straight Connector 139"/>
          <p:cNvCxnSpPr/>
          <p:nvPr/>
        </p:nvCxnSpPr>
        <p:spPr>
          <a:xfrm>
            <a:off x="4919291" y="4660052"/>
            <a:ext cx="2753" cy="435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064557" y="4228004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WL</a:t>
            </a:r>
            <a:endParaRPr lang="nl-BE" sz="24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4645546" y="5090593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4645546" y="559464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4645546" y="5090593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573538" y="5090593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4285506" y="5349129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4928394" y="5588000"/>
            <a:ext cx="0" cy="250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5912371" y="5100118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912371" y="560417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5912371" y="510011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5840363" y="5100118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5552331" y="5358654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195219" y="5597525"/>
            <a:ext cx="0" cy="250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4791075" y="4791075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TextBox 192"/>
          <p:cNvSpPr txBox="1"/>
          <p:nvPr/>
        </p:nvSpPr>
        <p:spPr>
          <a:xfrm>
            <a:off x="5019675" y="47339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</a:t>
            </a:r>
            <a:endParaRPr lang="nl-BE" dirty="0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5902846" y="2823643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5898781" y="2819400"/>
            <a:ext cx="290090" cy="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5902846" y="3312593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5830838" y="2823643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542806" y="3082179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185694" y="3321050"/>
            <a:ext cx="0" cy="250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176185" y="2578101"/>
            <a:ext cx="0" cy="250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6176010" y="3573780"/>
            <a:ext cx="7620" cy="1516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38" idx="1"/>
          </p:cNvCxnSpPr>
          <p:nvPr/>
        </p:nvCxnSpPr>
        <p:spPr>
          <a:xfrm>
            <a:off x="4924956" y="3695700"/>
            <a:ext cx="2615034" cy="7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6063615" y="3579495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9" name="TextBox 208"/>
          <p:cNvSpPr txBox="1"/>
          <p:nvPr/>
        </p:nvSpPr>
        <p:spPr>
          <a:xfrm>
            <a:off x="5682615" y="33699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</a:t>
            </a:r>
            <a:endParaRPr lang="nl-BE" dirty="0"/>
          </a:p>
        </p:txBody>
      </p:sp>
      <p:cxnSp>
        <p:nvCxnSpPr>
          <p:cNvPr id="210" name="Straight Connector 209"/>
          <p:cNvCxnSpPr/>
          <p:nvPr/>
        </p:nvCxnSpPr>
        <p:spPr>
          <a:xfrm>
            <a:off x="4647619" y="5860211"/>
            <a:ext cx="180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5151675" y="5932219"/>
            <a:ext cx="6480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5327441" y="6004227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5428148" y="6076235"/>
            <a:ext cx="80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5724525" y="2566988"/>
            <a:ext cx="881063" cy="4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853113" y="22479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VDD</a:t>
            </a:r>
            <a:endParaRPr lang="nl-BE" dirty="0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7537450" y="3695700"/>
            <a:ext cx="0" cy="990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7537450" y="5186363"/>
            <a:ext cx="1588" cy="6524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7253491" y="4675303"/>
            <a:ext cx="0" cy="50405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7253491" y="517935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7253491" y="4675303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181483" y="4675303"/>
            <a:ext cx="0" cy="504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6893451" y="4933839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7491413" y="5829300"/>
            <a:ext cx="95250" cy="952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9" name="Trapezoid 228"/>
          <p:cNvSpPr/>
          <p:nvPr/>
        </p:nvSpPr>
        <p:spPr>
          <a:xfrm rot="16200000">
            <a:off x="-1124669" y="4292749"/>
            <a:ext cx="3312368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1" name="TextBox 240"/>
          <p:cNvSpPr txBox="1"/>
          <p:nvPr/>
        </p:nvSpPr>
        <p:spPr>
          <a:xfrm rot="16200000">
            <a:off x="-789777" y="383555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 decoder</a:t>
            </a:r>
            <a:endParaRPr lang="nl-BE" sz="2400" dirty="0"/>
          </a:p>
        </p:txBody>
      </p:sp>
      <p:cxnSp>
        <p:nvCxnSpPr>
          <p:cNvPr id="244" name="Straight Connector 243"/>
          <p:cNvCxnSpPr>
            <a:stCxn id="229" idx="2"/>
          </p:cNvCxnSpPr>
          <p:nvPr/>
        </p:nvCxnSpPr>
        <p:spPr>
          <a:xfrm>
            <a:off x="783543" y="4544777"/>
            <a:ext cx="540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2169840" y="4227137"/>
            <a:ext cx="360618" cy="288032"/>
            <a:chOff x="1907704" y="4725144"/>
            <a:chExt cx="360618" cy="288032"/>
          </a:xfrm>
        </p:grpSpPr>
        <p:sp>
          <p:nvSpPr>
            <p:cNvPr id="247" name="Isosceles Triangle 24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8" name="Flowchart: Connector 24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2880405" y="4236662"/>
            <a:ext cx="360618" cy="288032"/>
            <a:chOff x="1907704" y="4725144"/>
            <a:chExt cx="360618" cy="288032"/>
          </a:xfrm>
        </p:grpSpPr>
        <p:sp>
          <p:nvSpPr>
            <p:cNvPr id="250" name="Isosceles Triangle 24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1" name="Flowchart: Connector 25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3535090" y="4236662"/>
            <a:ext cx="360618" cy="288032"/>
            <a:chOff x="1907704" y="4725144"/>
            <a:chExt cx="360618" cy="288032"/>
          </a:xfrm>
        </p:grpSpPr>
        <p:sp>
          <p:nvSpPr>
            <p:cNvPr id="253" name="Isosceles Triangle 25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4" name="Flowchart: Connector 25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57" name="Elbow Connector 256"/>
          <p:cNvCxnSpPr/>
          <p:nvPr/>
        </p:nvCxnSpPr>
        <p:spPr>
          <a:xfrm>
            <a:off x="3133725" y="3076575"/>
            <a:ext cx="2438400" cy="4764"/>
          </a:xfrm>
          <a:prstGeom prst="bentConnector3">
            <a:avLst>
              <a:gd name="adj1" fmla="val 50000"/>
            </a:avLst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Elbow Connector 259"/>
          <p:cNvCxnSpPr/>
          <p:nvPr/>
        </p:nvCxnSpPr>
        <p:spPr>
          <a:xfrm rot="16200000" flipH="1">
            <a:off x="3800476" y="4552949"/>
            <a:ext cx="933449" cy="590550"/>
          </a:xfrm>
          <a:prstGeom prst="bentConnector3">
            <a:avLst>
              <a:gd name="adj1" fmla="val 103061"/>
            </a:avLst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flipV="1">
            <a:off x="3962400" y="4933951"/>
            <a:ext cx="2962275" cy="1304924"/>
          </a:xfrm>
          <a:prstGeom prst="bentConnector3">
            <a:avLst>
              <a:gd name="adj1" fmla="val 100161"/>
            </a:avLst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3962400" y="5343526"/>
            <a:ext cx="6350" cy="895349"/>
          </a:xfrm>
          <a:prstGeom prst="lin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/>
          <p:nvPr/>
        </p:nvCxnSpPr>
        <p:spPr>
          <a:xfrm rot="10800000">
            <a:off x="3352800" y="3324226"/>
            <a:ext cx="2204138" cy="2038607"/>
          </a:xfrm>
          <a:prstGeom prst="bentConnector3">
            <a:avLst>
              <a:gd name="adj1" fmla="val -128"/>
            </a:avLst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360420" y="3329940"/>
            <a:ext cx="0" cy="1080135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29" idx="3"/>
          </p:cNvCxnSpPr>
          <p:nvPr/>
        </p:nvCxnSpPr>
        <p:spPr>
          <a:xfrm flipV="1">
            <a:off x="531515" y="2693773"/>
            <a:ext cx="0" cy="384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0" y="233542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LBEnable</a:t>
            </a:r>
            <a:endParaRPr lang="nl-BE" dirty="0"/>
          </a:p>
        </p:txBody>
      </p:sp>
      <p:sp>
        <p:nvSpPr>
          <p:cNvPr id="286" name="TextBox 285"/>
          <p:cNvSpPr txBox="1"/>
          <p:nvPr/>
        </p:nvSpPr>
        <p:spPr>
          <a:xfrm>
            <a:off x="7626350" y="47244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BitLine</a:t>
            </a:r>
            <a:r>
              <a:rPr lang="en-US" dirty="0" smtClean="0"/>
              <a:t> MUX</a:t>
            </a:r>
            <a:endParaRPr lang="nl-BE" dirty="0"/>
          </a:p>
        </p:txBody>
      </p:sp>
      <p:grpSp>
        <p:nvGrpSpPr>
          <p:cNvPr id="73" name="Group 72"/>
          <p:cNvGrpSpPr/>
          <p:nvPr/>
        </p:nvGrpSpPr>
        <p:grpSpPr>
          <a:xfrm>
            <a:off x="1226071" y="4018781"/>
            <a:ext cx="792087" cy="648072"/>
            <a:chOff x="2843808" y="3789040"/>
            <a:chExt cx="792087" cy="648072"/>
          </a:xfrm>
        </p:grpSpPr>
        <p:sp>
          <p:nvSpPr>
            <p:cNvPr id="74" name="Flowchart: Stored Data 73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Flowchart: Connector 74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819150" y="3449852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RefEnable</a:t>
            </a:r>
            <a:endParaRPr lang="nl-BE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1009650" y="41910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1009650" y="3810000"/>
            <a:ext cx="0" cy="371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771775" y="2829361"/>
            <a:ext cx="655340" cy="453697"/>
            <a:chOff x="971600" y="3789040"/>
            <a:chExt cx="936104" cy="648072"/>
          </a:xfrm>
        </p:grpSpPr>
        <p:sp>
          <p:nvSpPr>
            <p:cNvPr id="102" name="Flowchart: Delay 101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05" name="Straight Connector 104"/>
          <p:cNvCxnSpPr/>
          <p:nvPr/>
        </p:nvCxnSpPr>
        <p:spPr>
          <a:xfrm flipV="1">
            <a:off x="2647950" y="3133725"/>
            <a:ext cx="0" cy="1257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647950" y="3144834"/>
            <a:ext cx="1111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2290763" y="2933700"/>
            <a:ext cx="4714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25880" y="2628900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Delayed</a:t>
            </a:r>
            <a:br>
              <a:rPr lang="en-US" dirty="0" smtClean="0"/>
            </a:br>
            <a:r>
              <a:rPr lang="en-US" dirty="0" err="1" smtClean="0"/>
              <a:t>GBenable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/>
          <p:cNvCxnSpPr>
            <a:stCxn id="146" idx="6"/>
          </p:cNvCxnSpPr>
          <p:nvPr/>
        </p:nvCxnSpPr>
        <p:spPr>
          <a:xfrm flipV="1">
            <a:off x="3915393" y="5159375"/>
            <a:ext cx="1850407" cy="10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187450" y="5172075"/>
            <a:ext cx="17653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20130" y="932935"/>
            <a:ext cx="839367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RefEnable</a:t>
            </a:r>
            <a:r>
              <a:rPr lang="en-US" sz="2800" dirty="0" smtClean="0"/>
              <a:t>: AND-gated </a:t>
            </a:r>
            <a:r>
              <a:rPr lang="en-US" sz="2800" dirty="0" err="1" smtClean="0"/>
              <a:t>Gbenable</a:t>
            </a:r>
            <a:r>
              <a:rPr lang="en-US" sz="2800" dirty="0" smtClean="0"/>
              <a:t> + </a:t>
            </a:r>
            <a:r>
              <a:rPr lang="en-US" sz="2800" dirty="0" err="1" smtClean="0"/>
              <a:t>Lbenable</a:t>
            </a:r>
            <a:endParaRPr lang="en-US" sz="2800" dirty="0" smtClean="0"/>
          </a:p>
          <a:p>
            <a:r>
              <a:rPr lang="en-US" sz="2800" dirty="0" smtClean="0"/>
              <a:t>Delayed </a:t>
            </a:r>
            <a:r>
              <a:rPr lang="en-US" sz="2800" dirty="0" err="1" smtClean="0"/>
              <a:t>Gbenable</a:t>
            </a:r>
            <a:r>
              <a:rPr lang="en-US" sz="2800" dirty="0" smtClean="0"/>
              <a:t>: inverter chain</a:t>
            </a:r>
          </a:p>
          <a:p>
            <a:r>
              <a:rPr lang="en-US" sz="2800" dirty="0" err="1" smtClean="0"/>
              <a:t>RefEnable</a:t>
            </a:r>
            <a:r>
              <a:rPr lang="en-US" sz="2800" dirty="0" smtClean="0"/>
              <a:t> connected to </a:t>
            </a:r>
            <a:r>
              <a:rPr lang="en-US" sz="2800" dirty="0" err="1" smtClean="0"/>
              <a:t>RefWL</a:t>
            </a:r>
            <a:r>
              <a:rPr lang="en-US" sz="28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829300" y="1019175"/>
            <a:ext cx="1285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476499" y="2838886"/>
            <a:ext cx="852387" cy="590114"/>
            <a:chOff x="971600" y="3789040"/>
            <a:chExt cx="936104" cy="648072"/>
          </a:xfrm>
        </p:grpSpPr>
        <p:sp>
          <p:nvSpPr>
            <p:cNvPr id="90" name="Flowchart: Delay 89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Flowchart: Connector 90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1414463" y="3281363"/>
            <a:ext cx="1052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779315" y="3131762"/>
            <a:ext cx="360618" cy="288032"/>
            <a:chOff x="1907704" y="4725144"/>
            <a:chExt cx="360618" cy="288032"/>
          </a:xfrm>
        </p:grpSpPr>
        <p:sp>
          <p:nvSpPr>
            <p:cNvPr id="93" name="Isosceles Triangle 9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98" name="Straight Connector 97"/>
          <p:cNvCxnSpPr/>
          <p:nvPr/>
        </p:nvCxnSpPr>
        <p:spPr>
          <a:xfrm>
            <a:off x="1414463" y="3014663"/>
            <a:ext cx="1052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35280" y="283464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GBenable</a:t>
            </a:r>
            <a:endParaRPr lang="nl-BE" dirty="0"/>
          </a:p>
        </p:txBody>
      </p:sp>
      <p:sp>
        <p:nvSpPr>
          <p:cNvPr id="100" name="TextBox 99"/>
          <p:cNvSpPr txBox="1"/>
          <p:nvPr/>
        </p:nvSpPr>
        <p:spPr>
          <a:xfrm>
            <a:off x="350520" y="314706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LB0enable</a:t>
            </a:r>
            <a:endParaRPr lang="nl-BE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328988" y="3169444"/>
            <a:ext cx="1052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554775" y="3025082"/>
            <a:ext cx="360618" cy="288032"/>
            <a:chOff x="1907704" y="4725144"/>
            <a:chExt cx="360618" cy="288032"/>
          </a:xfrm>
        </p:grpSpPr>
        <p:sp>
          <p:nvSpPr>
            <p:cNvPr id="104" name="Isosceles Triangle 103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4305300" y="2978150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RefEnable0</a:t>
            </a:r>
            <a:endParaRPr lang="nl-BE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476499" y="3658036"/>
            <a:ext cx="852387" cy="590114"/>
            <a:chOff x="971600" y="3789040"/>
            <a:chExt cx="936104" cy="648072"/>
          </a:xfrm>
        </p:grpSpPr>
        <p:sp>
          <p:nvSpPr>
            <p:cNvPr id="113" name="Flowchart: Delay 112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5" name="Straight Connector 114"/>
          <p:cNvCxnSpPr/>
          <p:nvPr/>
        </p:nvCxnSpPr>
        <p:spPr>
          <a:xfrm>
            <a:off x="1414463" y="4100513"/>
            <a:ext cx="1052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779315" y="3950912"/>
            <a:ext cx="360618" cy="288032"/>
            <a:chOff x="1907704" y="4725144"/>
            <a:chExt cx="360618" cy="288032"/>
          </a:xfrm>
        </p:grpSpPr>
        <p:sp>
          <p:nvSpPr>
            <p:cNvPr id="117" name="Isosceles Triangle 116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9" name="Straight Connector 118"/>
          <p:cNvCxnSpPr/>
          <p:nvPr/>
        </p:nvCxnSpPr>
        <p:spPr>
          <a:xfrm>
            <a:off x="1414463" y="3833813"/>
            <a:ext cx="1052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5280" y="365379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GBenable</a:t>
            </a:r>
            <a:endParaRPr lang="nl-BE" dirty="0"/>
          </a:p>
        </p:txBody>
      </p:sp>
      <p:sp>
        <p:nvSpPr>
          <p:cNvPr id="121" name="TextBox 120"/>
          <p:cNvSpPr txBox="1"/>
          <p:nvPr/>
        </p:nvSpPr>
        <p:spPr>
          <a:xfrm>
            <a:off x="350520" y="39662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LB1enable</a:t>
            </a:r>
            <a:endParaRPr lang="nl-BE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3328988" y="3988594"/>
            <a:ext cx="1052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3554775" y="3844232"/>
            <a:ext cx="360618" cy="288032"/>
            <a:chOff x="1907704" y="4725144"/>
            <a:chExt cx="360618" cy="288032"/>
          </a:xfrm>
        </p:grpSpPr>
        <p:sp>
          <p:nvSpPr>
            <p:cNvPr id="125" name="Isosceles Triangle 124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4305300" y="3797300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RefEnable1</a:t>
            </a:r>
            <a:endParaRPr lang="nl-BE" dirty="0"/>
          </a:p>
        </p:txBody>
      </p:sp>
      <p:sp>
        <p:nvSpPr>
          <p:cNvPr id="129" name="Rectangle 128"/>
          <p:cNvSpPr/>
          <p:nvPr/>
        </p:nvSpPr>
        <p:spPr>
          <a:xfrm>
            <a:off x="5680797" y="2785163"/>
            <a:ext cx="1363339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LB0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80797" y="3671381"/>
            <a:ext cx="1363339" cy="720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LB1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583100" y="5025332"/>
            <a:ext cx="360618" cy="288032"/>
            <a:chOff x="1907704" y="4725144"/>
            <a:chExt cx="360618" cy="288032"/>
          </a:xfrm>
        </p:grpSpPr>
        <p:sp>
          <p:nvSpPr>
            <p:cNvPr id="133" name="Isosceles Triangle 13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307000" y="5025332"/>
            <a:ext cx="360618" cy="288032"/>
            <a:chOff x="1907704" y="4725144"/>
            <a:chExt cx="360618" cy="288032"/>
          </a:xfrm>
        </p:grpSpPr>
        <p:sp>
          <p:nvSpPr>
            <p:cNvPr id="142" name="Isosceles Triangle 141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554775" y="5025332"/>
            <a:ext cx="360618" cy="288032"/>
            <a:chOff x="1907704" y="4725144"/>
            <a:chExt cx="360618" cy="288032"/>
          </a:xfrm>
        </p:grpSpPr>
        <p:sp>
          <p:nvSpPr>
            <p:cNvPr id="145" name="Isosceles Triangle 144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4326300" y="5025332"/>
            <a:ext cx="360618" cy="288032"/>
            <a:chOff x="1907704" y="4725144"/>
            <a:chExt cx="360618" cy="288032"/>
          </a:xfrm>
        </p:grpSpPr>
        <p:sp>
          <p:nvSpPr>
            <p:cNvPr id="148" name="Isosceles Triangle 147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3009900" y="4943475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155" name="TextBox 154"/>
          <p:cNvSpPr txBox="1"/>
          <p:nvPr/>
        </p:nvSpPr>
        <p:spPr>
          <a:xfrm>
            <a:off x="170180" y="498094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GBenable</a:t>
            </a:r>
            <a:endParaRPr lang="nl-BE" dirty="0"/>
          </a:p>
        </p:txBody>
      </p:sp>
      <p:sp>
        <p:nvSpPr>
          <p:cNvPr id="156" name="TextBox 155"/>
          <p:cNvSpPr txBox="1"/>
          <p:nvPr/>
        </p:nvSpPr>
        <p:spPr>
          <a:xfrm>
            <a:off x="5872480" y="4980940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Delayed </a:t>
            </a:r>
            <a:r>
              <a:rPr lang="en-US" dirty="0" err="1" smtClean="0"/>
              <a:t>GBenable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259469" y="2866768"/>
            <a:ext cx="6227805" cy="14580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20130" y="1339335"/>
            <a:ext cx="839367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Just n-MOS (justified as long as </a:t>
            </a:r>
            <a:r>
              <a:rPr lang="en-US" sz="2800" dirty="0" err="1" smtClean="0"/>
              <a:t>Vsignal</a:t>
            </a:r>
            <a:r>
              <a:rPr lang="en-US" sz="2800" dirty="0" smtClean="0"/>
              <a:t> &lt; 1V – </a:t>
            </a:r>
            <a:r>
              <a:rPr lang="en-US" sz="2800" dirty="0" err="1" smtClean="0"/>
              <a:t>Vt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Low </a:t>
            </a:r>
            <a:r>
              <a:rPr lang="en-US" sz="2800" dirty="0" err="1" smtClean="0"/>
              <a:t>Vt</a:t>
            </a:r>
            <a:r>
              <a:rPr lang="en-US" sz="2800" dirty="0" smtClean="0"/>
              <a:t>!</a:t>
            </a:r>
          </a:p>
          <a:p>
            <a:r>
              <a:rPr lang="en-US" sz="2800" dirty="0" smtClean="0"/>
              <a:t>Timing so only one charge injection occurs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70C0"/>
                </a:solidFill>
                <a:latin typeface="Gill Sans MT" pitchFamily="34" charset="0"/>
              </a:rPr>
              <a:t>Passgates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032309" y="3232785"/>
            <a:ext cx="648072" cy="1000125"/>
            <a:chOff x="4542681" y="4848225"/>
            <a:chExt cx="648072" cy="1000125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490272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0272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490272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83071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4268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8556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185569" y="48482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129589" y="3232785"/>
            <a:ext cx="648072" cy="1000125"/>
            <a:chOff x="4542681" y="4848225"/>
            <a:chExt cx="648072" cy="100012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490272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90272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0272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83071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54268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8556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185569" y="48482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3310689" y="3232785"/>
            <a:ext cx="648072" cy="1000125"/>
            <a:chOff x="4542681" y="4848225"/>
            <a:chExt cx="648072" cy="1000125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490272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90272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90272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83071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54268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18556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185569" y="48482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185209" y="3232785"/>
            <a:ext cx="648072" cy="1000125"/>
            <a:chOff x="4542681" y="4848225"/>
            <a:chExt cx="648072" cy="1000125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490272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90272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90272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83071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54268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18556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185569" y="48482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4117248" y="3451860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419768" y="2926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BL0</a:t>
            </a:r>
            <a:endParaRPr lang="nl-BE" dirty="0"/>
          </a:p>
        </p:txBody>
      </p:sp>
      <p:sp>
        <p:nvSpPr>
          <p:cNvPr id="107" name="TextBox 106"/>
          <p:cNvSpPr txBox="1"/>
          <p:nvPr/>
        </p:nvSpPr>
        <p:spPr>
          <a:xfrm>
            <a:off x="2501808" y="2926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BL1</a:t>
            </a:r>
            <a:endParaRPr lang="nl-BE" dirty="0"/>
          </a:p>
        </p:txBody>
      </p:sp>
      <p:sp>
        <p:nvSpPr>
          <p:cNvPr id="108" name="TextBox 107"/>
          <p:cNvSpPr txBox="1"/>
          <p:nvPr/>
        </p:nvSpPr>
        <p:spPr>
          <a:xfrm>
            <a:off x="3705768" y="291084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BL2</a:t>
            </a:r>
            <a:endParaRPr lang="nl-BE" dirty="0"/>
          </a:p>
        </p:txBody>
      </p:sp>
      <p:sp>
        <p:nvSpPr>
          <p:cNvPr id="109" name="TextBox 108"/>
          <p:cNvSpPr txBox="1"/>
          <p:nvPr/>
        </p:nvSpPr>
        <p:spPr>
          <a:xfrm>
            <a:off x="5603148" y="286512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BLx</a:t>
            </a:r>
            <a:endParaRPr lang="nl-BE" dirty="0"/>
          </a:p>
        </p:txBody>
      </p:sp>
      <p:sp>
        <p:nvSpPr>
          <p:cNvPr id="110" name="TextBox 109"/>
          <p:cNvSpPr txBox="1"/>
          <p:nvPr/>
        </p:nvSpPr>
        <p:spPr>
          <a:xfrm>
            <a:off x="505368" y="355092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Sel0</a:t>
            </a:r>
            <a:endParaRPr lang="nl-BE" dirty="0"/>
          </a:p>
        </p:txBody>
      </p:sp>
      <p:sp>
        <p:nvSpPr>
          <p:cNvPr id="111" name="TextBox 110"/>
          <p:cNvSpPr txBox="1"/>
          <p:nvPr/>
        </p:nvSpPr>
        <p:spPr>
          <a:xfrm>
            <a:off x="1633128" y="356616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Sel1</a:t>
            </a:r>
            <a:endParaRPr lang="nl-BE" dirty="0"/>
          </a:p>
        </p:txBody>
      </p:sp>
      <p:sp>
        <p:nvSpPr>
          <p:cNvPr id="112" name="TextBox 111"/>
          <p:cNvSpPr txBox="1"/>
          <p:nvPr/>
        </p:nvSpPr>
        <p:spPr>
          <a:xfrm>
            <a:off x="2821848" y="35433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Sel2</a:t>
            </a:r>
            <a:endParaRPr lang="nl-BE" dirty="0"/>
          </a:p>
        </p:txBody>
      </p:sp>
      <p:sp>
        <p:nvSpPr>
          <p:cNvPr id="113" name="TextBox 112"/>
          <p:cNvSpPr txBox="1"/>
          <p:nvPr/>
        </p:nvSpPr>
        <p:spPr>
          <a:xfrm>
            <a:off x="4688748" y="35509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Selx</a:t>
            </a:r>
            <a:endParaRPr lang="nl-BE" dirty="0"/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-222446" y="338574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LocalBlock0</a:t>
            </a:r>
            <a:endParaRPr lang="nl-BE" dirty="0"/>
          </a:p>
        </p:txBody>
      </p:sp>
      <p:sp>
        <p:nvSpPr>
          <p:cNvPr id="116" name="Rectangle 115"/>
          <p:cNvSpPr/>
          <p:nvPr/>
        </p:nvSpPr>
        <p:spPr>
          <a:xfrm>
            <a:off x="7339914" y="2870887"/>
            <a:ext cx="1363339" cy="1441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6948592" y="3389872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LocalBlock1</a:t>
            </a:r>
            <a:endParaRPr lang="nl-BE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904092" y="4435511"/>
            <a:ext cx="607022" cy="816112"/>
            <a:chOff x="4542681" y="4848225"/>
            <a:chExt cx="648072" cy="1000125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490272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90272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490272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83071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268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518556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185569" y="48482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flipV="1">
            <a:off x="1680519" y="4213654"/>
            <a:ext cx="4151870" cy="12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6860578" y="4451986"/>
            <a:ext cx="607022" cy="816112"/>
            <a:chOff x="4542681" y="4848225"/>
            <a:chExt cx="648072" cy="1000125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490272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490272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90272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83071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54268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18556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185569" y="48482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6" name="Straight Connector 145"/>
          <p:cNvCxnSpPr/>
          <p:nvPr/>
        </p:nvCxnSpPr>
        <p:spPr>
          <a:xfrm flipV="1">
            <a:off x="5509260" y="42291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7462363" y="4326731"/>
            <a:ext cx="2856" cy="123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069623" y="4667250"/>
            <a:ext cx="8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 S&amp;H</a:t>
            </a:r>
            <a:endParaRPr lang="nl-BE" dirty="0"/>
          </a:p>
        </p:txBody>
      </p:sp>
      <p:sp>
        <p:nvSpPr>
          <p:cNvPr id="159" name="TextBox 158"/>
          <p:cNvSpPr txBox="1"/>
          <p:nvPr/>
        </p:nvSpPr>
        <p:spPr>
          <a:xfrm>
            <a:off x="5321300" y="5295900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 In+</a:t>
            </a:r>
            <a:endParaRPr lang="nl-BE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546100" y="6680200"/>
            <a:ext cx="3975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46100" y="6013450"/>
            <a:ext cx="3975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520700" y="5270500"/>
            <a:ext cx="3975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V="1">
            <a:off x="527050" y="6181725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527050" y="5505450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527050" y="4762500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505325" y="513397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sp>
        <p:nvSpPr>
          <p:cNvPr id="181" name="TextBox 180"/>
          <p:cNvSpPr txBox="1"/>
          <p:nvPr/>
        </p:nvSpPr>
        <p:spPr>
          <a:xfrm>
            <a:off x="4505325" y="58674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sp>
        <p:nvSpPr>
          <p:cNvPr id="182" name="TextBox 181"/>
          <p:cNvSpPr txBox="1"/>
          <p:nvPr/>
        </p:nvSpPr>
        <p:spPr>
          <a:xfrm>
            <a:off x="4505325" y="6488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-38099" y="4733926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SelBL</a:t>
            </a:r>
            <a:endParaRPr lang="nl-BE" dirty="0"/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10513" y="550545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LBEn</a:t>
            </a:r>
            <a:endParaRPr lang="nl-BE" dirty="0"/>
          </a:p>
        </p:txBody>
      </p:sp>
      <p:cxnSp>
        <p:nvCxnSpPr>
          <p:cNvPr id="201" name="Elbow Connector 200"/>
          <p:cNvCxnSpPr/>
          <p:nvPr/>
        </p:nvCxnSpPr>
        <p:spPr>
          <a:xfrm flipV="1">
            <a:off x="552450" y="4857750"/>
            <a:ext cx="2486025" cy="400050"/>
          </a:xfrm>
          <a:prstGeom prst="bentConnector3">
            <a:avLst>
              <a:gd name="adj1" fmla="val 162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3047999" y="4857750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/>
          <p:nvPr/>
        </p:nvCxnSpPr>
        <p:spPr>
          <a:xfrm flipV="1">
            <a:off x="560070" y="5638800"/>
            <a:ext cx="1824990" cy="388620"/>
          </a:xfrm>
          <a:prstGeom prst="bentConnector3">
            <a:avLst>
              <a:gd name="adj1" fmla="val 220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2394585" y="5627370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Freeform 235"/>
          <p:cNvSpPr/>
          <p:nvPr/>
        </p:nvSpPr>
        <p:spPr>
          <a:xfrm>
            <a:off x="563880" y="6418263"/>
            <a:ext cx="3581400" cy="281622"/>
          </a:xfrm>
          <a:custGeom>
            <a:avLst/>
            <a:gdLst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0866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303530"/>
              <a:gd name="connsiteX1" fmla="*/ 396240 w 3581400"/>
              <a:gd name="connsiteY1" fmla="*/ 269240 h 303530"/>
              <a:gd name="connsiteX2" fmla="*/ 731520 w 3581400"/>
              <a:gd name="connsiteY2" fmla="*/ 63500 h 303530"/>
              <a:gd name="connsiteX3" fmla="*/ 1844040 w 3581400"/>
              <a:gd name="connsiteY3" fmla="*/ 17780 h 303530"/>
              <a:gd name="connsiteX4" fmla="*/ 2042160 w 3581400"/>
              <a:gd name="connsiteY4" fmla="*/ 170180 h 303530"/>
              <a:gd name="connsiteX5" fmla="*/ 3581400 w 3581400"/>
              <a:gd name="connsiteY5" fmla="*/ 154940 h 303530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9240 h 286385"/>
              <a:gd name="connsiteX1" fmla="*/ 396240 w 3581400"/>
              <a:gd name="connsiteY1" fmla="*/ 269240 h 286385"/>
              <a:gd name="connsiteX2" fmla="*/ 731520 w 3581400"/>
              <a:gd name="connsiteY2" fmla="*/ 63500 h 286385"/>
              <a:gd name="connsiteX3" fmla="*/ 1844040 w 3581400"/>
              <a:gd name="connsiteY3" fmla="*/ 17780 h 286385"/>
              <a:gd name="connsiteX4" fmla="*/ 2042160 w 3581400"/>
              <a:gd name="connsiteY4" fmla="*/ 170180 h 286385"/>
              <a:gd name="connsiteX5" fmla="*/ 3581400 w 3581400"/>
              <a:gd name="connsiteY5" fmla="*/ 154940 h 286385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50177 h 281622"/>
              <a:gd name="connsiteX0" fmla="*/ 0 w 3581400"/>
              <a:gd name="connsiteY0" fmla="*/ 264477 h 281622"/>
              <a:gd name="connsiteX1" fmla="*/ 396240 w 3581400"/>
              <a:gd name="connsiteY1" fmla="*/ 264477 h 281622"/>
              <a:gd name="connsiteX2" fmla="*/ 731520 w 3581400"/>
              <a:gd name="connsiteY2" fmla="*/ 58737 h 281622"/>
              <a:gd name="connsiteX3" fmla="*/ 1844040 w 3581400"/>
              <a:gd name="connsiteY3" fmla="*/ 13017 h 281622"/>
              <a:gd name="connsiteX4" fmla="*/ 2042160 w 3581400"/>
              <a:gd name="connsiteY4" fmla="*/ 165417 h 281622"/>
              <a:gd name="connsiteX5" fmla="*/ 3581400 w 3581400"/>
              <a:gd name="connsiteY5" fmla="*/ 169227 h 28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0" h="281622">
                <a:moveTo>
                  <a:pt x="0" y="264477"/>
                </a:moveTo>
                <a:cubicBezTo>
                  <a:pt x="139065" y="281622"/>
                  <a:pt x="220980" y="275907"/>
                  <a:pt x="396240" y="264477"/>
                </a:cubicBezTo>
                <a:cubicBezTo>
                  <a:pt x="518160" y="230187"/>
                  <a:pt x="490220" y="100647"/>
                  <a:pt x="731520" y="58737"/>
                </a:cubicBezTo>
                <a:cubicBezTo>
                  <a:pt x="972820" y="16827"/>
                  <a:pt x="1756568" y="0"/>
                  <a:pt x="1844040" y="13017"/>
                </a:cubicBezTo>
                <a:cubicBezTo>
                  <a:pt x="1900554" y="37941"/>
                  <a:pt x="1752600" y="166369"/>
                  <a:pt x="2042160" y="165417"/>
                </a:cubicBezTo>
                <a:lnTo>
                  <a:pt x="3581400" y="169227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7" name="TextBox 236"/>
          <p:cNvSpPr txBox="1"/>
          <p:nvPr/>
        </p:nvSpPr>
        <p:spPr>
          <a:xfrm rot="16200000">
            <a:off x="47056" y="6238630"/>
            <a:ext cx="60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SAIn</a:t>
            </a:r>
            <a:endParaRPr lang="nl-BE" dirty="0"/>
          </a:p>
        </p:txBody>
      </p:sp>
      <p:sp>
        <p:nvSpPr>
          <p:cNvPr id="122" name="TextBox 121"/>
          <p:cNvSpPr txBox="1"/>
          <p:nvPr/>
        </p:nvSpPr>
        <p:spPr>
          <a:xfrm>
            <a:off x="7007225" y="5295900"/>
            <a:ext cx="7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 In-</a:t>
            </a:r>
            <a:endParaRPr lang="nl-BE" dirty="0"/>
          </a:p>
        </p:txBody>
      </p:sp>
      <p:sp>
        <p:nvSpPr>
          <p:cNvPr id="127" name="TextBox 126"/>
          <p:cNvSpPr txBox="1"/>
          <p:nvPr/>
        </p:nvSpPr>
        <p:spPr>
          <a:xfrm>
            <a:off x="5984148" y="4667250"/>
            <a:ext cx="8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 S&amp;H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global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8764" y="3619099"/>
            <a:ext cx="2754401" cy="2696490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 flipV="1">
            <a:off x="228600" y="5095875"/>
            <a:ext cx="5915025" cy="161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2880" y="1183907"/>
            <a:ext cx="5871411" cy="256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51" name="Picture 50" descr="localblo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67077"/>
            <a:ext cx="5486400" cy="5591669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1480008" y="2762054"/>
            <a:ext cx="3440784" cy="301657"/>
          </a:xfrm>
          <a:prstGeom prst="round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Freeform 52"/>
          <p:cNvSpPr/>
          <p:nvPr/>
        </p:nvSpPr>
        <p:spPr>
          <a:xfrm>
            <a:off x="4986779" y="1985912"/>
            <a:ext cx="1621411" cy="92696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1411" h="926969">
                <a:moveTo>
                  <a:pt x="0" y="926969"/>
                </a:moveTo>
                <a:cubicBezTo>
                  <a:pt x="681872" y="722721"/>
                  <a:pt x="1194063" y="0"/>
                  <a:pt x="1621411" y="59703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xtBox 53"/>
          <p:cNvSpPr txBox="1"/>
          <p:nvPr/>
        </p:nvSpPr>
        <p:spPr>
          <a:xfrm>
            <a:off x="6562615" y="1788887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Reference now inside</a:t>
            </a:r>
          </a:p>
          <a:p>
            <a:r>
              <a:rPr lang="en-US" sz="2000" dirty="0" err="1" smtClean="0">
                <a:solidFill>
                  <a:srgbClr val="002060"/>
                </a:solidFill>
              </a:rPr>
              <a:t>Localblock</a:t>
            </a:r>
            <a:r>
              <a:rPr lang="en-US" sz="2000" dirty="0" smtClean="0">
                <a:solidFill>
                  <a:srgbClr val="002060"/>
                </a:solidFill>
              </a:rPr>
              <a:t>: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467149" y="1174282"/>
            <a:ext cx="1751798" cy="256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438775" y="5133975"/>
            <a:ext cx="1828800" cy="157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20130" y="1339335"/>
            <a:ext cx="839367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AND-gates</a:t>
            </a:r>
          </a:p>
          <a:p>
            <a:r>
              <a:rPr lang="en-US" sz="2800" dirty="0" err="1" smtClean="0"/>
              <a:t>Passgates</a:t>
            </a:r>
            <a:r>
              <a:rPr lang="en-US" sz="2800" dirty="0" smtClean="0"/>
              <a:t> would leave nodes connected to digital circuits floated -&gt; ill-advised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Line Drivers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2825931" y="3485830"/>
            <a:ext cx="2054987" cy="648072"/>
            <a:chOff x="2418159" y="2633185"/>
            <a:chExt cx="2054987" cy="648072"/>
          </a:xfrm>
        </p:grpSpPr>
        <p:cxnSp>
          <p:nvCxnSpPr>
            <p:cNvPr id="134" name="Straight Connector 133"/>
            <p:cNvCxnSpPr>
              <a:stCxn id="118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97" name="Flowchart: Delay 96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8" name="Flowchart: Connector 117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127" name="Isosceles Triangle 126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8" name="Flowchart: Connector 12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130" name="Isosceles Triangle 129"/>
          <p:cNvSpPr/>
          <p:nvPr/>
        </p:nvSpPr>
        <p:spPr>
          <a:xfrm rot="5400000">
            <a:off x="642551" y="4211367"/>
            <a:ext cx="778476" cy="117389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8" name="Straight Connector 137"/>
          <p:cNvCxnSpPr>
            <a:stCxn id="130" idx="0"/>
          </p:cNvCxnSpPr>
          <p:nvPr/>
        </p:nvCxnSpPr>
        <p:spPr>
          <a:xfrm>
            <a:off x="1618735" y="4798313"/>
            <a:ext cx="902043" cy="6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2825931" y="4289019"/>
            <a:ext cx="2054987" cy="648072"/>
            <a:chOff x="2418159" y="2633185"/>
            <a:chExt cx="2054987" cy="648072"/>
          </a:xfrm>
        </p:grpSpPr>
        <p:cxnSp>
          <p:nvCxnSpPr>
            <p:cNvPr id="154" name="Straight Connector 153"/>
            <p:cNvCxnSpPr>
              <a:stCxn id="167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163" name="Flowchart: Delay 162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7" name="Flowchart: Connector 166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161" name="Isosceles Triangle 160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2825931" y="5487625"/>
            <a:ext cx="2054987" cy="648072"/>
            <a:chOff x="2418159" y="2633185"/>
            <a:chExt cx="2054987" cy="648072"/>
          </a:xfrm>
        </p:grpSpPr>
        <p:cxnSp>
          <p:nvCxnSpPr>
            <p:cNvPr id="169" name="Straight Connector 168"/>
            <p:cNvCxnSpPr>
              <a:stCxn id="176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174" name="Flowchart: Delay 173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6" name="Flowchart: Connector 175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172" name="Isosceles Triangle 171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73" name="Flowchart: Connector 172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180" name="TextBox 179"/>
          <p:cNvSpPr txBox="1"/>
          <p:nvPr/>
        </p:nvSpPr>
        <p:spPr>
          <a:xfrm rot="5400000">
            <a:off x="2975440" y="499542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nl-BE" sz="2400" dirty="0"/>
          </a:p>
        </p:txBody>
      </p:sp>
      <p:cxnSp>
        <p:nvCxnSpPr>
          <p:cNvPr id="186" name="Straight Connector 185"/>
          <p:cNvCxnSpPr/>
          <p:nvPr/>
        </p:nvCxnSpPr>
        <p:spPr>
          <a:xfrm>
            <a:off x="2496065" y="3917121"/>
            <a:ext cx="0" cy="205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495550" y="5965940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2495550" y="4810240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495550" y="3927590"/>
            <a:ext cx="330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2336800" y="3667240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endCxn id="197" idx="3"/>
          </p:cNvCxnSpPr>
          <p:nvPr/>
        </p:nvCxnSpPr>
        <p:spPr>
          <a:xfrm flipH="1">
            <a:off x="2371482" y="4416540"/>
            <a:ext cx="441568" cy="369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336800" y="5623040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1539875" y="346721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GB0en</a:t>
            </a:r>
            <a:endParaRPr lang="nl-BE" dirty="0"/>
          </a:p>
        </p:txBody>
      </p:sp>
      <p:sp>
        <p:nvSpPr>
          <p:cNvPr id="197" name="TextBox 196"/>
          <p:cNvSpPr txBox="1"/>
          <p:nvPr/>
        </p:nvSpPr>
        <p:spPr>
          <a:xfrm>
            <a:off x="1444625" y="423556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GB01en</a:t>
            </a:r>
            <a:endParaRPr lang="nl-BE" dirty="0"/>
          </a:p>
        </p:txBody>
      </p:sp>
      <p:sp>
        <p:nvSpPr>
          <p:cNvPr id="198" name="TextBox 197"/>
          <p:cNvSpPr txBox="1"/>
          <p:nvPr/>
        </p:nvSpPr>
        <p:spPr>
          <a:xfrm>
            <a:off x="1492250" y="5400790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GB0xen</a:t>
            </a:r>
            <a:endParaRPr lang="nl-BE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-517929" y="456894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BL_Enc_xx</a:t>
            </a:r>
            <a:endParaRPr lang="nl-BE" sz="2400" dirty="0"/>
          </a:p>
        </p:txBody>
      </p:sp>
      <p:grpSp>
        <p:nvGrpSpPr>
          <p:cNvPr id="204" name="Group 203"/>
          <p:cNvGrpSpPr/>
          <p:nvPr/>
        </p:nvGrpSpPr>
        <p:grpSpPr>
          <a:xfrm>
            <a:off x="5226231" y="2977830"/>
            <a:ext cx="2054987" cy="648072"/>
            <a:chOff x="2418159" y="2633185"/>
            <a:chExt cx="2054987" cy="648072"/>
          </a:xfrm>
        </p:grpSpPr>
        <p:cxnSp>
          <p:nvCxnSpPr>
            <p:cNvPr id="205" name="Straight Connector 204"/>
            <p:cNvCxnSpPr>
              <a:stCxn id="211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6" name="Group 8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210" name="Flowchart: Delay 209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1" name="Flowchart: Connector 210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07" name="Group 121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208" name="Isosceles Triangle 20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9" name="Flowchart: Connector 20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grpSp>
        <p:nvGrpSpPr>
          <p:cNvPr id="212" name="Group 211"/>
          <p:cNvGrpSpPr/>
          <p:nvPr/>
        </p:nvGrpSpPr>
        <p:grpSpPr>
          <a:xfrm>
            <a:off x="5226231" y="3816030"/>
            <a:ext cx="2054987" cy="648072"/>
            <a:chOff x="2418159" y="2633185"/>
            <a:chExt cx="2054987" cy="648072"/>
          </a:xfrm>
        </p:grpSpPr>
        <p:cxnSp>
          <p:nvCxnSpPr>
            <p:cNvPr id="213" name="Straight Connector 212"/>
            <p:cNvCxnSpPr>
              <a:stCxn id="220" idx="6"/>
            </p:cNvCxnSpPr>
            <p:nvPr/>
          </p:nvCxnSpPr>
          <p:spPr>
            <a:xfrm flipV="1">
              <a:off x="3354263" y="2990335"/>
              <a:ext cx="1118883" cy="28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4" name="Group 88"/>
            <p:cNvGrpSpPr/>
            <p:nvPr/>
          </p:nvGrpSpPr>
          <p:grpSpPr>
            <a:xfrm>
              <a:off x="2418159" y="2633185"/>
              <a:ext cx="936104" cy="648072"/>
              <a:chOff x="971600" y="3789040"/>
              <a:chExt cx="936104" cy="648072"/>
            </a:xfrm>
          </p:grpSpPr>
          <p:sp>
            <p:nvSpPr>
              <p:cNvPr id="219" name="Flowchart: Delay 218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20" name="Flowchart: Connector 219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215" name="Group 121"/>
            <p:cNvGrpSpPr/>
            <p:nvPr/>
          </p:nvGrpSpPr>
          <p:grpSpPr>
            <a:xfrm>
              <a:off x="3677366" y="2844461"/>
              <a:ext cx="360618" cy="288032"/>
              <a:chOff x="1907704" y="4725144"/>
              <a:chExt cx="360618" cy="288032"/>
            </a:xfrm>
          </p:grpSpPr>
          <p:sp>
            <p:nvSpPr>
              <p:cNvPr id="216" name="Isosceles Triangle 215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18" name="Flowchart: Connector 217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cxnSp>
        <p:nvCxnSpPr>
          <p:cNvPr id="222" name="Straight Connector 221"/>
          <p:cNvCxnSpPr/>
          <p:nvPr/>
        </p:nvCxnSpPr>
        <p:spPr>
          <a:xfrm>
            <a:off x="4867275" y="3387840"/>
            <a:ext cx="0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4876800" y="4302240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4876800" y="3397365"/>
            <a:ext cx="34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>
            <a:off x="4737100" y="3124315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4737100" y="4095865"/>
            <a:ext cx="47625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3987800" y="39815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LB1en</a:t>
            </a:r>
            <a:endParaRPr lang="nl-BE" dirty="0"/>
          </a:p>
        </p:txBody>
      </p:sp>
      <p:sp>
        <p:nvSpPr>
          <p:cNvPr id="229" name="TextBox 228"/>
          <p:cNvSpPr txBox="1"/>
          <p:nvPr/>
        </p:nvSpPr>
        <p:spPr>
          <a:xfrm>
            <a:off x="3987800" y="29528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LB0en</a:t>
            </a:r>
            <a:endParaRPr lang="nl-BE" dirty="0"/>
          </a:p>
        </p:txBody>
      </p:sp>
      <p:cxnSp>
        <p:nvCxnSpPr>
          <p:cNvPr id="234" name="Straight Connector 233"/>
          <p:cNvCxnSpPr/>
          <p:nvPr/>
        </p:nvCxnSpPr>
        <p:spPr>
          <a:xfrm flipV="1">
            <a:off x="5053914" y="2397211"/>
            <a:ext cx="0" cy="72904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5041557" y="2409568"/>
            <a:ext cx="2434281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7463481" y="2421924"/>
            <a:ext cx="0" cy="543698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Trapezoid 231"/>
          <p:cNvSpPr/>
          <p:nvPr/>
        </p:nvSpPr>
        <p:spPr>
          <a:xfrm rot="16200000">
            <a:off x="6745521" y="2897501"/>
            <a:ext cx="1584553" cy="504056"/>
          </a:xfrm>
          <a:prstGeom prst="trapezoid">
            <a:avLst>
              <a:gd name="adj" fmla="val 751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20130" y="1339335"/>
            <a:ext cx="839367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Determine worst case decoder delay (</a:t>
            </a:r>
            <a:r>
              <a:rPr lang="en-US" sz="2800" dirty="0" err="1" smtClean="0"/>
              <a:t>MonteCarlo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Research optimal architecture parameters</a:t>
            </a:r>
            <a:br>
              <a:rPr lang="en-US" sz="2800" dirty="0" smtClean="0"/>
            </a:br>
            <a:r>
              <a:rPr lang="en-US" sz="2800" dirty="0" smtClean="0"/>
              <a:t>Probably need to trim </a:t>
            </a:r>
            <a:r>
              <a:rPr lang="en-US" sz="2800" dirty="0" err="1" smtClean="0"/>
              <a:t>netlist</a:t>
            </a:r>
            <a:r>
              <a:rPr lang="en-US" sz="2800" dirty="0" smtClean="0"/>
              <a:t> to achieve acceptable simulation time</a:t>
            </a:r>
          </a:p>
          <a:p>
            <a:r>
              <a:rPr lang="en-US" sz="2800" dirty="0" smtClean="0"/>
              <a:t>Inverter chain to buffer </a:t>
            </a:r>
            <a:r>
              <a:rPr lang="en-US" sz="2800" dirty="0" err="1" smtClean="0"/>
              <a:t>RefEnable</a:t>
            </a:r>
            <a:r>
              <a:rPr lang="en-US" sz="2800" dirty="0" smtClean="0"/>
              <a:t> (huge load to drive)</a:t>
            </a:r>
          </a:p>
          <a:p>
            <a:r>
              <a:rPr lang="en-US" sz="2800" dirty="0" smtClean="0"/>
              <a:t>Optimize decoders? (and calculate decoder area)</a:t>
            </a:r>
          </a:p>
          <a:p>
            <a:r>
              <a:rPr lang="en-US" sz="2800" dirty="0" smtClean="0"/>
              <a:t>Automate timing signals for Sense Amplifier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Future work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72410" y="1295400"/>
            <a:ext cx="8971590" cy="3990975"/>
            <a:chOff x="0" y="2247900"/>
            <a:chExt cx="8971590" cy="3990975"/>
          </a:xfrm>
        </p:grpSpPr>
        <p:cxnSp>
          <p:nvCxnSpPr>
            <p:cNvPr id="27" name="Straight Connector 26"/>
            <p:cNvCxnSpPr>
              <a:stCxn id="117" idx="2"/>
            </p:cNvCxnSpPr>
            <p:nvPr/>
          </p:nvCxnSpPr>
          <p:spPr>
            <a:xfrm>
              <a:off x="2018158" y="4378821"/>
              <a:ext cx="1848992" cy="26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768762" y="4300012"/>
              <a:ext cx="0" cy="36004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760253" y="4660052"/>
              <a:ext cx="1567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65587" y="4300012"/>
              <a:ext cx="149313" cy="5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96754" y="4300012"/>
              <a:ext cx="0" cy="360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90838" y="4484286"/>
              <a:ext cx="1059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920713" y="4155996"/>
              <a:ext cx="0" cy="158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5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5400000">
              <a:off x="4691737" y="3754850"/>
              <a:ext cx="466439" cy="348139"/>
            </a:xfrm>
            <a:prstGeom prst="rect">
              <a:avLst/>
            </a:prstGeom>
            <a:noFill/>
          </p:spPr>
        </p:pic>
        <p:cxnSp>
          <p:nvCxnSpPr>
            <p:cNvPr id="36" name="Straight Connector 35"/>
            <p:cNvCxnSpPr/>
            <p:nvPr/>
          </p:nvCxnSpPr>
          <p:spPr>
            <a:xfrm>
              <a:off x="4919291" y="4660052"/>
              <a:ext cx="2753" cy="4358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64557" y="4228004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WL</a:t>
              </a:r>
              <a:endParaRPr lang="nl-BE" sz="24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645546" y="5090593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645546" y="5594649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645546" y="5090593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573538" y="5090593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85506" y="5349129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28394" y="5588000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12371" y="5100118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12371" y="5604174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912371" y="5100118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40363" y="5100118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552331" y="535865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195219" y="5597525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791075" y="4791075"/>
              <a:ext cx="228600" cy="228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9675" y="473392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</a:t>
              </a:r>
              <a:endParaRPr lang="nl-BE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902846" y="2823643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898781" y="2819400"/>
              <a:ext cx="290090" cy="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02846" y="3312593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830838" y="2823643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542806" y="3082179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185694" y="3321050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176185" y="2578101"/>
              <a:ext cx="0" cy="2508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176010" y="3573780"/>
              <a:ext cx="7620" cy="1516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5" idx="1"/>
            </p:cNvCxnSpPr>
            <p:nvPr/>
          </p:nvCxnSpPr>
          <p:spPr>
            <a:xfrm>
              <a:off x="4924956" y="3695700"/>
              <a:ext cx="2615034" cy="7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063615" y="3579495"/>
              <a:ext cx="228600" cy="2286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2615" y="336994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</a:t>
              </a:r>
              <a:endParaRPr lang="nl-BE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4647619" y="5860211"/>
              <a:ext cx="1800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151675" y="5932219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327441" y="6004227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428148" y="6076235"/>
              <a:ext cx="803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724525" y="2566988"/>
              <a:ext cx="881063" cy="47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5853113" y="224790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VDD</a:t>
              </a:r>
              <a:endParaRPr lang="nl-BE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7537450" y="3695700"/>
              <a:ext cx="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537450" y="5186363"/>
              <a:ext cx="1588" cy="65246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253491" y="4675303"/>
              <a:ext cx="0" cy="5040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253491" y="5179359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253491" y="4675303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181483" y="4675303"/>
              <a:ext cx="0" cy="5040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6893451" y="4933839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491413" y="5829300"/>
              <a:ext cx="95250" cy="952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Trapezoid 89"/>
            <p:cNvSpPr/>
            <p:nvPr/>
          </p:nvSpPr>
          <p:spPr>
            <a:xfrm rot="16200000">
              <a:off x="-1124669" y="4292749"/>
              <a:ext cx="3312368" cy="504056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-789777" y="3835552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BL decoder</a:t>
              </a:r>
              <a:endParaRPr lang="nl-BE" sz="2400" dirty="0"/>
            </a:p>
          </p:txBody>
        </p:sp>
        <p:cxnSp>
          <p:nvCxnSpPr>
            <p:cNvPr id="92" name="Straight Connector 91"/>
            <p:cNvCxnSpPr>
              <a:stCxn id="90" idx="2"/>
            </p:cNvCxnSpPr>
            <p:nvPr/>
          </p:nvCxnSpPr>
          <p:spPr>
            <a:xfrm>
              <a:off x="783543" y="4544777"/>
              <a:ext cx="5404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Group 245"/>
            <p:cNvGrpSpPr/>
            <p:nvPr/>
          </p:nvGrpSpPr>
          <p:grpSpPr>
            <a:xfrm>
              <a:off x="2169840" y="4227137"/>
              <a:ext cx="360618" cy="288032"/>
              <a:chOff x="1907704" y="4725144"/>
              <a:chExt cx="360618" cy="288032"/>
            </a:xfrm>
          </p:grpSpPr>
          <p:sp>
            <p:nvSpPr>
              <p:cNvPr id="122" name="Isosceles Triangle 121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3" name="Flowchart: Connector 122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94" name="Group 248"/>
            <p:cNvGrpSpPr/>
            <p:nvPr/>
          </p:nvGrpSpPr>
          <p:grpSpPr>
            <a:xfrm>
              <a:off x="2880405" y="4236662"/>
              <a:ext cx="360618" cy="288032"/>
              <a:chOff x="1907704" y="4725144"/>
              <a:chExt cx="360618" cy="288032"/>
            </a:xfrm>
          </p:grpSpPr>
          <p:sp>
            <p:nvSpPr>
              <p:cNvPr id="120" name="Isosceles Triangle 11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1" name="Flowchart: Connector 12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95" name="Group 251"/>
            <p:cNvGrpSpPr/>
            <p:nvPr/>
          </p:nvGrpSpPr>
          <p:grpSpPr>
            <a:xfrm>
              <a:off x="3535090" y="4236662"/>
              <a:ext cx="360618" cy="288032"/>
              <a:chOff x="1907704" y="4725144"/>
              <a:chExt cx="360618" cy="288032"/>
            </a:xfrm>
          </p:grpSpPr>
          <p:sp>
            <p:nvSpPr>
              <p:cNvPr id="118" name="Isosceles Triangle 117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9" name="Flowchart: Connector 118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96" name="Elbow Connector 95"/>
            <p:cNvCxnSpPr/>
            <p:nvPr/>
          </p:nvCxnSpPr>
          <p:spPr>
            <a:xfrm>
              <a:off x="3133725" y="3076575"/>
              <a:ext cx="2438400" cy="4764"/>
            </a:xfrm>
            <a:prstGeom prst="bentConnector3">
              <a:avLst>
                <a:gd name="adj1" fmla="val 50000"/>
              </a:avLst>
            </a:prstGeom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/>
            <p:nvPr/>
          </p:nvCxnSpPr>
          <p:spPr>
            <a:xfrm rot="16200000" flipH="1">
              <a:off x="3800476" y="4552949"/>
              <a:ext cx="933449" cy="590550"/>
            </a:xfrm>
            <a:prstGeom prst="bentConnector3">
              <a:avLst>
                <a:gd name="adj1" fmla="val 103061"/>
              </a:avLst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flipV="1">
              <a:off x="3962400" y="4933951"/>
              <a:ext cx="2962275" cy="1304924"/>
            </a:xfrm>
            <a:prstGeom prst="bentConnector3">
              <a:avLst>
                <a:gd name="adj1" fmla="val 100161"/>
              </a:avLst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3962400" y="5343526"/>
              <a:ext cx="6350" cy="895349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/>
            <p:nvPr/>
          </p:nvCxnSpPr>
          <p:spPr>
            <a:xfrm rot="10800000">
              <a:off x="3352800" y="3324226"/>
              <a:ext cx="2204138" cy="2038607"/>
            </a:xfrm>
            <a:prstGeom prst="bentConnector3">
              <a:avLst>
                <a:gd name="adj1" fmla="val -128"/>
              </a:avLst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360420" y="3329940"/>
              <a:ext cx="0" cy="1080135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0" idx="3"/>
            </p:cNvCxnSpPr>
            <p:nvPr/>
          </p:nvCxnSpPr>
          <p:spPr>
            <a:xfrm flipV="1">
              <a:off x="531515" y="2693773"/>
              <a:ext cx="0" cy="3842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0" y="2335427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LBEnable</a:t>
              </a:r>
              <a:endParaRPr lang="nl-BE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26350" y="4724400"/>
              <a:ext cx="134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BitLine</a:t>
              </a:r>
              <a:r>
                <a:rPr lang="en-US" dirty="0" smtClean="0"/>
                <a:t> MUX</a:t>
              </a:r>
              <a:endParaRPr lang="nl-BE" dirty="0"/>
            </a:p>
          </p:txBody>
        </p:sp>
        <p:grpSp>
          <p:nvGrpSpPr>
            <p:cNvPr id="105" name="Group 72"/>
            <p:cNvGrpSpPr/>
            <p:nvPr/>
          </p:nvGrpSpPr>
          <p:grpSpPr>
            <a:xfrm>
              <a:off x="1226071" y="4018781"/>
              <a:ext cx="792087" cy="648072"/>
              <a:chOff x="2843808" y="3789040"/>
              <a:chExt cx="792087" cy="648072"/>
            </a:xfrm>
          </p:grpSpPr>
          <p:sp>
            <p:nvSpPr>
              <p:cNvPr id="116" name="Flowchart: Stored Data 115"/>
              <p:cNvSpPr/>
              <p:nvPr/>
            </p:nvSpPr>
            <p:spPr>
              <a:xfrm flipH="1">
                <a:off x="2843808" y="3789040"/>
                <a:ext cx="700878" cy="648072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7" name="Flowchart: Connector 116"/>
              <p:cNvSpPr/>
              <p:nvPr/>
            </p:nvSpPr>
            <p:spPr>
              <a:xfrm flipH="1">
                <a:off x="3543309" y="407707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19150" y="3449852"/>
              <a:ext cx="1124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RefEnable</a:t>
              </a:r>
              <a:endParaRPr lang="nl-BE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H="1">
              <a:off x="1009650" y="4191000"/>
              <a:ext cx="304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09650" y="3810000"/>
              <a:ext cx="0" cy="371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9" name="Group 100"/>
            <p:cNvGrpSpPr/>
            <p:nvPr/>
          </p:nvGrpSpPr>
          <p:grpSpPr>
            <a:xfrm>
              <a:off x="2771775" y="2829361"/>
              <a:ext cx="655340" cy="453697"/>
              <a:chOff x="971600" y="3789040"/>
              <a:chExt cx="936104" cy="648072"/>
            </a:xfrm>
          </p:grpSpPr>
          <p:sp>
            <p:nvSpPr>
              <p:cNvPr id="114" name="Flowchart: Delay 113"/>
              <p:cNvSpPr/>
              <p:nvPr/>
            </p:nvSpPr>
            <p:spPr>
              <a:xfrm>
                <a:off x="971600" y="3789040"/>
                <a:ext cx="792088" cy="64807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15" name="Flowchart: Connector 114"/>
              <p:cNvSpPr/>
              <p:nvPr/>
            </p:nvSpPr>
            <p:spPr>
              <a:xfrm>
                <a:off x="1763688" y="4077072"/>
                <a:ext cx="14401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110" name="Straight Connector 109"/>
            <p:cNvCxnSpPr/>
            <p:nvPr/>
          </p:nvCxnSpPr>
          <p:spPr>
            <a:xfrm flipV="1">
              <a:off x="2647950" y="3133725"/>
              <a:ext cx="0" cy="1257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647950" y="3144834"/>
              <a:ext cx="1111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2290763" y="2933700"/>
              <a:ext cx="4714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240155" y="2752725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GBenable</a:t>
              </a:r>
              <a:endParaRPr lang="nl-B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7650" y="3118139"/>
            <a:ext cx="9144000" cy="38792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93" name="Picture 92" descr="timin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975" y="541956"/>
            <a:ext cx="5925822" cy="2753694"/>
          </a:xfrm>
          <a:prstGeom prst="rect">
            <a:avLst/>
          </a:prstGeom>
        </p:spPr>
      </p:pic>
      <p:sp>
        <p:nvSpPr>
          <p:cNvPr id="95" name="Freeform 94"/>
          <p:cNvSpPr/>
          <p:nvPr/>
        </p:nvSpPr>
        <p:spPr>
          <a:xfrm>
            <a:off x="5504567" y="671462"/>
            <a:ext cx="932173" cy="390829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078486"/>
              <a:gd name="connsiteY0" fmla="*/ 2593844 h 2593844"/>
              <a:gd name="connsiteX1" fmla="*/ 1078486 w 1078486"/>
              <a:gd name="connsiteY1" fmla="*/ 59703 h 2593844"/>
              <a:gd name="connsiteX0" fmla="*/ 0 w 907036"/>
              <a:gd name="connsiteY0" fmla="*/ 3613019 h 3613019"/>
              <a:gd name="connsiteX1" fmla="*/ 907036 w 907036"/>
              <a:gd name="connsiteY1" fmla="*/ 59703 h 3613019"/>
              <a:gd name="connsiteX0" fmla="*/ 25137 w 932173"/>
              <a:gd name="connsiteY0" fmla="*/ 3908294 h 3908294"/>
              <a:gd name="connsiteX1" fmla="*/ 932173 w 932173"/>
              <a:gd name="connsiteY1" fmla="*/ 354978 h 39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173" h="3908294">
                <a:moveTo>
                  <a:pt x="25137" y="3908294"/>
                </a:moveTo>
                <a:cubicBezTo>
                  <a:pt x="707009" y="3704046"/>
                  <a:pt x="0" y="0"/>
                  <a:pt x="932173" y="354978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TextBox 104"/>
          <p:cNvSpPr txBox="1"/>
          <p:nvPr/>
        </p:nvSpPr>
        <p:spPr>
          <a:xfrm>
            <a:off x="6476890" y="750662"/>
            <a:ext cx="2667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WL_ref</a:t>
            </a:r>
            <a:r>
              <a:rPr lang="en-US" sz="2000" dirty="0" smtClean="0">
                <a:solidFill>
                  <a:srgbClr val="002060"/>
                </a:solidFill>
              </a:rPr>
              <a:t> = </a:t>
            </a:r>
            <a:r>
              <a:rPr lang="en-US" sz="2000" dirty="0" err="1" smtClean="0">
                <a:solidFill>
                  <a:srgbClr val="002060"/>
                </a:solidFill>
              </a:rPr>
              <a:t>RefEnable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→ Load is still on when all the rest is of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47650" y="3118139"/>
            <a:ext cx="9144000" cy="387927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2257414" y="166667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93" name="Picture 92" descr="timin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975" y="541956"/>
            <a:ext cx="5925822" cy="2753694"/>
          </a:xfrm>
          <a:prstGeom prst="rect">
            <a:avLst/>
          </a:prstGeom>
        </p:spPr>
      </p:pic>
      <p:sp>
        <p:nvSpPr>
          <p:cNvPr id="95" name="Freeform 94"/>
          <p:cNvSpPr/>
          <p:nvPr/>
        </p:nvSpPr>
        <p:spPr>
          <a:xfrm>
            <a:off x="5437892" y="1023887"/>
            <a:ext cx="998848" cy="422261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078486"/>
              <a:gd name="connsiteY0" fmla="*/ 2593844 h 2593844"/>
              <a:gd name="connsiteX1" fmla="*/ 1078486 w 1078486"/>
              <a:gd name="connsiteY1" fmla="*/ 59703 h 2593844"/>
              <a:gd name="connsiteX0" fmla="*/ 0 w 907036"/>
              <a:gd name="connsiteY0" fmla="*/ 3613019 h 3613019"/>
              <a:gd name="connsiteX1" fmla="*/ 907036 w 907036"/>
              <a:gd name="connsiteY1" fmla="*/ 59703 h 3613019"/>
              <a:gd name="connsiteX0" fmla="*/ 25137 w 932173"/>
              <a:gd name="connsiteY0" fmla="*/ 3908294 h 3908294"/>
              <a:gd name="connsiteX1" fmla="*/ 932173 w 932173"/>
              <a:gd name="connsiteY1" fmla="*/ 354978 h 3908294"/>
              <a:gd name="connsiteX0" fmla="*/ 442078 w 1349114"/>
              <a:gd name="connsiteY0" fmla="*/ 3908294 h 3908294"/>
              <a:gd name="connsiteX1" fmla="*/ 1349114 w 1349114"/>
              <a:gd name="connsiteY1" fmla="*/ 354978 h 3908294"/>
              <a:gd name="connsiteX0" fmla="*/ 587112 w 932173"/>
              <a:gd name="connsiteY0" fmla="*/ 4575044 h 4575044"/>
              <a:gd name="connsiteX1" fmla="*/ 932173 w 932173"/>
              <a:gd name="connsiteY1" fmla="*/ 354978 h 4575044"/>
              <a:gd name="connsiteX0" fmla="*/ 653787 w 998848"/>
              <a:gd name="connsiteY0" fmla="*/ 4222619 h 4222619"/>
              <a:gd name="connsiteX1" fmla="*/ 998848 w 998848"/>
              <a:gd name="connsiteY1" fmla="*/ 2553 h 422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8848" h="4222619">
                <a:moveTo>
                  <a:pt x="653787" y="4222619"/>
                </a:moveTo>
                <a:cubicBezTo>
                  <a:pt x="211709" y="3608796"/>
                  <a:pt x="0" y="0"/>
                  <a:pt x="998848" y="2553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TextBox 104"/>
          <p:cNvSpPr txBox="1"/>
          <p:nvPr/>
        </p:nvSpPr>
        <p:spPr>
          <a:xfrm>
            <a:off x="6476890" y="750662"/>
            <a:ext cx="2667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2060"/>
                </a:solidFill>
              </a:rPr>
              <a:t>BitLine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Mux</a:t>
            </a:r>
            <a:r>
              <a:rPr lang="en-US" sz="2000" dirty="0" smtClean="0">
                <a:solidFill>
                  <a:srgbClr val="002060"/>
                </a:solidFill>
              </a:rPr>
              <a:t> is turned off before the node is fully discharged.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Charge trapped is really small and doesn’t affect next read cycle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096163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REFERENCE ARRAY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+ BUFFERS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VDD/SPEED TEST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CONDOR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ARCHITECTURE ANALYSIS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/>
          <p:cNvSpPr txBox="1"/>
          <p:nvPr/>
        </p:nvSpPr>
        <p:spPr>
          <a:xfrm>
            <a:off x="5303634" y="612936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64" name="TextBox 363"/>
          <p:cNvSpPr txBox="1"/>
          <p:nvPr/>
        </p:nvSpPr>
        <p:spPr>
          <a:xfrm>
            <a:off x="5303634" y="627076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65" name="TextBox 364"/>
          <p:cNvSpPr txBox="1"/>
          <p:nvPr/>
        </p:nvSpPr>
        <p:spPr>
          <a:xfrm>
            <a:off x="5303634" y="642159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66" name="Straight Connector 365"/>
          <p:cNvCxnSpPr/>
          <p:nvPr/>
        </p:nvCxnSpPr>
        <p:spPr>
          <a:xfrm flipH="1">
            <a:off x="5698332" y="6310312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5698331" y="6436518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>
            <a:off x="5698331" y="6546055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7" name="TextBox 356"/>
          <p:cNvSpPr txBox="1"/>
          <p:nvPr/>
        </p:nvSpPr>
        <p:spPr>
          <a:xfrm>
            <a:off x="5303634" y="570073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5303634" y="5842137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303634" y="599296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60" name="Straight Connector 359"/>
          <p:cNvCxnSpPr/>
          <p:nvPr/>
        </p:nvCxnSpPr>
        <p:spPr>
          <a:xfrm flipH="1">
            <a:off x="5698332" y="5881687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H="1">
            <a:off x="5698331" y="6007893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H="1">
            <a:off x="5698331" y="6117430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5303634" y="526020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5303634" y="540160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5303634" y="555243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54" name="Straight Connector 353"/>
          <p:cNvCxnSpPr/>
          <p:nvPr/>
        </p:nvCxnSpPr>
        <p:spPr>
          <a:xfrm flipH="1">
            <a:off x="5698332" y="5441156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>
            <a:off x="5698331" y="5567362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flipH="1">
            <a:off x="5698331" y="5676899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2" name="TextBox 341"/>
          <p:cNvSpPr txBox="1"/>
          <p:nvPr/>
        </p:nvSpPr>
        <p:spPr>
          <a:xfrm>
            <a:off x="5303634" y="477681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43" name="TextBox 342"/>
          <p:cNvSpPr txBox="1"/>
          <p:nvPr/>
        </p:nvSpPr>
        <p:spPr>
          <a:xfrm>
            <a:off x="5303634" y="4918213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44" name="TextBox 343"/>
          <p:cNvSpPr txBox="1"/>
          <p:nvPr/>
        </p:nvSpPr>
        <p:spPr>
          <a:xfrm>
            <a:off x="5303634" y="506904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45" name="Straight Connector 344"/>
          <p:cNvCxnSpPr/>
          <p:nvPr/>
        </p:nvCxnSpPr>
        <p:spPr>
          <a:xfrm flipH="1">
            <a:off x="5698332" y="4957763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H="1">
            <a:off x="5698331" y="5083969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>
            <a:off x="5698331" y="5193506"/>
            <a:ext cx="676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5303634" y="4333899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34" name="TextBox 333"/>
          <p:cNvSpPr txBox="1"/>
          <p:nvPr/>
        </p:nvSpPr>
        <p:spPr>
          <a:xfrm>
            <a:off x="5303634" y="4475300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35" name="TextBox 334"/>
          <p:cNvSpPr txBox="1"/>
          <p:nvPr/>
        </p:nvSpPr>
        <p:spPr>
          <a:xfrm>
            <a:off x="5303634" y="4626129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36" name="Straight Connector 335"/>
          <p:cNvCxnSpPr/>
          <p:nvPr/>
        </p:nvCxnSpPr>
        <p:spPr>
          <a:xfrm flipH="1">
            <a:off x="5698332" y="4514850"/>
            <a:ext cx="695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flipH="1">
            <a:off x="5698331" y="4641056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5698331" y="4750593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5303634" y="389813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22" name="TextBox 321"/>
          <p:cNvSpPr txBox="1"/>
          <p:nvPr/>
        </p:nvSpPr>
        <p:spPr>
          <a:xfrm>
            <a:off x="5303634" y="4039532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23" name="TextBox 322"/>
          <p:cNvSpPr txBox="1"/>
          <p:nvPr/>
        </p:nvSpPr>
        <p:spPr>
          <a:xfrm>
            <a:off x="5303634" y="4190361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24" name="Straight Connector 323"/>
          <p:cNvCxnSpPr/>
          <p:nvPr/>
        </p:nvCxnSpPr>
        <p:spPr>
          <a:xfrm flipH="1">
            <a:off x="5698332" y="4076700"/>
            <a:ext cx="416718" cy="2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5698331" y="4205288"/>
            <a:ext cx="726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 flipV="1">
            <a:off x="5698331" y="4314825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57" idx="6"/>
          </p:cNvCxnSpPr>
          <p:nvPr/>
        </p:nvCxnSpPr>
        <p:spPr>
          <a:xfrm>
            <a:off x="6811336" y="646788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7159620" y="662983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254"/>
          <p:cNvGrpSpPr/>
          <p:nvPr/>
        </p:nvGrpSpPr>
        <p:grpSpPr>
          <a:xfrm>
            <a:off x="6240543" y="6248354"/>
            <a:ext cx="570793" cy="395164"/>
            <a:chOff x="971600" y="3789040"/>
            <a:chExt cx="936104" cy="648072"/>
          </a:xfrm>
        </p:grpSpPr>
        <p:sp>
          <p:nvSpPr>
            <p:cNvPr id="256" name="Flowchart: Delay 25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7" name="Flowchart: Connector 25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48" name="Straight Connector 247"/>
          <p:cNvCxnSpPr>
            <a:stCxn id="252" idx="6"/>
          </p:cNvCxnSpPr>
          <p:nvPr/>
        </p:nvCxnSpPr>
        <p:spPr>
          <a:xfrm>
            <a:off x="6811336" y="602338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7159620" y="618533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49"/>
          <p:cNvGrpSpPr/>
          <p:nvPr/>
        </p:nvGrpSpPr>
        <p:grpSpPr>
          <a:xfrm>
            <a:off x="6240543" y="5803854"/>
            <a:ext cx="570793" cy="395164"/>
            <a:chOff x="971600" y="3789040"/>
            <a:chExt cx="936104" cy="648072"/>
          </a:xfrm>
        </p:grpSpPr>
        <p:sp>
          <p:nvSpPr>
            <p:cNvPr id="251" name="Flowchart: Delay 250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2" name="Flowchart: Connector 251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43" name="Straight Connector 242"/>
          <p:cNvCxnSpPr>
            <a:stCxn id="247" idx="6"/>
          </p:cNvCxnSpPr>
          <p:nvPr/>
        </p:nvCxnSpPr>
        <p:spPr>
          <a:xfrm>
            <a:off x="6811336" y="55852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7159620" y="57471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244"/>
          <p:cNvGrpSpPr/>
          <p:nvPr/>
        </p:nvGrpSpPr>
        <p:grpSpPr>
          <a:xfrm>
            <a:off x="6240543" y="5365704"/>
            <a:ext cx="570793" cy="395164"/>
            <a:chOff x="971600" y="3789040"/>
            <a:chExt cx="936104" cy="648072"/>
          </a:xfrm>
        </p:grpSpPr>
        <p:sp>
          <p:nvSpPr>
            <p:cNvPr id="246" name="Flowchart: Delay 24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7" name="Flowchart: Connector 24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33" name="Straight Connector 232"/>
          <p:cNvCxnSpPr>
            <a:stCxn id="237" idx="6"/>
          </p:cNvCxnSpPr>
          <p:nvPr/>
        </p:nvCxnSpPr>
        <p:spPr>
          <a:xfrm>
            <a:off x="6811336" y="51026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7159620" y="52645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 234"/>
          <p:cNvGrpSpPr/>
          <p:nvPr/>
        </p:nvGrpSpPr>
        <p:grpSpPr>
          <a:xfrm>
            <a:off x="6240543" y="4883104"/>
            <a:ext cx="570793" cy="395164"/>
            <a:chOff x="971600" y="3789040"/>
            <a:chExt cx="936104" cy="648072"/>
          </a:xfrm>
        </p:grpSpPr>
        <p:sp>
          <p:nvSpPr>
            <p:cNvPr id="236" name="Flowchart: Delay 23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7" name="Flowchart: Connector 23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28" name="Straight Connector 227"/>
          <p:cNvCxnSpPr>
            <a:stCxn id="232" idx="6"/>
          </p:cNvCxnSpPr>
          <p:nvPr/>
        </p:nvCxnSpPr>
        <p:spPr>
          <a:xfrm>
            <a:off x="6811336" y="466448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7159620" y="482643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229"/>
          <p:cNvGrpSpPr/>
          <p:nvPr/>
        </p:nvGrpSpPr>
        <p:grpSpPr>
          <a:xfrm>
            <a:off x="6240543" y="4444954"/>
            <a:ext cx="570793" cy="395164"/>
            <a:chOff x="971600" y="3789040"/>
            <a:chExt cx="936104" cy="648072"/>
          </a:xfrm>
        </p:grpSpPr>
        <p:sp>
          <p:nvSpPr>
            <p:cNvPr id="231" name="Flowchart: Delay 230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2" name="Flowchart: Connector 231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23" name="Straight Connector 222"/>
          <p:cNvCxnSpPr>
            <a:stCxn id="227" idx="6"/>
          </p:cNvCxnSpPr>
          <p:nvPr/>
        </p:nvCxnSpPr>
        <p:spPr>
          <a:xfrm>
            <a:off x="6811336" y="42136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159620" y="43755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224"/>
          <p:cNvGrpSpPr/>
          <p:nvPr/>
        </p:nvGrpSpPr>
        <p:grpSpPr>
          <a:xfrm>
            <a:off x="6240543" y="3994104"/>
            <a:ext cx="570793" cy="395164"/>
            <a:chOff x="971600" y="3789040"/>
            <a:chExt cx="936104" cy="648072"/>
          </a:xfrm>
        </p:grpSpPr>
        <p:sp>
          <p:nvSpPr>
            <p:cNvPr id="226" name="Flowchart: Delay 225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8" name="Straight Connector 217"/>
          <p:cNvCxnSpPr>
            <a:stCxn id="222" idx="6"/>
          </p:cNvCxnSpPr>
          <p:nvPr/>
        </p:nvCxnSpPr>
        <p:spPr>
          <a:xfrm>
            <a:off x="6811336" y="37691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7159620" y="39310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 219"/>
          <p:cNvGrpSpPr/>
          <p:nvPr/>
        </p:nvGrpSpPr>
        <p:grpSpPr>
          <a:xfrm>
            <a:off x="6240543" y="3549604"/>
            <a:ext cx="570793" cy="395164"/>
            <a:chOff x="971600" y="3789040"/>
            <a:chExt cx="936104" cy="648072"/>
          </a:xfrm>
        </p:grpSpPr>
        <p:sp>
          <p:nvSpPr>
            <p:cNvPr id="221" name="Flowchart: Delay 220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2" name="Flowchart: Connector 221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17" name="Straight Connector 216"/>
          <p:cNvCxnSpPr>
            <a:stCxn id="215" idx="6"/>
          </p:cNvCxnSpPr>
          <p:nvPr/>
        </p:nvCxnSpPr>
        <p:spPr>
          <a:xfrm>
            <a:off x="6811336" y="3286539"/>
            <a:ext cx="780089" cy="2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Netlist</a:t>
            </a:r>
            <a:r>
              <a:rPr lang="en-US" dirty="0" smtClean="0"/>
              <a:t> allows sizing every CMOS gate.</a:t>
            </a:r>
          </a:p>
          <a:p>
            <a:r>
              <a:rPr lang="en-US" dirty="0" smtClean="0"/>
              <a:t>Based on cascading 2-to-4 decoders and </a:t>
            </a:r>
          </a:p>
          <a:p>
            <a:pPr>
              <a:buNone/>
            </a:pPr>
            <a:r>
              <a:rPr lang="en-US" dirty="0" smtClean="0"/>
              <a:t>	3-to-8 decoders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501849" y="32849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</a:t>
            </a:r>
            <a:endParaRPr lang="nl-B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573857" y="3356992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88"/>
          <p:cNvGrpSpPr/>
          <p:nvPr/>
        </p:nvGrpSpPr>
        <p:grpSpPr>
          <a:xfrm>
            <a:off x="1281633" y="5877272"/>
            <a:ext cx="360618" cy="288032"/>
            <a:chOff x="1907704" y="4725144"/>
            <a:chExt cx="360618" cy="288032"/>
          </a:xfrm>
        </p:grpSpPr>
        <p:sp>
          <p:nvSpPr>
            <p:cNvPr id="90" name="Isosceles Triangle 89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Flowchart: Connector 90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2" name="Group 91"/>
          <p:cNvGrpSpPr/>
          <p:nvPr/>
        </p:nvGrpSpPr>
        <p:grpSpPr>
          <a:xfrm>
            <a:off x="1281633" y="6237312"/>
            <a:ext cx="360618" cy="288032"/>
            <a:chOff x="1907704" y="4725144"/>
            <a:chExt cx="360618" cy="288032"/>
          </a:xfrm>
        </p:grpSpPr>
        <p:sp>
          <p:nvSpPr>
            <p:cNvPr id="93" name="Isosceles Triangle 92"/>
            <p:cNvSpPr/>
            <p:nvPr/>
          </p:nvSpPr>
          <p:spPr>
            <a:xfrm rot="5400000">
              <a:off x="1907704" y="4725144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2196314" y="4833445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05705" y="579597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nl-BE" dirty="0"/>
          </a:p>
        </p:txBody>
      </p:sp>
      <p:sp>
        <p:nvSpPr>
          <p:cNvPr id="96" name="TextBox 95"/>
          <p:cNvSpPr txBox="1"/>
          <p:nvPr/>
        </p:nvSpPr>
        <p:spPr>
          <a:xfrm>
            <a:off x="205705" y="61560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nl-BE" dirty="0"/>
          </a:p>
        </p:txBody>
      </p:sp>
      <p:cxnSp>
        <p:nvCxnSpPr>
          <p:cNvPr id="97" name="Straight Connector 96"/>
          <p:cNvCxnSpPr>
            <a:stCxn id="90" idx="3"/>
          </p:cNvCxnSpPr>
          <p:nvPr/>
        </p:nvCxnSpPr>
        <p:spPr>
          <a:xfrm flipH="1">
            <a:off x="637753" y="6021288"/>
            <a:ext cx="6438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3" idx="3"/>
          </p:cNvCxnSpPr>
          <p:nvPr/>
        </p:nvCxnSpPr>
        <p:spPr>
          <a:xfrm flipH="1">
            <a:off x="637753" y="6381328"/>
            <a:ext cx="64388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6"/>
          </p:cNvCxnSpPr>
          <p:nvPr/>
        </p:nvCxnSpPr>
        <p:spPr>
          <a:xfrm>
            <a:off x="1642251" y="6021577"/>
            <a:ext cx="57967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6"/>
          </p:cNvCxnSpPr>
          <p:nvPr/>
        </p:nvCxnSpPr>
        <p:spPr>
          <a:xfrm>
            <a:off x="1642251" y="6381617"/>
            <a:ext cx="57967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01"/>
          <p:cNvGrpSpPr/>
          <p:nvPr/>
        </p:nvGrpSpPr>
        <p:grpSpPr>
          <a:xfrm>
            <a:off x="2149921" y="3933056"/>
            <a:ext cx="792087" cy="648072"/>
            <a:chOff x="2843808" y="3789040"/>
            <a:chExt cx="792087" cy="648072"/>
          </a:xfrm>
        </p:grpSpPr>
        <p:sp>
          <p:nvSpPr>
            <p:cNvPr id="103" name="Flowchart: Stored Data 102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Connector 103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" name="Group 104"/>
          <p:cNvGrpSpPr/>
          <p:nvPr/>
        </p:nvGrpSpPr>
        <p:grpSpPr>
          <a:xfrm>
            <a:off x="2149921" y="4581128"/>
            <a:ext cx="792087" cy="648072"/>
            <a:chOff x="2843808" y="3789040"/>
            <a:chExt cx="792087" cy="648072"/>
          </a:xfrm>
        </p:grpSpPr>
        <p:sp>
          <p:nvSpPr>
            <p:cNvPr id="106" name="Flowchart: Stored Data 105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7" name="Flowchart: Connector 106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5" name="Group 107"/>
          <p:cNvGrpSpPr/>
          <p:nvPr/>
        </p:nvGrpSpPr>
        <p:grpSpPr>
          <a:xfrm>
            <a:off x="2149921" y="5229200"/>
            <a:ext cx="792087" cy="648072"/>
            <a:chOff x="2843808" y="3789040"/>
            <a:chExt cx="792087" cy="648072"/>
          </a:xfrm>
        </p:grpSpPr>
        <p:sp>
          <p:nvSpPr>
            <p:cNvPr id="109" name="Flowchart: Stored Data 108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0" name="Flowchart: Connector 109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" name="Group 110"/>
          <p:cNvGrpSpPr/>
          <p:nvPr/>
        </p:nvGrpSpPr>
        <p:grpSpPr>
          <a:xfrm>
            <a:off x="2149921" y="5877272"/>
            <a:ext cx="792087" cy="648072"/>
            <a:chOff x="2843808" y="3789040"/>
            <a:chExt cx="792087" cy="648072"/>
          </a:xfrm>
        </p:grpSpPr>
        <p:sp>
          <p:nvSpPr>
            <p:cNvPr id="112" name="Flowchart: Stored Data 111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1933897" y="3645024"/>
            <a:ext cx="12700" cy="255838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46597" y="620340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946597" y="5555332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946597" y="4907260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946597" y="4259188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/>
          <p:cNvCxnSpPr/>
          <p:nvPr/>
        </p:nvCxnSpPr>
        <p:spPr>
          <a:xfrm flipV="1">
            <a:off x="1141809" y="5373216"/>
            <a:ext cx="1080120" cy="648072"/>
          </a:xfrm>
          <a:prstGeom prst="bentConnector3">
            <a:avLst>
              <a:gd name="adj1" fmla="val -265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rot="5400000" flipH="1" flipV="1">
            <a:off x="1681869" y="5841268"/>
            <a:ext cx="648072" cy="432048"/>
          </a:xfrm>
          <a:prstGeom prst="bentConnector3">
            <a:avLst>
              <a:gd name="adj1" fmla="val 101441"/>
            </a:avLst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rot="5400000" flipH="1" flipV="1">
            <a:off x="1321829" y="5121188"/>
            <a:ext cx="1296144" cy="504056"/>
          </a:xfrm>
          <a:prstGeom prst="bentConnector3">
            <a:avLst>
              <a:gd name="adj1" fmla="val 99236"/>
            </a:avLst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5400000" flipH="1" flipV="1">
            <a:off x="961789" y="5121188"/>
            <a:ext cx="1296144" cy="1224136"/>
          </a:xfrm>
          <a:prstGeom prst="bentConnector3">
            <a:avLst>
              <a:gd name="adj1" fmla="val 9997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5400000" flipH="1" flipV="1">
            <a:off x="565745" y="4725144"/>
            <a:ext cx="1944216" cy="1368152"/>
          </a:xfrm>
          <a:prstGeom prst="bentConnector3">
            <a:avLst>
              <a:gd name="adj1" fmla="val 9997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Elbow Connector 147"/>
          <p:cNvCxnSpPr/>
          <p:nvPr/>
        </p:nvCxnSpPr>
        <p:spPr>
          <a:xfrm rot="5400000" flipH="1" flipV="1">
            <a:off x="493737" y="4293096"/>
            <a:ext cx="1944216" cy="1512168"/>
          </a:xfrm>
          <a:prstGeom prst="bentConnector3">
            <a:avLst>
              <a:gd name="adj1" fmla="val 100461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942009" y="4278005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42010" y="4926077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942010" y="5574149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942010" y="6222221"/>
            <a:ext cx="216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086026" y="409612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</a:t>
            </a:r>
            <a:endParaRPr lang="nl-BE" dirty="0"/>
          </a:p>
        </p:txBody>
      </p:sp>
      <p:sp>
        <p:nvSpPr>
          <p:cNvPr id="155" name="TextBox 154"/>
          <p:cNvSpPr txBox="1"/>
          <p:nvPr/>
        </p:nvSpPr>
        <p:spPr>
          <a:xfrm>
            <a:off x="3086026" y="4738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nl-BE" dirty="0"/>
          </a:p>
        </p:txBody>
      </p:sp>
      <p:sp>
        <p:nvSpPr>
          <p:cNvPr id="156" name="TextBox 155"/>
          <p:cNvSpPr txBox="1"/>
          <p:nvPr/>
        </p:nvSpPr>
        <p:spPr>
          <a:xfrm>
            <a:off x="3086026" y="537207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nl-BE" dirty="0"/>
          </a:p>
        </p:txBody>
      </p:sp>
      <p:sp>
        <p:nvSpPr>
          <p:cNvPr id="157" name="TextBox 156"/>
          <p:cNvSpPr txBox="1"/>
          <p:nvPr/>
        </p:nvSpPr>
        <p:spPr>
          <a:xfrm>
            <a:off x="3086026" y="602967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nl-BE" dirty="0"/>
          </a:p>
        </p:txBody>
      </p:sp>
      <p:grpSp>
        <p:nvGrpSpPr>
          <p:cNvPr id="17" name="Group 172"/>
          <p:cNvGrpSpPr/>
          <p:nvPr/>
        </p:nvGrpSpPr>
        <p:grpSpPr>
          <a:xfrm>
            <a:off x="7372371" y="3131776"/>
            <a:ext cx="546145" cy="446846"/>
            <a:chOff x="2843808" y="3789040"/>
            <a:chExt cx="792087" cy="648072"/>
          </a:xfrm>
        </p:grpSpPr>
        <p:sp>
          <p:nvSpPr>
            <p:cNvPr id="174" name="Flowchart: Stored Data 173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5" name="Flowchart: Connector 174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5"/>
          <p:cNvGrpSpPr/>
          <p:nvPr/>
        </p:nvGrpSpPr>
        <p:grpSpPr>
          <a:xfrm>
            <a:off x="7372371" y="3593690"/>
            <a:ext cx="546145" cy="446846"/>
            <a:chOff x="2843808" y="3789040"/>
            <a:chExt cx="792087" cy="648072"/>
          </a:xfrm>
        </p:grpSpPr>
        <p:sp>
          <p:nvSpPr>
            <p:cNvPr id="177" name="Flowchart: Stored Data 176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8" name="Flowchart: Connector 177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9" name="Group 178"/>
          <p:cNvGrpSpPr/>
          <p:nvPr/>
        </p:nvGrpSpPr>
        <p:grpSpPr>
          <a:xfrm>
            <a:off x="7372371" y="4046177"/>
            <a:ext cx="546145" cy="446846"/>
            <a:chOff x="2843808" y="3789040"/>
            <a:chExt cx="792087" cy="648072"/>
          </a:xfrm>
        </p:grpSpPr>
        <p:sp>
          <p:nvSpPr>
            <p:cNvPr id="180" name="Flowchart: Stored Data 179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1" name="Flowchart: Connector 180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0" name="Group 181"/>
          <p:cNvGrpSpPr/>
          <p:nvPr/>
        </p:nvGrpSpPr>
        <p:grpSpPr>
          <a:xfrm>
            <a:off x="7372371" y="4498663"/>
            <a:ext cx="546145" cy="446846"/>
            <a:chOff x="2843808" y="3789040"/>
            <a:chExt cx="792087" cy="648072"/>
          </a:xfrm>
        </p:grpSpPr>
        <p:sp>
          <p:nvSpPr>
            <p:cNvPr id="183" name="Flowchart: Stored Data 182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4" name="Flowchart: Connector 183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1" name="Group 187"/>
          <p:cNvGrpSpPr/>
          <p:nvPr/>
        </p:nvGrpSpPr>
        <p:grpSpPr>
          <a:xfrm>
            <a:off x="7372371" y="4968851"/>
            <a:ext cx="546145" cy="446846"/>
            <a:chOff x="2843808" y="3789040"/>
            <a:chExt cx="792087" cy="648072"/>
          </a:xfrm>
        </p:grpSpPr>
        <p:sp>
          <p:nvSpPr>
            <p:cNvPr id="189" name="Flowchart: Stored Data 188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0" name="Flowchart: Connector 189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2" name="Group 190"/>
          <p:cNvGrpSpPr/>
          <p:nvPr/>
        </p:nvGrpSpPr>
        <p:grpSpPr>
          <a:xfrm>
            <a:off x="7372371" y="5430765"/>
            <a:ext cx="546145" cy="446846"/>
            <a:chOff x="2843808" y="3789040"/>
            <a:chExt cx="792087" cy="648072"/>
          </a:xfrm>
        </p:grpSpPr>
        <p:sp>
          <p:nvSpPr>
            <p:cNvPr id="192" name="Flowchart: Stored Data 191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Flowchart: Connector 192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3" name="Group 193"/>
          <p:cNvGrpSpPr/>
          <p:nvPr/>
        </p:nvGrpSpPr>
        <p:grpSpPr>
          <a:xfrm>
            <a:off x="7372371" y="5883252"/>
            <a:ext cx="546145" cy="446846"/>
            <a:chOff x="2843808" y="3789040"/>
            <a:chExt cx="792087" cy="648072"/>
          </a:xfrm>
        </p:grpSpPr>
        <p:sp>
          <p:nvSpPr>
            <p:cNvPr id="195" name="Flowchart: Stored Data 194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6" name="Flowchart: Connector 195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196"/>
          <p:cNvGrpSpPr/>
          <p:nvPr/>
        </p:nvGrpSpPr>
        <p:grpSpPr>
          <a:xfrm>
            <a:off x="7372371" y="6335738"/>
            <a:ext cx="546145" cy="446846"/>
            <a:chOff x="2843808" y="3789040"/>
            <a:chExt cx="792087" cy="648072"/>
          </a:xfrm>
        </p:grpSpPr>
        <p:sp>
          <p:nvSpPr>
            <p:cNvPr id="198" name="Flowchart: Stored Data 197"/>
            <p:cNvSpPr/>
            <p:nvPr/>
          </p:nvSpPr>
          <p:spPr>
            <a:xfrm flipH="1">
              <a:off x="2843808" y="3789040"/>
              <a:ext cx="700878" cy="648072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9" name="Flowchart: Connector 198"/>
            <p:cNvSpPr/>
            <p:nvPr/>
          </p:nvSpPr>
          <p:spPr>
            <a:xfrm flipH="1">
              <a:off x="3543309" y="4077072"/>
              <a:ext cx="9258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200" name="Straight Connector 199"/>
          <p:cNvCxnSpPr/>
          <p:nvPr/>
        </p:nvCxnSpPr>
        <p:spPr>
          <a:xfrm>
            <a:off x="7159620" y="344848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7159620" y="3938678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7159620" y="4372311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159620" y="4824798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159620" y="5258430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7159620" y="574862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7159620" y="6182257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7159620" y="6634744"/>
            <a:ext cx="288032" cy="0"/>
          </a:xfrm>
          <a:prstGeom prst="line">
            <a:avLst/>
          </a:prstGeom>
          <a:ln/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7121906" y="2846895"/>
            <a:ext cx="18861" cy="3799569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7214492" y="260625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</a:t>
            </a:r>
            <a:endParaRPr lang="nl-BE" dirty="0"/>
          </a:p>
        </p:txBody>
      </p:sp>
      <p:cxnSp>
        <p:nvCxnSpPr>
          <p:cNvPr id="212" name="Straight Connector 211"/>
          <p:cNvCxnSpPr/>
          <p:nvPr/>
        </p:nvCxnSpPr>
        <p:spPr>
          <a:xfrm>
            <a:off x="7286500" y="2678263"/>
            <a:ext cx="648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12"/>
          <p:cNvGrpSpPr/>
          <p:nvPr/>
        </p:nvGrpSpPr>
        <p:grpSpPr>
          <a:xfrm>
            <a:off x="6240543" y="3067004"/>
            <a:ext cx="570793" cy="395164"/>
            <a:chOff x="971600" y="3789040"/>
            <a:chExt cx="936104" cy="648072"/>
          </a:xfrm>
        </p:grpSpPr>
        <p:sp>
          <p:nvSpPr>
            <p:cNvPr id="214" name="Flowchart: Delay 213"/>
            <p:cNvSpPr/>
            <p:nvPr/>
          </p:nvSpPr>
          <p:spPr>
            <a:xfrm>
              <a:off x="971600" y="3789040"/>
              <a:ext cx="792088" cy="64807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5" name="Flowchart: Connector 214"/>
            <p:cNvSpPr/>
            <p:nvPr/>
          </p:nvSpPr>
          <p:spPr>
            <a:xfrm>
              <a:off x="1763688" y="4077072"/>
              <a:ext cx="144016" cy="14401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61" name="Oval 260"/>
          <p:cNvSpPr/>
          <p:nvPr/>
        </p:nvSpPr>
        <p:spPr>
          <a:xfrm>
            <a:off x="6141735" y="310507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Oval 261"/>
          <p:cNvSpPr/>
          <p:nvPr/>
        </p:nvSpPr>
        <p:spPr>
          <a:xfrm>
            <a:off x="6141735" y="322652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3" name="Oval 262"/>
          <p:cNvSpPr/>
          <p:nvPr/>
        </p:nvSpPr>
        <p:spPr>
          <a:xfrm>
            <a:off x="6141735" y="333367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5" name="Oval 264"/>
          <p:cNvSpPr/>
          <p:nvPr/>
        </p:nvSpPr>
        <p:spPr>
          <a:xfrm>
            <a:off x="6141735" y="371420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6" name="Oval 265"/>
          <p:cNvSpPr/>
          <p:nvPr/>
        </p:nvSpPr>
        <p:spPr>
          <a:xfrm>
            <a:off x="6141735" y="382135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7" name="Oval 266"/>
          <p:cNvSpPr/>
          <p:nvPr/>
        </p:nvSpPr>
        <p:spPr>
          <a:xfrm>
            <a:off x="6141735" y="403471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9" name="Oval 268"/>
          <p:cNvSpPr/>
          <p:nvPr/>
        </p:nvSpPr>
        <p:spPr>
          <a:xfrm>
            <a:off x="6141735" y="426331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2" name="Oval 271"/>
          <p:cNvSpPr/>
          <p:nvPr/>
        </p:nvSpPr>
        <p:spPr>
          <a:xfrm>
            <a:off x="6141735" y="4720517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3" name="Oval 272"/>
          <p:cNvSpPr/>
          <p:nvPr/>
        </p:nvSpPr>
        <p:spPr>
          <a:xfrm>
            <a:off x="6141735" y="491863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4" name="Oval 273"/>
          <p:cNvSpPr/>
          <p:nvPr/>
        </p:nvSpPr>
        <p:spPr>
          <a:xfrm>
            <a:off x="6141735" y="504008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Oval 276"/>
          <p:cNvSpPr/>
          <p:nvPr/>
        </p:nvSpPr>
        <p:spPr>
          <a:xfrm>
            <a:off x="6141735" y="5527760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Oval 278"/>
          <p:cNvSpPr/>
          <p:nvPr/>
        </p:nvSpPr>
        <p:spPr>
          <a:xfrm>
            <a:off x="6141735" y="5840656"/>
            <a:ext cx="75414" cy="754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TextBox 289"/>
          <p:cNvSpPr txBox="1"/>
          <p:nvPr/>
        </p:nvSpPr>
        <p:spPr>
          <a:xfrm>
            <a:off x="5303634" y="2957538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291" name="TextBox 290"/>
          <p:cNvSpPr txBox="1"/>
          <p:nvPr/>
        </p:nvSpPr>
        <p:spPr>
          <a:xfrm>
            <a:off x="5303634" y="3098939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292" name="TextBox 291"/>
          <p:cNvSpPr txBox="1"/>
          <p:nvPr/>
        </p:nvSpPr>
        <p:spPr>
          <a:xfrm>
            <a:off x="5303634" y="3249768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00" name="Straight Connector 299"/>
          <p:cNvCxnSpPr>
            <a:stCxn id="261" idx="2"/>
          </p:cNvCxnSpPr>
          <p:nvPr/>
        </p:nvCxnSpPr>
        <p:spPr>
          <a:xfrm flipH="1" flipV="1">
            <a:off x="5698331" y="3138488"/>
            <a:ext cx="443404" cy="4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 flipV="1">
            <a:off x="5698331" y="3264694"/>
            <a:ext cx="443404" cy="4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H="1" flipV="1">
            <a:off x="5698331" y="3374231"/>
            <a:ext cx="443404" cy="42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5303634" y="344807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a0</a:t>
            </a:r>
            <a:endParaRPr lang="nl-BE" sz="1400" dirty="0"/>
          </a:p>
        </p:txBody>
      </p:sp>
      <p:sp>
        <p:nvSpPr>
          <p:cNvPr id="310" name="TextBox 309"/>
          <p:cNvSpPr txBox="1"/>
          <p:nvPr/>
        </p:nvSpPr>
        <p:spPr>
          <a:xfrm>
            <a:off x="5303634" y="3589476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a1</a:t>
            </a:r>
            <a:endParaRPr lang="nl-BE" sz="1400" dirty="0"/>
          </a:p>
        </p:txBody>
      </p:sp>
      <p:sp>
        <p:nvSpPr>
          <p:cNvPr id="311" name="TextBox 310"/>
          <p:cNvSpPr txBox="1"/>
          <p:nvPr/>
        </p:nvSpPr>
        <p:spPr>
          <a:xfrm>
            <a:off x="5303634" y="3740305"/>
            <a:ext cx="537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a2</a:t>
            </a:r>
            <a:endParaRPr lang="nl-BE" sz="1400" dirty="0"/>
          </a:p>
        </p:txBody>
      </p:sp>
      <p:cxnSp>
        <p:nvCxnSpPr>
          <p:cNvPr id="312" name="Straight Connector 311"/>
          <p:cNvCxnSpPr/>
          <p:nvPr/>
        </p:nvCxnSpPr>
        <p:spPr>
          <a:xfrm flipH="1">
            <a:off x="5698331" y="3629026"/>
            <a:ext cx="5238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H="1" flipV="1">
            <a:off x="5698331" y="3755232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 flipV="1">
            <a:off x="5698331" y="3864769"/>
            <a:ext cx="443404" cy="42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8107680" y="31775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</a:t>
            </a:r>
            <a:endParaRPr lang="nl-BE" dirty="0"/>
          </a:p>
        </p:txBody>
      </p:sp>
      <p:sp>
        <p:nvSpPr>
          <p:cNvPr id="370" name="TextBox 369"/>
          <p:cNvSpPr txBox="1"/>
          <p:nvPr/>
        </p:nvSpPr>
        <p:spPr>
          <a:xfrm>
            <a:off x="8107680" y="37033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</a:t>
            </a:r>
            <a:endParaRPr lang="nl-BE" dirty="0"/>
          </a:p>
        </p:txBody>
      </p:sp>
      <p:sp>
        <p:nvSpPr>
          <p:cNvPr id="371" name="TextBox 370"/>
          <p:cNvSpPr txBox="1"/>
          <p:nvPr/>
        </p:nvSpPr>
        <p:spPr>
          <a:xfrm>
            <a:off x="8107680" y="41376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</a:t>
            </a:r>
            <a:endParaRPr lang="nl-BE" dirty="0"/>
          </a:p>
        </p:txBody>
      </p:sp>
      <p:sp>
        <p:nvSpPr>
          <p:cNvPr id="372" name="TextBox 371"/>
          <p:cNvSpPr txBox="1"/>
          <p:nvPr/>
        </p:nvSpPr>
        <p:spPr>
          <a:xfrm>
            <a:off x="8107680" y="46024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</a:t>
            </a:r>
            <a:endParaRPr lang="nl-BE" dirty="0"/>
          </a:p>
        </p:txBody>
      </p:sp>
      <p:sp>
        <p:nvSpPr>
          <p:cNvPr id="373" name="TextBox 372"/>
          <p:cNvSpPr txBox="1"/>
          <p:nvPr/>
        </p:nvSpPr>
        <p:spPr>
          <a:xfrm>
            <a:off x="8107680" y="50901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</a:t>
            </a:r>
            <a:endParaRPr lang="nl-BE" dirty="0"/>
          </a:p>
        </p:txBody>
      </p:sp>
      <p:sp>
        <p:nvSpPr>
          <p:cNvPr id="374" name="TextBox 373"/>
          <p:cNvSpPr txBox="1"/>
          <p:nvPr/>
        </p:nvSpPr>
        <p:spPr>
          <a:xfrm>
            <a:off x="8107680" y="554736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</a:t>
            </a:r>
            <a:endParaRPr lang="nl-BE" dirty="0"/>
          </a:p>
        </p:txBody>
      </p:sp>
      <p:sp>
        <p:nvSpPr>
          <p:cNvPr id="375" name="TextBox 374"/>
          <p:cNvSpPr txBox="1"/>
          <p:nvPr/>
        </p:nvSpPr>
        <p:spPr>
          <a:xfrm>
            <a:off x="8107680" y="59588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b6</a:t>
            </a:r>
            <a:endParaRPr lang="nl-BE" dirty="0"/>
          </a:p>
        </p:txBody>
      </p:sp>
      <p:sp>
        <p:nvSpPr>
          <p:cNvPr id="376" name="TextBox 375"/>
          <p:cNvSpPr txBox="1"/>
          <p:nvPr/>
        </p:nvSpPr>
        <p:spPr>
          <a:xfrm>
            <a:off x="8107680" y="63703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b7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57200" y="906054"/>
            <a:ext cx="8229600" cy="4525963"/>
          </a:xfrm>
        </p:spPr>
        <p:txBody>
          <a:bodyPr/>
          <a:lstStyle/>
          <a:p>
            <a:r>
              <a:rPr lang="en-US" dirty="0" smtClean="0"/>
              <a:t>Glitches because NOR-gated output </a:t>
            </a:r>
          </a:p>
          <a:p>
            <a:r>
              <a:rPr lang="en-US" dirty="0" smtClean="0"/>
              <a:t>Solve by using NAND + Inverter Decoder topology, more area, worth it?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962025" y="3962400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2-to-4</a:t>
            </a:r>
            <a:endParaRPr lang="nl-BE" dirty="0"/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552450" y="4151790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52450" y="4366102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552450" y="4709002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4775" y="39576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IN3</a:t>
            </a:r>
            <a:endParaRPr lang="nl-BE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775" y="41744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IN4</a:t>
            </a:r>
            <a:endParaRPr lang="nl-BE" dirty="0"/>
          </a:p>
        </p:txBody>
      </p:sp>
      <p:sp>
        <p:nvSpPr>
          <p:cNvPr id="147" name="TextBox 146"/>
          <p:cNvSpPr txBox="1"/>
          <p:nvPr/>
        </p:nvSpPr>
        <p:spPr>
          <a:xfrm>
            <a:off x="161337" y="449496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</a:t>
            </a:r>
            <a:endParaRPr lang="nl-BE" dirty="0"/>
          </a:p>
        </p:txBody>
      </p:sp>
      <p:sp>
        <p:nvSpPr>
          <p:cNvPr id="149" name="Rectangle 148"/>
          <p:cNvSpPr/>
          <p:nvPr/>
        </p:nvSpPr>
        <p:spPr>
          <a:xfrm>
            <a:off x="3724079" y="2633221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3314504" y="274719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3314504" y="2961507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3314504" y="3379823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866829" y="255304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162" name="TextBox 161"/>
          <p:cNvSpPr txBox="1"/>
          <p:nvPr/>
        </p:nvSpPr>
        <p:spPr>
          <a:xfrm>
            <a:off x="2866829" y="27698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sp>
        <p:nvSpPr>
          <p:cNvPr id="164" name="Rectangle 163"/>
          <p:cNvSpPr/>
          <p:nvPr/>
        </p:nvSpPr>
        <p:spPr>
          <a:xfrm>
            <a:off x="3724079" y="3670169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67" name="Straight Connector 166"/>
          <p:cNvCxnSpPr/>
          <p:nvPr/>
        </p:nvCxnSpPr>
        <p:spPr>
          <a:xfrm flipV="1">
            <a:off x="3314504" y="4419152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3724079" y="4763678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3314504" y="5512661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724079" y="5791200"/>
            <a:ext cx="1143000" cy="876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3-to-8</a:t>
            </a:r>
            <a:endParaRPr lang="nl-BE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3314504" y="654494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/>
          <p:cNvCxnSpPr/>
          <p:nvPr/>
        </p:nvCxnSpPr>
        <p:spPr>
          <a:xfrm rot="10800000" flipV="1">
            <a:off x="2121032" y="3384222"/>
            <a:ext cx="1206631" cy="7164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6200000" flipV="1">
            <a:off x="1946635" y="5151746"/>
            <a:ext cx="1838226" cy="961539"/>
          </a:xfrm>
          <a:prstGeom prst="bentConnector3">
            <a:avLst>
              <a:gd name="adj1" fmla="val 2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2092751" y="4694549"/>
            <a:ext cx="2828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0800000">
            <a:off x="2121032" y="4524867"/>
            <a:ext cx="1206631" cy="989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/>
          <p:nvPr/>
        </p:nvCxnSpPr>
        <p:spPr>
          <a:xfrm rot="10800000">
            <a:off x="2111605" y="4270343"/>
            <a:ext cx="1225485" cy="1508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864231" y="2733773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864231" y="2922309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4864231" y="312027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864231" y="332766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4864231" y="3780148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864231" y="3968684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4864231" y="416664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4864231" y="437403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4864231" y="4892511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4864231" y="508104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864231" y="527901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864231" y="548640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4864231" y="5901179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4864231" y="608971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4864231" y="6287678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4864231" y="6495068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>
            <a:off x="6651625" y="5011657"/>
            <a:ext cx="16722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6651625" y="4344907"/>
            <a:ext cx="16439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>
            <a:off x="6626225" y="3601957"/>
            <a:ext cx="167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V="1">
            <a:off x="6632575" y="4513182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V="1">
            <a:off x="6632575" y="3836907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V="1">
            <a:off x="6632575" y="3093957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442685" y="346543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8442685" y="419129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sp>
        <p:nvSpPr>
          <p:cNvPr id="253" name="TextBox 252"/>
          <p:cNvSpPr txBox="1"/>
          <p:nvPr/>
        </p:nvSpPr>
        <p:spPr>
          <a:xfrm>
            <a:off x="8442685" y="487002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cxnSp>
        <p:nvCxnSpPr>
          <p:cNvPr id="255" name="Straight Connector 254"/>
          <p:cNvCxnSpPr/>
          <p:nvPr/>
        </p:nvCxnSpPr>
        <p:spPr>
          <a:xfrm flipV="1">
            <a:off x="3314504" y="3159470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2866829" y="296782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57" name="Straight Connector 256"/>
          <p:cNvCxnSpPr/>
          <p:nvPr/>
        </p:nvCxnSpPr>
        <p:spPr>
          <a:xfrm flipV="1">
            <a:off x="3314504" y="3784143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3314504" y="399845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2866829" y="35899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261" name="TextBox 260"/>
          <p:cNvSpPr txBox="1"/>
          <p:nvPr/>
        </p:nvSpPr>
        <p:spPr>
          <a:xfrm>
            <a:off x="2866829" y="380680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cxnSp>
        <p:nvCxnSpPr>
          <p:cNvPr id="262" name="Straight Connector 261"/>
          <p:cNvCxnSpPr/>
          <p:nvPr/>
        </p:nvCxnSpPr>
        <p:spPr>
          <a:xfrm flipV="1">
            <a:off x="3314504" y="4196418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2866829" y="40047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3314504" y="4877653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1">
            <a:off x="3314504" y="509196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2866829" y="4683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268" name="TextBox 267"/>
          <p:cNvSpPr txBox="1"/>
          <p:nvPr/>
        </p:nvSpPr>
        <p:spPr>
          <a:xfrm>
            <a:off x="2866829" y="490031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cxnSp>
        <p:nvCxnSpPr>
          <p:cNvPr id="269" name="Straight Connector 268"/>
          <p:cNvCxnSpPr/>
          <p:nvPr/>
        </p:nvCxnSpPr>
        <p:spPr>
          <a:xfrm flipV="1">
            <a:off x="3314504" y="5289928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866829" y="50982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71" name="Straight Connector 270"/>
          <p:cNvCxnSpPr/>
          <p:nvPr/>
        </p:nvCxnSpPr>
        <p:spPr>
          <a:xfrm flipV="1">
            <a:off x="3314504" y="5905175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3314504" y="6119487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2866829" y="571102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</a:t>
            </a:r>
            <a:endParaRPr lang="nl-BE" dirty="0"/>
          </a:p>
        </p:txBody>
      </p:sp>
      <p:sp>
        <p:nvSpPr>
          <p:cNvPr id="275" name="TextBox 274"/>
          <p:cNvSpPr txBox="1"/>
          <p:nvPr/>
        </p:nvSpPr>
        <p:spPr>
          <a:xfrm>
            <a:off x="2866829" y="59278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IN1</a:t>
            </a:r>
            <a:endParaRPr lang="nl-BE" dirty="0"/>
          </a:p>
        </p:txBody>
      </p:sp>
      <p:cxnSp>
        <p:nvCxnSpPr>
          <p:cNvPr id="276" name="Straight Connector 275"/>
          <p:cNvCxnSpPr/>
          <p:nvPr/>
        </p:nvCxnSpPr>
        <p:spPr>
          <a:xfrm flipV="1">
            <a:off x="3314504" y="6317450"/>
            <a:ext cx="404813" cy="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2866829" y="61258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IN2</a:t>
            </a:r>
            <a:endParaRPr lang="nl-BE" dirty="0"/>
          </a:p>
        </p:txBody>
      </p:sp>
      <p:cxnSp>
        <p:nvCxnSpPr>
          <p:cNvPr id="278" name="Straight Connector 277"/>
          <p:cNvCxnSpPr/>
          <p:nvPr/>
        </p:nvCxnSpPr>
        <p:spPr>
          <a:xfrm>
            <a:off x="4864231" y="2828041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4864231" y="301657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4864231" y="321454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864231" y="3421930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4864231" y="387441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864231" y="406295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4864231" y="426091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4864231" y="446830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864231" y="499620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4864231" y="5184742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864231" y="538270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4864231" y="5590095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4864231" y="5995447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4864231" y="6183983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4864231" y="638194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4864231" y="6589336"/>
            <a:ext cx="9238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7010400" y="326136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7018020" y="3261360"/>
            <a:ext cx="518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536180" y="326136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6858000" y="2811780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 * IN1 * IN2 = A</a:t>
            </a:r>
            <a:endParaRPr lang="nl-BE" dirty="0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6911340" y="2811780"/>
            <a:ext cx="14249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6629400" y="4014788"/>
            <a:ext cx="504825" cy="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134225" y="4021931"/>
            <a:ext cx="0" cy="31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7089935" y="363759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Enable = B</a:t>
            </a:r>
            <a:endParaRPr lang="nl-BE" dirty="0"/>
          </a:p>
        </p:txBody>
      </p:sp>
      <p:cxnSp>
        <p:nvCxnSpPr>
          <p:cNvPr id="310" name="Straight Connector 309"/>
          <p:cNvCxnSpPr/>
          <p:nvPr/>
        </p:nvCxnSpPr>
        <p:spPr>
          <a:xfrm>
            <a:off x="7178991" y="3726180"/>
            <a:ext cx="6324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7674769" y="4021931"/>
            <a:ext cx="0" cy="31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7662862" y="4014788"/>
            <a:ext cx="504825" cy="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TextBox 321"/>
          <p:cNvSpPr txBox="1"/>
          <p:nvPr/>
        </p:nvSpPr>
        <p:spPr>
          <a:xfrm>
            <a:off x="7119938" y="43481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A+B</a:t>
            </a:r>
            <a:endParaRPr lang="nl-BE" dirty="0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7234237" y="4433887"/>
            <a:ext cx="3276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7674769" y="4700588"/>
            <a:ext cx="0" cy="3167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7536180" y="4692491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7531894" y="4698206"/>
            <a:ext cx="142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6949440" y="2872740"/>
            <a:ext cx="32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7475220" y="2872740"/>
            <a:ext cx="32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8016240" y="2872740"/>
            <a:ext cx="320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>
            <a:off x="6626225" y="2657077"/>
            <a:ext cx="16787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V="1">
            <a:off x="6632575" y="2149077"/>
            <a:ext cx="0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V="1">
            <a:off x="7010400" y="231648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7018020" y="2316480"/>
            <a:ext cx="5181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7536180" y="2316480"/>
            <a:ext cx="0" cy="335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8442685" y="250531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nl-BE" dirty="0"/>
          </a:p>
        </p:txBody>
      </p:sp>
      <p:sp>
        <p:nvSpPr>
          <p:cNvPr id="342" name="TextBox 341"/>
          <p:cNvSpPr txBox="1"/>
          <p:nvPr/>
        </p:nvSpPr>
        <p:spPr>
          <a:xfrm>
            <a:off x="6766560" y="198120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IN0 = IN1 = IN2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928</Words>
  <Application>Microsoft Office PowerPoint</Application>
  <PresentationFormat>On-screen Show (4:3)</PresentationFormat>
  <Paragraphs>436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173</cp:revision>
  <dcterms:created xsi:type="dcterms:W3CDTF">2014-02-22T15:33:07Z</dcterms:created>
  <dcterms:modified xsi:type="dcterms:W3CDTF">2014-03-14T11:55:48Z</dcterms:modified>
</cp:coreProperties>
</file>