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3" r:id="rId2"/>
    <p:sldId id="257" r:id="rId3"/>
    <p:sldId id="288" r:id="rId4"/>
    <p:sldId id="301" r:id="rId5"/>
    <p:sldId id="296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>
        <p:scale>
          <a:sx n="125" d="100"/>
          <a:sy n="125" d="100"/>
        </p:scale>
        <p:origin x="-1230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748A1B-8F24-48AF-A2F0-C50C7AA44476}" type="datetimeFigureOut">
              <a:rPr lang="nl-BE" smtClean="0"/>
              <a:pPr/>
              <a:t>17/03/2014</a:t>
            </a:fld>
            <a:endParaRPr lang="nl-B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9E730-E78A-45F0-ACD9-8377CCB0EFE3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448-7F1F-4129-8F27-043316AF769C}" type="datetime1">
              <a:rPr lang="nl-BE" smtClean="0"/>
              <a:pPr/>
              <a:t>17/03/2014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3CE2-C6CD-4CAF-932B-B203797A2F5F}" type="datetime1">
              <a:rPr lang="nl-BE" smtClean="0"/>
              <a:pPr/>
              <a:t>17/03/2014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2BC-8E32-4796-9640-504A3CF5B3F1}" type="datetime1">
              <a:rPr lang="nl-BE" smtClean="0"/>
              <a:pPr/>
              <a:t>17/03/2014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830D-FBE5-4E31-B785-3F09FC93BC96}" type="datetime1">
              <a:rPr lang="nl-BE" smtClean="0"/>
              <a:pPr/>
              <a:t>17/03/2014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5B7C-C495-4829-B248-8AABFD9FF96D}" type="datetime1">
              <a:rPr lang="nl-BE" smtClean="0"/>
              <a:pPr/>
              <a:t>17/03/2014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ABBF-D989-4A19-AED8-8F367459A548}" type="datetime1">
              <a:rPr lang="nl-BE" smtClean="0"/>
              <a:pPr/>
              <a:t>17/03/2014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0CA-8C87-44C4-8860-8F9BD71F56C2}" type="datetime1">
              <a:rPr lang="nl-BE" smtClean="0"/>
              <a:pPr/>
              <a:t>17/03/2014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78E5-707F-4097-86BF-BAE2DA26C391}" type="datetime1">
              <a:rPr lang="nl-BE" smtClean="0"/>
              <a:pPr/>
              <a:t>17/03/2014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EFE-0CDB-4B86-A794-A5D5ED8C2826}" type="datetime1">
              <a:rPr lang="nl-BE" smtClean="0"/>
              <a:pPr/>
              <a:t>17/03/2014</a:t>
            </a:fld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B62-0EAF-4236-AA67-7446A4923BE6}" type="datetime1">
              <a:rPr lang="nl-BE" smtClean="0"/>
              <a:pPr/>
              <a:t>17/03/2014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63EB-C29B-40E3-A898-D0C380F262B0}" type="datetime1">
              <a:rPr lang="nl-BE" smtClean="0"/>
              <a:pPr/>
              <a:t>17/03/2014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F026-AAEB-4DFB-AEBF-39B8971CD752}" type="datetime1">
              <a:rPr lang="nl-BE" smtClean="0"/>
              <a:pPr/>
              <a:t>17/03/2014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E606-3A40-4FB3-980F-737FC5E367D7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nl-BE" b="1" dirty="0" err="1" smtClean="0">
                <a:solidFill>
                  <a:srgbClr val="0070C0"/>
                </a:solidFill>
                <a:latin typeface="Gill Sans MT" pitchFamily="34" charset="0"/>
              </a:rPr>
              <a:t>Load</a:t>
            </a:r>
            <a:r>
              <a:rPr lang="nl-BE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b="1" dirty="0" err="1" smtClean="0">
                <a:solidFill>
                  <a:srgbClr val="0070C0"/>
                </a:solidFill>
                <a:latin typeface="Gill Sans MT" pitchFamily="34" charset="0"/>
              </a:rPr>
              <a:t>Analysis</a:t>
            </a:r>
            <a:r>
              <a:rPr lang="nl-BE" b="1" dirty="0" smtClean="0">
                <a:solidFill>
                  <a:srgbClr val="0070C0"/>
                </a:solidFill>
                <a:latin typeface="Gill Sans MT" pitchFamily="34" charset="0"/>
              </a:rPr>
              <a:t> 2</a:t>
            </a:r>
            <a:endParaRPr lang="nl-BE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</a:t>
            </a:fld>
            <a:endParaRPr lang="nl-BE"/>
          </a:p>
        </p:txBody>
      </p:sp>
      <p:pic>
        <p:nvPicPr>
          <p:cNvPr id="4" name="Picture 3" descr="logo_kuleu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85728"/>
            <a:ext cx="2991014" cy="1000132"/>
          </a:xfrm>
          <a:prstGeom prst="rect">
            <a:avLst/>
          </a:prstGeom>
        </p:spPr>
      </p:pic>
      <p:pic>
        <p:nvPicPr>
          <p:cNvPr id="5" name="Picture 4" descr="logoEs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82" y="285728"/>
            <a:ext cx="1438656" cy="1344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64" y="5643578"/>
            <a:ext cx="209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Alexander Standaert</a:t>
            </a:r>
          </a:p>
          <a:p>
            <a:r>
              <a:rPr lang="nl-BE" dirty="0" smtClean="0"/>
              <a:t>Wouter Diels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26064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TRIPLE 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9" name="Picture 8" descr="tripel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36712"/>
            <a:ext cx="861169" cy="4750097"/>
          </a:xfrm>
          <a:prstGeom prst="rect">
            <a:avLst/>
          </a:prstGeom>
        </p:spPr>
      </p:pic>
      <p:pic>
        <p:nvPicPr>
          <p:cNvPr id="12" name="Picture 11" descr="bitline_distribution_trip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980728"/>
            <a:ext cx="5163776" cy="51637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836712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>
                <a:solidFill>
                  <a:schemeClr val="bg1">
                    <a:lumMod val="65000"/>
                  </a:schemeClr>
                </a:solidFill>
              </a:rPr>
              <a:t>W = 150nm</a:t>
            </a:r>
            <a:endParaRPr lang="nl-BE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276872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>
                <a:solidFill>
                  <a:schemeClr val="bg1">
                    <a:lumMod val="65000"/>
                  </a:schemeClr>
                </a:solidFill>
              </a:rPr>
              <a:t>W = 300nm</a:t>
            </a:r>
            <a:endParaRPr lang="nl-BE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573016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>
                <a:solidFill>
                  <a:schemeClr val="bg1">
                    <a:lumMod val="65000"/>
                  </a:schemeClr>
                </a:solidFill>
              </a:rPr>
              <a:t>W = 500nm</a:t>
            </a:r>
            <a:endParaRPr lang="nl-BE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7624" y="4653136"/>
            <a:ext cx="720080" cy="14401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9712" y="4581128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HRS: 0.67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LRS: 0.35</a:t>
            </a:r>
            <a:endParaRPr lang="nl-BE" b="1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87624" y="3429000"/>
            <a:ext cx="576064" cy="7200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5696" y="3212976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HRS: 0.77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LRS: 0.74</a:t>
            </a:r>
            <a:endParaRPr lang="nl-BE" b="1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187624" y="2060848"/>
            <a:ext cx="504056" cy="7200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3688" y="1844824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HRS: 0.87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LRS: 0.85</a:t>
            </a:r>
            <a:endParaRPr lang="nl-BE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26064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TRIPLE 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9" name="Picture 8" descr="tripel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36712"/>
            <a:ext cx="861169" cy="4750097"/>
          </a:xfrm>
          <a:prstGeom prst="rect">
            <a:avLst/>
          </a:prstGeom>
        </p:spPr>
      </p:pic>
      <p:pic>
        <p:nvPicPr>
          <p:cNvPr id="12" name="Picture 11" descr="bitline_distribution_trip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980728"/>
            <a:ext cx="5163776" cy="51637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836712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>
                <a:solidFill>
                  <a:schemeClr val="bg1">
                    <a:lumMod val="65000"/>
                  </a:schemeClr>
                </a:solidFill>
              </a:rPr>
              <a:t>W = 150nm</a:t>
            </a:r>
            <a:endParaRPr lang="nl-BE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276872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>
                <a:solidFill>
                  <a:schemeClr val="bg1">
                    <a:lumMod val="65000"/>
                  </a:schemeClr>
                </a:solidFill>
              </a:rPr>
              <a:t>W = 300nm</a:t>
            </a:r>
            <a:endParaRPr lang="nl-BE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573016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>
                <a:solidFill>
                  <a:schemeClr val="bg1">
                    <a:lumMod val="65000"/>
                  </a:schemeClr>
                </a:solidFill>
              </a:rPr>
              <a:t>W = 500nm</a:t>
            </a:r>
            <a:endParaRPr lang="nl-BE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7664" y="3861048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Vgs</a:t>
            </a:r>
            <a:r>
              <a:rPr lang="en-US" b="1" dirty="0" smtClean="0">
                <a:solidFill>
                  <a:srgbClr val="0070C0"/>
                </a:solidFill>
              </a:rPr>
              <a:t> ≈ 0.3-0.4 with </a:t>
            </a:r>
            <a:r>
              <a:rPr lang="en-US" b="1" dirty="0" err="1" smtClean="0">
                <a:solidFill>
                  <a:srgbClr val="0070C0"/>
                </a:solidFill>
              </a:rPr>
              <a:t>Vth</a:t>
            </a:r>
            <a:r>
              <a:rPr lang="en-US" b="1" dirty="0" smtClean="0">
                <a:solidFill>
                  <a:srgbClr val="0070C0"/>
                </a:solidFill>
              </a:rPr>
              <a:t> ≈ 0.3-0.4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→ maybe in </a:t>
            </a:r>
            <a:r>
              <a:rPr lang="en-US" b="1" dirty="0" err="1" smtClean="0">
                <a:solidFill>
                  <a:srgbClr val="0070C0"/>
                </a:solidFill>
              </a:rPr>
              <a:t>subthreshold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39552" y="3501008"/>
            <a:ext cx="1371925" cy="783717"/>
          </a:xfrm>
          <a:custGeom>
            <a:avLst/>
            <a:gdLst>
              <a:gd name="connsiteX0" fmla="*/ 464820 w 464820"/>
              <a:gd name="connsiteY0" fmla="*/ 0 h 525780"/>
              <a:gd name="connsiteX1" fmla="*/ 7620 w 464820"/>
              <a:gd name="connsiteY1" fmla="*/ 388620 h 525780"/>
              <a:gd name="connsiteX2" fmla="*/ 419100 w 464820"/>
              <a:gd name="connsiteY2" fmla="*/ 525780 h 525780"/>
              <a:gd name="connsiteX0" fmla="*/ 616456 w 616456"/>
              <a:gd name="connsiteY0" fmla="*/ 0 h 525780"/>
              <a:gd name="connsiteX1" fmla="*/ 7620 w 616456"/>
              <a:gd name="connsiteY1" fmla="*/ 360040 h 525780"/>
              <a:gd name="connsiteX2" fmla="*/ 570736 w 616456"/>
              <a:gd name="connsiteY2" fmla="*/ 525780 h 525780"/>
              <a:gd name="connsiteX0" fmla="*/ 616456 w 616456"/>
              <a:gd name="connsiteY0" fmla="*/ 0 h 525780"/>
              <a:gd name="connsiteX1" fmla="*/ 7620 w 616456"/>
              <a:gd name="connsiteY1" fmla="*/ 360040 h 525780"/>
              <a:gd name="connsiteX2" fmla="*/ 570736 w 616456"/>
              <a:gd name="connsiteY2" fmla="*/ 525780 h 525780"/>
              <a:gd name="connsiteX0" fmla="*/ 45720 w 45720"/>
              <a:gd name="connsiteY0" fmla="*/ 0 h 525780"/>
              <a:gd name="connsiteX1" fmla="*/ 0 w 45720"/>
              <a:gd name="connsiteY1" fmla="*/ 525780 h 525780"/>
              <a:gd name="connsiteX0" fmla="*/ 1760964 w 1760964"/>
              <a:gd name="connsiteY0" fmla="*/ 0 h 144016"/>
              <a:gd name="connsiteX1" fmla="*/ 0 w 1760964"/>
              <a:gd name="connsiteY1" fmla="*/ 144016 h 144016"/>
              <a:gd name="connsiteX0" fmla="*/ 720080 w 720080"/>
              <a:gd name="connsiteY0" fmla="*/ 0 h 720080"/>
              <a:gd name="connsiteX1" fmla="*/ 0 w 720080"/>
              <a:gd name="connsiteY1" fmla="*/ 720080 h 720080"/>
              <a:gd name="connsiteX0" fmla="*/ 720080 w 1371925"/>
              <a:gd name="connsiteY0" fmla="*/ 0 h 720080"/>
              <a:gd name="connsiteX1" fmla="*/ 0 w 1371925"/>
              <a:gd name="connsiteY1" fmla="*/ 720080 h 720080"/>
              <a:gd name="connsiteX0" fmla="*/ 720080 w 1371925"/>
              <a:gd name="connsiteY0" fmla="*/ 0 h 783717"/>
              <a:gd name="connsiteX1" fmla="*/ 0 w 1371925"/>
              <a:gd name="connsiteY1" fmla="*/ 720080 h 78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925" h="783717">
                <a:moveTo>
                  <a:pt x="720080" y="0"/>
                </a:moveTo>
                <a:cubicBezTo>
                  <a:pt x="1371925" y="454915"/>
                  <a:pt x="718891" y="783717"/>
                  <a:pt x="0" y="720080"/>
                </a:cubicBezTo>
              </a:path>
            </a:pathLst>
          </a:cu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723170"/>
            <a:ext cx="6786610" cy="41779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RECAP LAST MEETING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TRIPLE LOAD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SINGLE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i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836712"/>
            <a:ext cx="1429651" cy="3387651"/>
          </a:xfrm>
          <a:prstGeom prst="rect">
            <a:avLst/>
          </a:prstGeom>
        </p:spPr>
      </p:pic>
      <p:pic>
        <p:nvPicPr>
          <p:cNvPr id="10" name="Picture 9" descr="bitline_distribution2_300_195.png"/>
          <p:cNvPicPr>
            <a:picLocks noChangeAspect="1"/>
          </p:cNvPicPr>
          <p:nvPr/>
        </p:nvPicPr>
        <p:blipFill>
          <a:blip r:embed="rId3" cstate="print"/>
          <a:srcRect l="10237" t="5536" r="8651" b="4036"/>
          <a:stretch>
            <a:fillRect/>
          </a:stretch>
        </p:blipFill>
        <p:spPr>
          <a:xfrm>
            <a:off x="1727176" y="2492896"/>
            <a:ext cx="7416824" cy="35283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26064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SINGLE 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1628800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>
                <a:solidFill>
                  <a:schemeClr val="bg1">
                    <a:lumMod val="65000"/>
                  </a:schemeClr>
                </a:solidFill>
              </a:rPr>
              <a:t>L = 195nm</a:t>
            </a:r>
            <a:endParaRPr lang="nl-BE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1916832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>
                <a:solidFill>
                  <a:schemeClr val="bg1">
                    <a:lumMod val="65000"/>
                  </a:schemeClr>
                </a:solidFill>
              </a:rPr>
              <a:t>W = 300nm</a:t>
            </a:r>
            <a:endParaRPr lang="nl-BE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126876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About 200mV </a:t>
            </a:r>
            <a:r>
              <a:rPr lang="en-US" b="1" dirty="0" smtClean="0">
                <a:solidFill>
                  <a:srgbClr val="0070C0"/>
                </a:solidFill>
              </a:rPr>
              <a:t>margin</a:t>
            </a:r>
            <a:r>
              <a:rPr lang="nl-BE" b="1" dirty="0" smtClean="0">
                <a:solidFill>
                  <a:srgbClr val="0070C0"/>
                </a:solidFill>
              </a:rPr>
              <a:t> and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Reference can easily be shifted to center</a:t>
            </a:r>
          </a:p>
        </p:txBody>
      </p:sp>
      <p:sp>
        <p:nvSpPr>
          <p:cNvPr id="20" name="Freeform 19"/>
          <p:cNvSpPr/>
          <p:nvPr/>
        </p:nvSpPr>
        <p:spPr>
          <a:xfrm>
            <a:off x="2987824" y="1412776"/>
            <a:ext cx="1552242" cy="1669164"/>
          </a:xfrm>
          <a:custGeom>
            <a:avLst/>
            <a:gdLst>
              <a:gd name="connsiteX0" fmla="*/ 464820 w 464820"/>
              <a:gd name="connsiteY0" fmla="*/ 0 h 525780"/>
              <a:gd name="connsiteX1" fmla="*/ 7620 w 464820"/>
              <a:gd name="connsiteY1" fmla="*/ 388620 h 525780"/>
              <a:gd name="connsiteX2" fmla="*/ 419100 w 464820"/>
              <a:gd name="connsiteY2" fmla="*/ 525780 h 525780"/>
              <a:gd name="connsiteX0" fmla="*/ 616456 w 616456"/>
              <a:gd name="connsiteY0" fmla="*/ 0 h 525780"/>
              <a:gd name="connsiteX1" fmla="*/ 7620 w 616456"/>
              <a:gd name="connsiteY1" fmla="*/ 360040 h 525780"/>
              <a:gd name="connsiteX2" fmla="*/ 570736 w 616456"/>
              <a:gd name="connsiteY2" fmla="*/ 525780 h 525780"/>
              <a:gd name="connsiteX0" fmla="*/ 616456 w 616456"/>
              <a:gd name="connsiteY0" fmla="*/ 0 h 525780"/>
              <a:gd name="connsiteX1" fmla="*/ 7620 w 616456"/>
              <a:gd name="connsiteY1" fmla="*/ 360040 h 525780"/>
              <a:gd name="connsiteX2" fmla="*/ 570736 w 616456"/>
              <a:gd name="connsiteY2" fmla="*/ 525780 h 525780"/>
              <a:gd name="connsiteX0" fmla="*/ 45720 w 45720"/>
              <a:gd name="connsiteY0" fmla="*/ 0 h 525780"/>
              <a:gd name="connsiteX1" fmla="*/ 0 w 45720"/>
              <a:gd name="connsiteY1" fmla="*/ 525780 h 525780"/>
              <a:gd name="connsiteX0" fmla="*/ 1760964 w 1760964"/>
              <a:gd name="connsiteY0" fmla="*/ 0 h 144016"/>
              <a:gd name="connsiteX1" fmla="*/ 0 w 1760964"/>
              <a:gd name="connsiteY1" fmla="*/ 144016 h 144016"/>
              <a:gd name="connsiteX0" fmla="*/ 720080 w 720080"/>
              <a:gd name="connsiteY0" fmla="*/ 0 h 720080"/>
              <a:gd name="connsiteX1" fmla="*/ 0 w 720080"/>
              <a:gd name="connsiteY1" fmla="*/ 720080 h 720080"/>
              <a:gd name="connsiteX0" fmla="*/ 720080 w 1371925"/>
              <a:gd name="connsiteY0" fmla="*/ 0 h 720080"/>
              <a:gd name="connsiteX1" fmla="*/ 0 w 1371925"/>
              <a:gd name="connsiteY1" fmla="*/ 720080 h 720080"/>
              <a:gd name="connsiteX0" fmla="*/ 720080 w 1371925"/>
              <a:gd name="connsiteY0" fmla="*/ 0 h 783717"/>
              <a:gd name="connsiteX1" fmla="*/ 0 w 1371925"/>
              <a:gd name="connsiteY1" fmla="*/ 720080 h 783717"/>
              <a:gd name="connsiteX0" fmla="*/ 576064 w 1227909"/>
              <a:gd name="connsiteY0" fmla="*/ 0 h 2007853"/>
              <a:gd name="connsiteX1" fmla="*/ 0 w 1227909"/>
              <a:gd name="connsiteY1" fmla="*/ 1944216 h 2007853"/>
              <a:gd name="connsiteX0" fmla="*/ 1768265 w 2420110"/>
              <a:gd name="connsiteY0" fmla="*/ 0 h 1944216"/>
              <a:gd name="connsiteX1" fmla="*/ 1192201 w 2420110"/>
              <a:gd name="connsiteY1" fmla="*/ 1944216 h 1944216"/>
              <a:gd name="connsiteX0" fmla="*/ 1768265 w 1768265"/>
              <a:gd name="connsiteY0" fmla="*/ 84989 h 2029205"/>
              <a:gd name="connsiteX1" fmla="*/ 1192201 w 1768265"/>
              <a:gd name="connsiteY1" fmla="*/ 2029205 h 2029205"/>
              <a:gd name="connsiteX0" fmla="*/ 1552242 w 1552242"/>
              <a:gd name="connsiteY0" fmla="*/ 84989 h 1669164"/>
              <a:gd name="connsiteX1" fmla="*/ 1192201 w 1552242"/>
              <a:gd name="connsiteY1" fmla="*/ 1669164 h 166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2242" h="1669164">
                <a:moveTo>
                  <a:pt x="1552242" y="84989"/>
                </a:moveTo>
                <a:cubicBezTo>
                  <a:pt x="17539" y="0"/>
                  <a:pt x="0" y="820301"/>
                  <a:pt x="1192201" y="1669164"/>
                </a:cubicBezTo>
              </a:path>
            </a:pathLst>
          </a:cu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4644008" y="3212976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Reference consists out of 4cells</a:t>
            </a:r>
            <a:endParaRPr lang="nl-BE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284984"/>
            <a:ext cx="6786610" cy="41779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RECAP LAST MEETING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TRIPLE LOAD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SINGLE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1643050"/>
            <a:ext cx="6786610" cy="41779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RECAP LAST MEETING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TRIPLE LOAD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SINGLE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c_pare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92696"/>
            <a:ext cx="6583136" cy="65831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14546" y="285728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MONTE CARLO: PARETO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610027">
            <a:off x="6357950" y="1285860"/>
            <a:ext cx="2643206" cy="71438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/>
        </p:nvSpPr>
        <p:spPr>
          <a:xfrm rot="610027">
            <a:off x="6659725" y="1428299"/>
            <a:ext cx="20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</a:rPr>
              <a:t>48 SOLUTIONS</a:t>
            </a:r>
            <a:endParaRPr lang="nl-BE" sz="2400" b="1" dirty="0">
              <a:solidFill>
                <a:srgbClr val="0070C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 rot="20727064">
            <a:off x="5833795" y="5606929"/>
            <a:ext cx="2643206" cy="714380"/>
            <a:chOff x="6458496" y="1942169"/>
            <a:chExt cx="2643206" cy="714380"/>
          </a:xfrm>
        </p:grpSpPr>
        <p:sp>
          <p:nvSpPr>
            <p:cNvPr id="12" name="Oval 11"/>
            <p:cNvSpPr/>
            <p:nvPr/>
          </p:nvSpPr>
          <p:spPr>
            <a:xfrm rot="610027">
              <a:off x="6458496" y="1942169"/>
              <a:ext cx="2643206" cy="714380"/>
            </a:xfrm>
            <a:prstGeom prst="ellipse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 rot="610027">
              <a:off x="6581282" y="2084608"/>
              <a:ext cx="2389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b="1" dirty="0" smtClean="0">
                  <a:solidFill>
                    <a:srgbClr val="0070C0"/>
                  </a:solidFill>
                </a:rPr>
                <a:t>600 mc iterations</a:t>
              </a:r>
              <a:endParaRPr lang="nl-BE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4157221" y="2130458"/>
            <a:ext cx="1998955" cy="650470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98955" h="650470">
                <a:moveTo>
                  <a:pt x="0" y="0"/>
                </a:moveTo>
                <a:cubicBezTo>
                  <a:pt x="266307" y="246668"/>
                  <a:pt x="1251109" y="571364"/>
                  <a:pt x="1998955" y="65047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6228184" y="2564904"/>
            <a:ext cx="2127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CHOICE FINAL LOAD: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 = bias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W_switch</a:t>
            </a:r>
            <a:r>
              <a:rPr lang="en-US" dirty="0" smtClean="0">
                <a:solidFill>
                  <a:srgbClr val="FF0000"/>
                </a:solidFill>
              </a:rPr>
              <a:t> = 100nm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W_bias</a:t>
            </a:r>
            <a:r>
              <a:rPr lang="en-US" dirty="0" smtClean="0">
                <a:solidFill>
                  <a:srgbClr val="FF0000"/>
                </a:solidFill>
              </a:rPr>
              <a:t> = 180nm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V_bias</a:t>
            </a:r>
            <a:r>
              <a:rPr lang="en-US" dirty="0" smtClean="0">
                <a:solidFill>
                  <a:srgbClr val="FF0000"/>
                </a:solidFill>
              </a:rPr>
              <a:t> = 0V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mc_finalload_b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764704"/>
            <a:ext cx="6121319" cy="2833943"/>
          </a:xfrm>
          <a:prstGeom prst="rect">
            <a:avLst/>
          </a:prstGeom>
        </p:spPr>
      </p:pic>
      <p:pic>
        <p:nvPicPr>
          <p:cNvPr id="28" name="Picture 27" descr="fl_samples_bl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212976"/>
            <a:ext cx="7516360" cy="34797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BIAS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179512" y="908720"/>
            <a:ext cx="3528392" cy="936104"/>
            <a:chOff x="251520" y="1628800"/>
            <a:chExt cx="8280920" cy="2088232"/>
          </a:xfrm>
        </p:grpSpPr>
        <p:pic>
          <p:nvPicPr>
            <p:cNvPr id="21" name="Picture 20" descr="bitline_distribution.png"/>
            <p:cNvPicPr>
              <a:picLocks/>
            </p:cNvPicPr>
            <p:nvPr/>
          </p:nvPicPr>
          <p:blipFill>
            <a:blip r:embed="rId4" cstate="print"/>
            <a:srcRect l="9074" t="15153" r="15593"/>
            <a:stretch>
              <a:fillRect/>
            </a:stretch>
          </p:blipFill>
          <p:spPr>
            <a:xfrm>
              <a:off x="6338146" y="1628800"/>
              <a:ext cx="2050278" cy="2015960"/>
            </a:xfrm>
            <a:prstGeom prst="rect">
              <a:avLst/>
            </a:prstGeom>
          </p:spPr>
        </p:pic>
        <p:pic>
          <p:nvPicPr>
            <p:cNvPr id="22" name="Picture 21" descr="bitline_distribution.png"/>
            <p:cNvPicPr>
              <a:picLocks/>
            </p:cNvPicPr>
            <p:nvPr/>
          </p:nvPicPr>
          <p:blipFill>
            <a:blip r:embed="rId4" cstate="print"/>
            <a:srcRect l="9074" t="15153" r="15593"/>
            <a:stretch>
              <a:fillRect/>
            </a:stretch>
          </p:blipFill>
          <p:spPr>
            <a:xfrm>
              <a:off x="2915816" y="1628800"/>
              <a:ext cx="2050278" cy="2015960"/>
            </a:xfrm>
            <a:prstGeom prst="rect">
              <a:avLst/>
            </a:prstGeom>
          </p:spPr>
        </p:pic>
        <p:pic>
          <p:nvPicPr>
            <p:cNvPr id="23" name="Picture 22" descr="bitline_distribution.png"/>
            <p:cNvPicPr>
              <a:picLocks/>
            </p:cNvPicPr>
            <p:nvPr/>
          </p:nvPicPr>
          <p:blipFill>
            <a:blip r:embed="rId4" cstate="print"/>
            <a:srcRect l="9074" t="15153" r="15593"/>
            <a:stretch>
              <a:fillRect/>
            </a:stretch>
          </p:blipFill>
          <p:spPr>
            <a:xfrm>
              <a:off x="323528" y="1628800"/>
              <a:ext cx="2050278" cy="201596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364089" y="2060849"/>
              <a:ext cx="864096" cy="61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nl-BE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1520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71800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56176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251520" y="1988840"/>
            <a:ext cx="3528392" cy="1656184"/>
            <a:chOff x="251520" y="1988840"/>
            <a:chExt cx="3528392" cy="1656184"/>
          </a:xfrm>
        </p:grpSpPr>
        <p:sp>
          <p:nvSpPr>
            <p:cNvPr id="20" name="Freeform 19"/>
            <p:cNvSpPr/>
            <p:nvPr/>
          </p:nvSpPr>
          <p:spPr>
            <a:xfrm>
              <a:off x="1475656" y="2348880"/>
              <a:ext cx="218633" cy="1296144"/>
            </a:xfrm>
            <a:custGeom>
              <a:avLst/>
              <a:gdLst>
                <a:gd name="connsiteX0" fmla="*/ 0 w 697583"/>
                <a:gd name="connsiteY0" fmla="*/ 0 h 612742"/>
                <a:gd name="connsiteX1" fmla="*/ 697583 w 697583"/>
                <a:gd name="connsiteY1" fmla="*/ 612742 h 612742"/>
                <a:gd name="connsiteX0" fmla="*/ 0 w 990843"/>
                <a:gd name="connsiteY0" fmla="*/ 0 h 650470"/>
                <a:gd name="connsiteX1" fmla="*/ 990843 w 990843"/>
                <a:gd name="connsiteY1" fmla="*/ 650470 h 650470"/>
                <a:gd name="connsiteX0" fmla="*/ 0 w 990843"/>
                <a:gd name="connsiteY0" fmla="*/ 0 h 650470"/>
                <a:gd name="connsiteX1" fmla="*/ 990843 w 990843"/>
                <a:gd name="connsiteY1" fmla="*/ 650470 h 650470"/>
                <a:gd name="connsiteX0" fmla="*/ 0 w 1998955"/>
                <a:gd name="connsiteY0" fmla="*/ 0 h 650470"/>
                <a:gd name="connsiteX1" fmla="*/ 1998955 w 1998955"/>
                <a:gd name="connsiteY1" fmla="*/ 650470 h 650470"/>
                <a:gd name="connsiteX0" fmla="*/ 0 w 2665273"/>
                <a:gd name="connsiteY0" fmla="*/ 0 h 975705"/>
                <a:gd name="connsiteX1" fmla="*/ 2665273 w 2665273"/>
                <a:gd name="connsiteY1" fmla="*/ 975705 h 975705"/>
                <a:gd name="connsiteX0" fmla="*/ 0 w 2665273"/>
                <a:gd name="connsiteY0" fmla="*/ 0 h 975705"/>
                <a:gd name="connsiteX1" fmla="*/ 2665273 w 2665273"/>
                <a:gd name="connsiteY1" fmla="*/ 975705 h 975705"/>
                <a:gd name="connsiteX0" fmla="*/ 6035 w 505774"/>
                <a:gd name="connsiteY0" fmla="*/ 0 h 731779"/>
                <a:gd name="connsiteX1" fmla="*/ 505774 w 505774"/>
                <a:gd name="connsiteY1" fmla="*/ 731779 h 731779"/>
                <a:gd name="connsiteX0" fmla="*/ 6035 w 505774"/>
                <a:gd name="connsiteY0" fmla="*/ 0 h 731779"/>
                <a:gd name="connsiteX1" fmla="*/ 505774 w 505774"/>
                <a:gd name="connsiteY1" fmla="*/ 731779 h 731779"/>
                <a:gd name="connsiteX0" fmla="*/ 6036 w 505774"/>
                <a:gd name="connsiteY0" fmla="*/ 0 h 731779"/>
                <a:gd name="connsiteX1" fmla="*/ 505774 w 505774"/>
                <a:gd name="connsiteY1" fmla="*/ 731779 h 7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774" h="731779">
                  <a:moveTo>
                    <a:pt x="6036" y="0"/>
                  </a:moveTo>
                  <a:cubicBezTo>
                    <a:pt x="45511" y="235801"/>
                    <a:pt x="0" y="466251"/>
                    <a:pt x="505774" y="731779"/>
                  </a:cubicBezTo>
                </a:path>
              </a:pathLst>
            </a:custGeom>
            <a:ln w="25400">
              <a:solidFill>
                <a:srgbClr val="00206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Left Brace 33"/>
            <p:cNvSpPr/>
            <p:nvPr/>
          </p:nvSpPr>
          <p:spPr>
            <a:xfrm rot="16200000">
              <a:off x="1799692" y="440668"/>
              <a:ext cx="432048" cy="3528392"/>
            </a:xfrm>
            <a:prstGeom prst="leftBrace">
              <a:avLst>
                <a:gd name="adj1" fmla="val 8333"/>
                <a:gd name="adj2" fmla="val 34901"/>
              </a:avLst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092280" y="3501008"/>
            <a:ext cx="1944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err="1" smtClean="0">
                <a:solidFill>
                  <a:srgbClr val="FF0000"/>
                </a:solidFill>
              </a:rPr>
              <a:t>Why</a:t>
            </a:r>
            <a:r>
              <a:rPr lang="nl-BE" sz="3200" b="1" dirty="0" smtClean="0">
                <a:solidFill>
                  <a:srgbClr val="FF0000"/>
                </a:solidFill>
              </a:rPr>
              <a:t> do the BL voltages </a:t>
            </a:r>
            <a:r>
              <a:rPr lang="nl-BE" sz="3200" b="1" dirty="0" err="1" smtClean="0">
                <a:solidFill>
                  <a:srgbClr val="FF0000"/>
                </a:solidFill>
              </a:rPr>
              <a:t>react</a:t>
            </a:r>
            <a:r>
              <a:rPr lang="nl-BE" sz="3200" b="1" dirty="0" smtClean="0">
                <a:solidFill>
                  <a:srgbClr val="FF0000"/>
                </a:solidFill>
              </a:rPr>
              <a:t> </a:t>
            </a:r>
            <a:r>
              <a:rPr lang="nl-BE" sz="3200" b="1" dirty="0" err="1" smtClean="0">
                <a:solidFill>
                  <a:srgbClr val="FF0000"/>
                </a:solidFill>
              </a:rPr>
              <a:t>this</a:t>
            </a:r>
            <a:r>
              <a:rPr lang="nl-BE" sz="3200" b="1" dirty="0" smtClean="0">
                <a:solidFill>
                  <a:srgbClr val="FF0000"/>
                </a:solidFill>
              </a:rPr>
              <a:t> </a:t>
            </a:r>
            <a:r>
              <a:rPr lang="nl-BE" sz="3200" b="1" dirty="0" err="1" smtClean="0">
                <a:solidFill>
                  <a:srgbClr val="FF0000"/>
                </a:solidFill>
              </a:rPr>
              <a:t>way</a:t>
            </a:r>
            <a:r>
              <a:rPr lang="nl-BE" sz="3200" b="1" dirty="0" smtClean="0">
                <a:solidFill>
                  <a:srgbClr val="FF0000"/>
                </a:solidFill>
              </a:rPr>
              <a:t>?</a:t>
            </a:r>
            <a:endParaRPr lang="nl-BE" sz="32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mismatch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4420706" cy="45091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BIAS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9" name="Picture 18" descr="fl_samples_bl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764704"/>
            <a:ext cx="5328592" cy="532859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475656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W = 100nm</a:t>
            </a:r>
            <a:endParaRPr lang="nl-BE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5656" y="32849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W = 180nm</a:t>
            </a:r>
            <a:endParaRPr lang="nl-BE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-919860" y="2924944"/>
            <a:ext cx="5347845" cy="4516511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11641174"/>
              <a:gd name="connsiteY0" fmla="*/ 0 h 1702750"/>
              <a:gd name="connsiteX1" fmla="*/ 11641174 w 11641174"/>
              <a:gd name="connsiteY1" fmla="*/ 1702750 h 1702750"/>
              <a:gd name="connsiteX0" fmla="*/ 2004990 w 2271298"/>
              <a:gd name="connsiteY0" fmla="*/ 0 h 1097668"/>
              <a:gd name="connsiteX1" fmla="*/ 505774 w 2271298"/>
              <a:gd name="connsiteY1" fmla="*/ 1097668 h 1097668"/>
              <a:gd name="connsiteX0" fmla="*/ 3004467 w 3270775"/>
              <a:gd name="connsiteY0" fmla="*/ 0 h 1016360"/>
              <a:gd name="connsiteX1" fmla="*/ 505774 w 3270775"/>
              <a:gd name="connsiteY1" fmla="*/ 1016360 h 1016360"/>
              <a:gd name="connsiteX0" fmla="*/ 3337626 w 3603934"/>
              <a:gd name="connsiteY0" fmla="*/ 0 h 1016360"/>
              <a:gd name="connsiteX1" fmla="*/ 505774 w 3603934"/>
              <a:gd name="connsiteY1" fmla="*/ 1016360 h 1016360"/>
              <a:gd name="connsiteX0" fmla="*/ 0 w 7323464"/>
              <a:gd name="connsiteY0" fmla="*/ 0 h 1666830"/>
              <a:gd name="connsiteX1" fmla="*/ 7323464 w 7323464"/>
              <a:gd name="connsiteY1" fmla="*/ 1666830 h 1666830"/>
              <a:gd name="connsiteX0" fmla="*/ 6458848 w 13782312"/>
              <a:gd name="connsiteY0" fmla="*/ 0 h 1666830"/>
              <a:gd name="connsiteX1" fmla="*/ 13782312 w 13782312"/>
              <a:gd name="connsiteY1" fmla="*/ 1666830 h 1666830"/>
              <a:gd name="connsiteX0" fmla="*/ 6458848 w 13782312"/>
              <a:gd name="connsiteY0" fmla="*/ 0 h 1666830"/>
              <a:gd name="connsiteX1" fmla="*/ 13782312 w 13782312"/>
              <a:gd name="connsiteY1" fmla="*/ 1666830 h 1666830"/>
              <a:gd name="connsiteX0" fmla="*/ 829758 w 8153222"/>
              <a:gd name="connsiteY0" fmla="*/ 0 h 2549940"/>
              <a:gd name="connsiteX1" fmla="*/ 8153222 w 8153222"/>
              <a:gd name="connsiteY1" fmla="*/ 1666830 h 2549940"/>
              <a:gd name="connsiteX0" fmla="*/ 5047960 w 12371424"/>
              <a:gd name="connsiteY0" fmla="*/ 0 h 2549940"/>
              <a:gd name="connsiteX1" fmla="*/ 12371424 w 12371424"/>
              <a:gd name="connsiteY1" fmla="*/ 1666830 h 254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71424" h="2549940">
                <a:moveTo>
                  <a:pt x="5047960" y="0"/>
                </a:moveTo>
                <a:cubicBezTo>
                  <a:pt x="0" y="1015278"/>
                  <a:pt x="9651711" y="2549940"/>
                  <a:pt x="12371424" y="166683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BIAS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21" name="Picture 20" descr="cascode_eff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257669"/>
            <a:ext cx="4618548" cy="247045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292080" y="1124744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1 ) </a:t>
            </a:r>
            <a:r>
              <a:rPr lang="en-US" sz="2000" dirty="0" err="1" smtClean="0">
                <a:solidFill>
                  <a:srgbClr val="002060"/>
                </a:solidFill>
              </a:rPr>
              <a:t>Cascode</a:t>
            </a:r>
            <a:r>
              <a:rPr lang="en-US" sz="2000" dirty="0" smtClean="0">
                <a:solidFill>
                  <a:srgbClr val="002060"/>
                </a:solidFill>
              </a:rPr>
              <a:t> effect : explains why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  mismatch switch is dominant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2) Increase </a:t>
            </a:r>
            <a:r>
              <a:rPr lang="en-US" sz="2000" dirty="0" err="1" smtClean="0">
                <a:solidFill>
                  <a:srgbClr val="002060"/>
                </a:solidFill>
              </a:rPr>
              <a:t>ds</a:t>
            </a:r>
            <a:r>
              <a:rPr lang="en-US" sz="2000" dirty="0" smtClean="0">
                <a:solidFill>
                  <a:srgbClr val="002060"/>
                </a:solidFill>
              </a:rPr>
              <a:t> resistance : explains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  why </a:t>
            </a:r>
            <a:r>
              <a:rPr lang="en-US" sz="2000" dirty="0" err="1" smtClean="0">
                <a:solidFill>
                  <a:srgbClr val="002060"/>
                </a:solidFill>
              </a:rPr>
              <a:t>V_bl</a:t>
            </a:r>
            <a:r>
              <a:rPr lang="en-US" sz="2000" dirty="0" smtClean="0">
                <a:solidFill>
                  <a:srgbClr val="002060"/>
                </a:solidFill>
              </a:rPr>
              <a:t>(HRS)- </a:t>
            </a:r>
            <a:r>
              <a:rPr lang="en-US" sz="2000" dirty="0" err="1" smtClean="0">
                <a:solidFill>
                  <a:srgbClr val="002060"/>
                </a:solidFill>
              </a:rPr>
              <a:t>V_bl</a:t>
            </a:r>
            <a:r>
              <a:rPr lang="en-US" sz="2000" dirty="0" smtClean="0">
                <a:solidFill>
                  <a:srgbClr val="002060"/>
                </a:solidFill>
              </a:rPr>
              <a:t>(LRS)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  becomes smaller at extreme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  positive values of ∆</a:t>
            </a:r>
            <a:r>
              <a:rPr lang="en-US" sz="2000" dirty="0" err="1" smtClean="0">
                <a:solidFill>
                  <a:srgbClr val="002060"/>
                </a:solidFill>
              </a:rPr>
              <a:t>Vt</a:t>
            </a:r>
            <a:endParaRPr lang="nl-BE" sz="2000" dirty="0">
              <a:solidFill>
                <a:srgbClr val="002060"/>
              </a:solidFill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220072" y="3501008"/>
            <a:ext cx="3203848" cy="3203848"/>
            <a:chOff x="0" y="3789040"/>
            <a:chExt cx="3203848" cy="3203848"/>
          </a:xfrm>
        </p:grpSpPr>
        <p:pic>
          <p:nvPicPr>
            <p:cNvPr id="24" name="Picture 23" descr="GsvsRplot_1e-07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789040"/>
              <a:ext cx="3203848" cy="3203848"/>
            </a:xfrm>
            <a:prstGeom prst="rect">
              <a:avLst/>
            </a:prstGeom>
          </p:spPr>
        </p:pic>
        <p:sp>
          <p:nvSpPr>
            <p:cNvPr id="27" name="Freeform 26"/>
            <p:cNvSpPr/>
            <p:nvPr/>
          </p:nvSpPr>
          <p:spPr>
            <a:xfrm>
              <a:off x="1475657" y="4437112"/>
              <a:ext cx="648072" cy="1656185"/>
            </a:xfrm>
            <a:custGeom>
              <a:avLst/>
              <a:gdLst>
                <a:gd name="connsiteX0" fmla="*/ 0 w 697583"/>
                <a:gd name="connsiteY0" fmla="*/ 0 h 612742"/>
                <a:gd name="connsiteX1" fmla="*/ 697583 w 697583"/>
                <a:gd name="connsiteY1" fmla="*/ 612742 h 612742"/>
                <a:gd name="connsiteX0" fmla="*/ 0 w 990843"/>
                <a:gd name="connsiteY0" fmla="*/ 0 h 650470"/>
                <a:gd name="connsiteX1" fmla="*/ 990843 w 990843"/>
                <a:gd name="connsiteY1" fmla="*/ 650470 h 650470"/>
                <a:gd name="connsiteX0" fmla="*/ 0 w 990843"/>
                <a:gd name="connsiteY0" fmla="*/ 0 h 650470"/>
                <a:gd name="connsiteX1" fmla="*/ 990843 w 990843"/>
                <a:gd name="connsiteY1" fmla="*/ 650470 h 650470"/>
                <a:gd name="connsiteX0" fmla="*/ 0 w 1998955"/>
                <a:gd name="connsiteY0" fmla="*/ 0 h 650470"/>
                <a:gd name="connsiteX1" fmla="*/ 1998955 w 1998955"/>
                <a:gd name="connsiteY1" fmla="*/ 650470 h 650470"/>
                <a:gd name="connsiteX0" fmla="*/ 0 w 2665273"/>
                <a:gd name="connsiteY0" fmla="*/ 0 h 975705"/>
                <a:gd name="connsiteX1" fmla="*/ 2665273 w 2665273"/>
                <a:gd name="connsiteY1" fmla="*/ 975705 h 975705"/>
                <a:gd name="connsiteX0" fmla="*/ 0 w 2665273"/>
                <a:gd name="connsiteY0" fmla="*/ 0 h 975705"/>
                <a:gd name="connsiteX1" fmla="*/ 2665273 w 2665273"/>
                <a:gd name="connsiteY1" fmla="*/ 975705 h 975705"/>
                <a:gd name="connsiteX0" fmla="*/ 0 w 11641174"/>
                <a:gd name="connsiteY0" fmla="*/ 0 h 1702750"/>
                <a:gd name="connsiteX1" fmla="*/ 11641174 w 11641174"/>
                <a:gd name="connsiteY1" fmla="*/ 1702750 h 1702750"/>
                <a:gd name="connsiteX0" fmla="*/ 2004990 w 2271298"/>
                <a:gd name="connsiteY0" fmla="*/ 0 h 1097668"/>
                <a:gd name="connsiteX1" fmla="*/ 505774 w 2271298"/>
                <a:gd name="connsiteY1" fmla="*/ 1097668 h 1097668"/>
                <a:gd name="connsiteX0" fmla="*/ 3004467 w 3270775"/>
                <a:gd name="connsiteY0" fmla="*/ 0 h 1016360"/>
                <a:gd name="connsiteX1" fmla="*/ 505774 w 3270775"/>
                <a:gd name="connsiteY1" fmla="*/ 1016360 h 1016360"/>
                <a:gd name="connsiteX0" fmla="*/ 3337626 w 3603934"/>
                <a:gd name="connsiteY0" fmla="*/ 0 h 1016360"/>
                <a:gd name="connsiteX1" fmla="*/ 505774 w 3603934"/>
                <a:gd name="connsiteY1" fmla="*/ 1016360 h 1016360"/>
                <a:gd name="connsiteX0" fmla="*/ 0 w 7323464"/>
                <a:gd name="connsiteY0" fmla="*/ 0 h 1666830"/>
                <a:gd name="connsiteX1" fmla="*/ 7323464 w 7323464"/>
                <a:gd name="connsiteY1" fmla="*/ 1666830 h 1666830"/>
                <a:gd name="connsiteX0" fmla="*/ 6458848 w 13782312"/>
                <a:gd name="connsiteY0" fmla="*/ 0 h 1666830"/>
                <a:gd name="connsiteX1" fmla="*/ 13782312 w 13782312"/>
                <a:gd name="connsiteY1" fmla="*/ 1666830 h 1666830"/>
                <a:gd name="connsiteX0" fmla="*/ 6458848 w 13782312"/>
                <a:gd name="connsiteY0" fmla="*/ 0 h 1666830"/>
                <a:gd name="connsiteX1" fmla="*/ 13782312 w 13782312"/>
                <a:gd name="connsiteY1" fmla="*/ 1666830 h 1666830"/>
                <a:gd name="connsiteX0" fmla="*/ 829758 w 8153222"/>
                <a:gd name="connsiteY0" fmla="*/ 0 h 2549940"/>
                <a:gd name="connsiteX1" fmla="*/ 8153222 w 8153222"/>
                <a:gd name="connsiteY1" fmla="*/ 1666830 h 2549940"/>
                <a:gd name="connsiteX0" fmla="*/ 5047960 w 12371424"/>
                <a:gd name="connsiteY0" fmla="*/ 0 h 2549940"/>
                <a:gd name="connsiteX1" fmla="*/ 12371424 w 12371424"/>
                <a:gd name="connsiteY1" fmla="*/ 1666830 h 2549940"/>
                <a:gd name="connsiteX0" fmla="*/ 5047960 w 6374559"/>
                <a:gd name="connsiteY0" fmla="*/ 0 h 1736853"/>
                <a:gd name="connsiteX1" fmla="*/ 6374559 w 6374559"/>
                <a:gd name="connsiteY1" fmla="*/ 853743 h 1736853"/>
                <a:gd name="connsiteX0" fmla="*/ 5047960 w 5047961"/>
                <a:gd name="connsiteY0" fmla="*/ 935051 h 1950329"/>
                <a:gd name="connsiteX1" fmla="*/ 4381642 w 5047961"/>
                <a:gd name="connsiteY1" fmla="*/ 0 h 1950329"/>
                <a:gd name="connsiteX0" fmla="*/ 3386030 w 3386031"/>
                <a:gd name="connsiteY0" fmla="*/ 935051 h 935051"/>
                <a:gd name="connsiteX1" fmla="*/ 2719712 w 3386031"/>
                <a:gd name="connsiteY1" fmla="*/ 0 h 935051"/>
                <a:gd name="connsiteX0" fmla="*/ 666317 w 666318"/>
                <a:gd name="connsiteY0" fmla="*/ 935051 h 935051"/>
                <a:gd name="connsiteX1" fmla="*/ -1 w 666318"/>
                <a:gd name="connsiteY1" fmla="*/ 0 h 935051"/>
                <a:gd name="connsiteX0" fmla="*/ 1550378 w 1550378"/>
                <a:gd name="connsiteY0" fmla="*/ 935052 h 935052"/>
                <a:gd name="connsiteX1" fmla="*/ -1 w 1550378"/>
                <a:gd name="connsiteY1" fmla="*/ 0 h 935052"/>
                <a:gd name="connsiteX0" fmla="*/ 1550378 w 1550378"/>
                <a:gd name="connsiteY0" fmla="*/ 935052 h 935052"/>
                <a:gd name="connsiteX1" fmla="*/ -1 w 1550378"/>
                <a:gd name="connsiteY1" fmla="*/ 0 h 93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0378" h="935052">
                  <a:moveTo>
                    <a:pt x="1550378" y="935052"/>
                  </a:moveTo>
                  <a:cubicBezTo>
                    <a:pt x="658297" y="490385"/>
                    <a:pt x="496102" y="435351"/>
                    <a:pt x="-1" y="0"/>
                  </a:cubicBezTo>
                </a:path>
              </a:pathLst>
            </a:custGeom>
            <a:ln w="25400">
              <a:solidFill>
                <a:schemeClr val="accent2">
                  <a:lumMod val="60000"/>
                  <a:lumOff val="4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720" y="5661248"/>
              <a:ext cx="883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V_</a:t>
              </a:r>
              <a:r>
                <a:rPr lang="nl-BE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ds</a:t>
              </a:r>
              <a:r>
                <a:rPr lang="nl-BE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nl-BE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nl-BE" dirty="0"/>
            </a:p>
          </p:txBody>
        </p:sp>
      </p:grpSp>
      <p:pic>
        <p:nvPicPr>
          <p:cNvPr id="29" name="Picture 28" descr="fl_samples_blv2.png"/>
          <p:cNvPicPr>
            <a:picLocks noChangeAspect="1"/>
          </p:cNvPicPr>
          <p:nvPr/>
        </p:nvPicPr>
        <p:blipFill>
          <a:blip r:embed="rId5" cstate="print"/>
          <a:srcRect l="4054" t="6757" r="5405" b="51351"/>
          <a:stretch>
            <a:fillRect/>
          </a:stretch>
        </p:blipFill>
        <p:spPr>
          <a:xfrm>
            <a:off x="1" y="3933056"/>
            <a:ext cx="5148064" cy="2636912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355976" y="3861048"/>
            <a:ext cx="936104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755576" y="4005064"/>
          <a:ext cx="2276746" cy="647997"/>
        </p:xfrm>
        <a:graphic>
          <a:graphicData uri="http://schemas.openxmlformats.org/presentationml/2006/ole">
            <p:oleObj spid="_x0000_s2050" name="Vergelijking" r:id="rId6" imgW="1650960" imgH="469800" progId="Equation.3">
              <p:embed/>
            </p:oleObj>
          </a:graphicData>
        </a:graphic>
      </p:graphicFrame>
      <p:sp>
        <p:nvSpPr>
          <p:cNvPr id="32" name="Freeform 31"/>
          <p:cNvSpPr/>
          <p:nvPr/>
        </p:nvSpPr>
        <p:spPr>
          <a:xfrm>
            <a:off x="1547664" y="4653136"/>
            <a:ext cx="2808312" cy="530465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11641174"/>
              <a:gd name="connsiteY0" fmla="*/ 0 h 1702750"/>
              <a:gd name="connsiteX1" fmla="*/ 11641174 w 11641174"/>
              <a:gd name="connsiteY1" fmla="*/ 1702750 h 1702750"/>
              <a:gd name="connsiteX0" fmla="*/ 2004990 w 2271298"/>
              <a:gd name="connsiteY0" fmla="*/ 0 h 1097668"/>
              <a:gd name="connsiteX1" fmla="*/ 505774 w 2271298"/>
              <a:gd name="connsiteY1" fmla="*/ 1097668 h 1097668"/>
              <a:gd name="connsiteX0" fmla="*/ 3004467 w 3270775"/>
              <a:gd name="connsiteY0" fmla="*/ 0 h 1016360"/>
              <a:gd name="connsiteX1" fmla="*/ 505774 w 3270775"/>
              <a:gd name="connsiteY1" fmla="*/ 1016360 h 1016360"/>
              <a:gd name="connsiteX0" fmla="*/ 3337626 w 3603934"/>
              <a:gd name="connsiteY0" fmla="*/ 0 h 1016360"/>
              <a:gd name="connsiteX1" fmla="*/ 505774 w 3603934"/>
              <a:gd name="connsiteY1" fmla="*/ 1016360 h 1016360"/>
              <a:gd name="connsiteX0" fmla="*/ 0 w 7323464"/>
              <a:gd name="connsiteY0" fmla="*/ 0 h 1666830"/>
              <a:gd name="connsiteX1" fmla="*/ 7323464 w 7323464"/>
              <a:gd name="connsiteY1" fmla="*/ 1666830 h 1666830"/>
              <a:gd name="connsiteX0" fmla="*/ 6458848 w 13782312"/>
              <a:gd name="connsiteY0" fmla="*/ 0 h 1666830"/>
              <a:gd name="connsiteX1" fmla="*/ 13782312 w 13782312"/>
              <a:gd name="connsiteY1" fmla="*/ 1666830 h 1666830"/>
              <a:gd name="connsiteX0" fmla="*/ 6458848 w 13782312"/>
              <a:gd name="connsiteY0" fmla="*/ 0 h 1666830"/>
              <a:gd name="connsiteX1" fmla="*/ 13782312 w 13782312"/>
              <a:gd name="connsiteY1" fmla="*/ 1666830 h 1666830"/>
              <a:gd name="connsiteX0" fmla="*/ 829758 w 8153222"/>
              <a:gd name="connsiteY0" fmla="*/ 0 h 2549940"/>
              <a:gd name="connsiteX1" fmla="*/ 8153222 w 8153222"/>
              <a:gd name="connsiteY1" fmla="*/ 1666830 h 2549940"/>
              <a:gd name="connsiteX0" fmla="*/ 5047960 w 12371424"/>
              <a:gd name="connsiteY0" fmla="*/ 0 h 2549940"/>
              <a:gd name="connsiteX1" fmla="*/ 12371424 w 12371424"/>
              <a:gd name="connsiteY1" fmla="*/ 1666830 h 2549940"/>
              <a:gd name="connsiteX0" fmla="*/ 5047960 w 6374559"/>
              <a:gd name="connsiteY0" fmla="*/ 0 h 1736853"/>
              <a:gd name="connsiteX1" fmla="*/ 6374559 w 6374559"/>
              <a:gd name="connsiteY1" fmla="*/ 853743 h 1736853"/>
              <a:gd name="connsiteX0" fmla="*/ 5047960 w 5047961"/>
              <a:gd name="connsiteY0" fmla="*/ 935051 h 1950329"/>
              <a:gd name="connsiteX1" fmla="*/ 4381642 w 5047961"/>
              <a:gd name="connsiteY1" fmla="*/ 0 h 1950329"/>
              <a:gd name="connsiteX0" fmla="*/ 3386030 w 3386031"/>
              <a:gd name="connsiteY0" fmla="*/ 935051 h 935051"/>
              <a:gd name="connsiteX1" fmla="*/ 2719712 w 3386031"/>
              <a:gd name="connsiteY1" fmla="*/ 0 h 935051"/>
              <a:gd name="connsiteX0" fmla="*/ 666317 w 666318"/>
              <a:gd name="connsiteY0" fmla="*/ 935051 h 935051"/>
              <a:gd name="connsiteX1" fmla="*/ -1 w 666318"/>
              <a:gd name="connsiteY1" fmla="*/ 0 h 935051"/>
              <a:gd name="connsiteX0" fmla="*/ 1550378 w 1550378"/>
              <a:gd name="connsiteY0" fmla="*/ 935052 h 935052"/>
              <a:gd name="connsiteX1" fmla="*/ -1 w 1550378"/>
              <a:gd name="connsiteY1" fmla="*/ 0 h 935052"/>
              <a:gd name="connsiteX0" fmla="*/ 1550378 w 1550378"/>
              <a:gd name="connsiteY0" fmla="*/ 935052 h 935052"/>
              <a:gd name="connsiteX1" fmla="*/ -1 w 1550378"/>
              <a:gd name="connsiteY1" fmla="*/ 0 h 935052"/>
              <a:gd name="connsiteX0" fmla="*/ 5664660 w 5664660"/>
              <a:gd name="connsiteY0" fmla="*/ 444667 h 681479"/>
              <a:gd name="connsiteX1" fmla="*/ -1 w 5664660"/>
              <a:gd name="connsiteY1" fmla="*/ 246128 h 681479"/>
              <a:gd name="connsiteX0" fmla="*/ 5664660 w 6942934"/>
              <a:gd name="connsiteY0" fmla="*/ 198539 h 498030"/>
              <a:gd name="connsiteX1" fmla="*/ -1 w 6942934"/>
              <a:gd name="connsiteY1" fmla="*/ 0 h 498030"/>
              <a:gd name="connsiteX0" fmla="*/ 0 w 9109316"/>
              <a:gd name="connsiteY0" fmla="*/ 0 h 963859"/>
              <a:gd name="connsiteX1" fmla="*/ 8613212 w 9109316"/>
              <a:gd name="connsiteY1" fmla="*/ 528508 h 963859"/>
              <a:gd name="connsiteX0" fmla="*/ 0 w 8613212"/>
              <a:gd name="connsiteY0" fmla="*/ 0 h 589430"/>
              <a:gd name="connsiteX1" fmla="*/ 8613212 w 8613212"/>
              <a:gd name="connsiteY1" fmla="*/ 528508 h 589430"/>
              <a:gd name="connsiteX0" fmla="*/ 0 w 7579627"/>
              <a:gd name="connsiteY0" fmla="*/ 0 h 299491"/>
              <a:gd name="connsiteX1" fmla="*/ 7579627 w 7579627"/>
              <a:gd name="connsiteY1" fmla="*/ 162618 h 299491"/>
              <a:gd name="connsiteX0" fmla="*/ 0 w 7579627"/>
              <a:gd name="connsiteY0" fmla="*/ 0 h 376594"/>
              <a:gd name="connsiteX1" fmla="*/ 7579627 w 7579627"/>
              <a:gd name="connsiteY1" fmla="*/ 162618 h 376594"/>
              <a:gd name="connsiteX0" fmla="*/ 0 w 6718306"/>
              <a:gd name="connsiteY0" fmla="*/ 0 h 299491"/>
              <a:gd name="connsiteX1" fmla="*/ 6718306 w 6718306"/>
              <a:gd name="connsiteY1" fmla="*/ 40654 h 29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8306" h="299491">
                <a:moveTo>
                  <a:pt x="0" y="0"/>
                </a:moveTo>
                <a:cubicBezTo>
                  <a:pt x="1278274" y="299491"/>
                  <a:pt x="5389452" y="254630"/>
                  <a:pt x="6718306" y="40654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1680" y="508518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R_</a:t>
            </a:r>
            <a:r>
              <a:rPr lang="nl-BE" b="1" dirty="0" err="1" smtClean="0">
                <a:solidFill>
                  <a:srgbClr val="FF0000"/>
                </a:solidFill>
              </a:rPr>
              <a:t>load</a:t>
            </a:r>
            <a:r>
              <a:rPr lang="nl-BE" b="1" dirty="0" smtClean="0">
                <a:solidFill>
                  <a:srgbClr val="FF0000"/>
                </a:solidFill>
              </a:rPr>
              <a:t> </a:t>
            </a:r>
            <a:r>
              <a:rPr lang="nl-BE" b="1" dirty="0" smtClean="0">
                <a:solidFill>
                  <a:srgbClr val="FF0000"/>
                </a:solidFill>
                <a:sym typeface="Wingdings"/>
              </a:rPr>
              <a:t></a:t>
            </a:r>
            <a:endParaRPr lang="nl-BE" b="1" dirty="0" smtClean="0">
              <a:solidFill>
                <a:srgbClr val="FF0000"/>
              </a:solidFill>
            </a:endParaRPr>
          </a:p>
          <a:p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52320" y="3573016"/>
            <a:ext cx="936104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1619672" y="1916833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nl-BE" b="1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3688" y="2852936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nl-BE" b="1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9912" y="1916832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nl-BE" b="1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3928" y="2852935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nl-BE" b="1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nl-B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fl_samples_bl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908720"/>
            <a:ext cx="7516360" cy="34797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BIAS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83568" y="980728"/>
            <a:ext cx="7344816" cy="3456384"/>
          </a:xfrm>
          <a:prstGeom prst="line">
            <a:avLst/>
          </a:prstGeom>
          <a:ln w="1238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7544" y="4437112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FF0000"/>
                </a:solidFill>
              </a:rPr>
              <a:t>→</a:t>
            </a:r>
            <a:r>
              <a:rPr lang="nl-BE" sz="3200" b="1" dirty="0" err="1" smtClean="0">
                <a:solidFill>
                  <a:srgbClr val="FF0000"/>
                </a:solidFill>
              </a:rPr>
              <a:t>Typo</a:t>
            </a:r>
            <a:r>
              <a:rPr lang="nl-BE" sz="3200" b="1" dirty="0" smtClean="0">
                <a:solidFill>
                  <a:srgbClr val="FF0000"/>
                </a:solidFill>
              </a:rPr>
              <a:t> </a:t>
            </a:r>
            <a:r>
              <a:rPr lang="nl-BE" sz="3200" b="1" dirty="0" err="1" smtClean="0">
                <a:solidFill>
                  <a:srgbClr val="FF0000"/>
                </a:solidFill>
              </a:rPr>
              <a:t>error</a:t>
            </a:r>
            <a:endParaRPr lang="nl-BE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9592" y="508518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Cascode</a:t>
            </a:r>
            <a:r>
              <a:rPr lang="en-US" sz="2000" dirty="0" smtClean="0">
                <a:solidFill>
                  <a:srgbClr val="002060"/>
                </a:solidFill>
              </a:rPr>
              <a:t> effect also not really valid because both transistors are in linear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BIAS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7" name="Picture 6" descr="fl_mem_distribu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08720"/>
            <a:ext cx="4800533" cy="3600400"/>
          </a:xfrm>
          <a:prstGeom prst="rect">
            <a:avLst/>
          </a:prstGeom>
        </p:spPr>
      </p:pic>
      <p:pic>
        <p:nvPicPr>
          <p:cNvPr id="8" name="Picture 7" descr="fl_ref_distrib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7456" y="764704"/>
            <a:ext cx="4896544" cy="3672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592" y="4725144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Corrected results → Both BL of reference and memory array react 		      the same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		 → Both transistor give equal mismatch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204864"/>
            <a:ext cx="6786610" cy="41779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RECAP LAST MEETING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TRIPLE LOAD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SINGLE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2921</TotalTime>
  <Words>288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Vergelijking</vt:lpstr>
      <vt:lpstr>Load Analysis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Standaert</dc:creator>
  <cp:lastModifiedBy>Galaxy administrator</cp:lastModifiedBy>
  <cp:revision>116</cp:revision>
  <dcterms:created xsi:type="dcterms:W3CDTF">2014-02-22T15:33:07Z</dcterms:created>
  <dcterms:modified xsi:type="dcterms:W3CDTF">2014-03-17T08:09:11Z</dcterms:modified>
</cp:coreProperties>
</file>