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63" r:id="rId2"/>
    <p:sldId id="257" r:id="rId3"/>
    <p:sldId id="264" r:id="rId4"/>
    <p:sldId id="280" r:id="rId5"/>
    <p:sldId id="282" r:id="rId6"/>
    <p:sldId id="283" r:id="rId7"/>
    <p:sldId id="284" r:id="rId8"/>
    <p:sldId id="272" r:id="rId9"/>
    <p:sldId id="275" r:id="rId10"/>
    <p:sldId id="273" r:id="rId11"/>
    <p:sldId id="276" r:id="rId12"/>
    <p:sldId id="274" r:id="rId13"/>
    <p:sldId id="270" r:id="rId14"/>
    <p:sldId id="285" r:id="rId15"/>
    <p:sldId id="277" r:id="rId16"/>
    <p:sldId id="265" r:id="rId17"/>
    <p:sldId id="256" r:id="rId18"/>
    <p:sldId id="258" r:id="rId19"/>
    <p:sldId id="259" r:id="rId20"/>
    <p:sldId id="260" r:id="rId21"/>
    <p:sldId id="278" r:id="rId22"/>
    <p:sldId id="279" r:id="rId23"/>
    <p:sldId id="286" r:id="rId24"/>
    <p:sldId id="287" r:id="rId25"/>
    <p:sldId id="288" r:id="rId26"/>
    <p:sldId id="289" r:id="rId27"/>
    <p:sldId id="290" r:id="rId28"/>
    <p:sldId id="304" r:id="rId29"/>
    <p:sldId id="294" r:id="rId30"/>
    <p:sldId id="291" r:id="rId31"/>
    <p:sldId id="292" r:id="rId32"/>
    <p:sldId id="293" r:id="rId33"/>
    <p:sldId id="295" r:id="rId34"/>
    <p:sldId id="301" r:id="rId35"/>
    <p:sldId id="296" r:id="rId36"/>
    <p:sldId id="298" r:id="rId37"/>
    <p:sldId id="297" r:id="rId38"/>
    <p:sldId id="300" r:id="rId39"/>
    <p:sldId id="299" r:id="rId40"/>
    <p:sldId id="302" r:id="rId41"/>
    <p:sldId id="303" r:id="rId42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125" d="100"/>
          <a:sy n="125" d="100"/>
        </p:scale>
        <p:origin x="-1230" y="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748A1B-8F24-48AF-A2F0-C50C7AA44476}" type="datetimeFigureOut">
              <a:rPr lang="nl-BE" smtClean="0"/>
              <a:pPr/>
              <a:t>25/02/2014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9E730-E78A-45F0-ACD9-8377CCB0EFE3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448-7F1F-4129-8F27-043316AF769C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3CE2-C6CD-4CAF-932B-B203797A2F5F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2BC-8E32-4796-9640-504A3CF5B3F1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30D-FBE5-4E31-B785-3F09FC93BC96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B7C-C495-4829-B248-8AABFD9FF96D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ABBF-D989-4A19-AED8-8F367459A548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0CA-8C87-44C4-8860-8F9BD71F56C2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78E5-707F-4097-86BF-BAE2DA26C391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EFE-0CDB-4B86-A794-A5D5ED8C2826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B62-0EAF-4236-AA67-7446A4923BE6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63EB-C29B-40E3-A898-D0C380F262B0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F026-AAEB-4DFB-AEBF-39B8971CD752}" type="datetime1">
              <a:rPr lang="nl-BE" smtClean="0"/>
              <a:pPr/>
              <a:t>25/02/2014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nl-BE" b="1" dirty="0" smtClean="0">
                <a:solidFill>
                  <a:srgbClr val="0070C0"/>
                </a:solidFill>
                <a:latin typeface="Gill Sans MT" pitchFamily="34" charset="0"/>
              </a:rPr>
              <a:t>Load Analysis</a:t>
            </a:r>
            <a:endParaRPr lang="nl-BE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4" name="Picture 3" descr="logo_kuleu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2991014" cy="1000132"/>
          </a:xfrm>
          <a:prstGeom prst="rect">
            <a:avLst/>
          </a:prstGeom>
        </p:spPr>
      </p:pic>
      <p:pic>
        <p:nvPicPr>
          <p:cNvPr id="5" name="Picture 4" descr="logoEs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285728"/>
            <a:ext cx="1438656" cy="1344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64" y="5643578"/>
            <a:ext cx="209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Alexander Standaert</a:t>
            </a:r>
          </a:p>
          <a:p>
            <a:r>
              <a:rPr lang="nl-BE" dirty="0" smtClean="0"/>
              <a:t>Wouter Diels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10</a:t>
            </a:fld>
            <a:endParaRPr lang="nl-BE"/>
          </a:p>
        </p:txBody>
      </p:sp>
      <p:grpSp>
        <p:nvGrpSpPr>
          <p:cNvPr id="22" name="Group 21"/>
          <p:cNvGrpSpPr/>
          <p:nvPr/>
        </p:nvGrpSpPr>
        <p:grpSpPr>
          <a:xfrm>
            <a:off x="500034" y="785794"/>
            <a:ext cx="3929090" cy="5221573"/>
            <a:chOff x="500034" y="785794"/>
            <a:chExt cx="3929090" cy="5221573"/>
          </a:xfrm>
        </p:grpSpPr>
        <p:pic>
          <p:nvPicPr>
            <p:cNvPr id="5" name="Picture 4" descr="sim_setup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166" y="785794"/>
              <a:ext cx="2500330" cy="522157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0034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Sel_pulldown</a:t>
              </a:r>
              <a:endParaRPr lang="nl-BE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7224" y="100010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Sel_load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414" y="1928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Bias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5984" y="400050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WL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050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Sel_SL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Elbow Connector 13"/>
            <p:cNvCxnSpPr/>
            <p:nvPr/>
          </p:nvCxnSpPr>
          <p:spPr>
            <a:xfrm rot="16200000" flipH="1">
              <a:off x="964381" y="2678901"/>
              <a:ext cx="4357718" cy="15716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controlsig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0" y="1224000"/>
            <a:ext cx="4643470" cy="5292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00100" y="321468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18fF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3240" y="3429000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Memory cell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SIMULATION SETUP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1604" y="5000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1V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714480" y="2714620"/>
            <a:ext cx="500066" cy="14287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1538" y="25003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V_BL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4678" y="100010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3</a:t>
            </a:r>
            <a:r>
              <a:rPr lang="nl-B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) sense</a:t>
            </a:r>
            <a:endParaRPr lang="nl-BE" sz="2400" b="1" dirty="0">
              <a:solidFill>
                <a:schemeClr val="tx2">
                  <a:lumMod val="60000"/>
                  <a:lumOff val="40000"/>
                </a:schemeClr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571744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INPUTS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Load types, Design parameters  and        Simulation set up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OBJECTIVES </a:t>
            </a:r>
            <a:r>
              <a:rPr lang="nl-BE" sz="24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Linear sweep and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RESULTS LINEAR SWEEP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RESULTS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FINAL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OBJECTIVES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357298"/>
            <a:ext cx="77867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Bitline voltage difference</a:t>
            </a:r>
            <a:r>
              <a:rPr lang="nl-BE" sz="2400" dirty="0" smtClean="0">
                <a:solidFill>
                  <a:srgbClr val="002060"/>
                </a:solidFill>
              </a:rPr>
              <a:t>: </a:t>
            </a:r>
            <a:r>
              <a:rPr lang="nl-BE" b="1" dirty="0" smtClean="0">
                <a:solidFill>
                  <a:srgbClr val="002060"/>
                </a:solidFill>
              </a:rPr>
              <a:t>V_BL(HRS) – V_BL(LRS)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Bitline delay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Area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Voltage drop memory cell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</a:rPr>
              <a:t>Minimal Bitline voltage difference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</a:rPr>
              <a:t> Minimal Standard deviation Bitline voltage 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</a:rPr>
              <a:t> Maximal Bitline delay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</a:rPr>
              <a:t> Robustness Temperature, Vss, ... variations</a:t>
            </a:r>
            <a:endParaRPr lang="nl-BE" sz="2400" dirty="0" smtClean="0">
              <a:solidFill>
                <a:srgbClr val="0070C0"/>
              </a:solidFill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6286512" y="1571612"/>
            <a:ext cx="571504" cy="2071702"/>
          </a:xfrm>
          <a:prstGeom prst="rightBrace">
            <a:avLst>
              <a:gd name="adj1" fmla="val 30828"/>
              <a:gd name="adj2" fmla="val 5040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7000892" y="2214554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2060"/>
                </a:solidFill>
                <a:latin typeface="Gill Sans MT" pitchFamily="34" charset="0"/>
              </a:rPr>
              <a:t>LINEAR SWEEP</a:t>
            </a:r>
            <a:endParaRPr lang="nl-BE" sz="2400" b="1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429388" y="3714752"/>
            <a:ext cx="571504" cy="1571636"/>
          </a:xfrm>
          <a:prstGeom prst="rightBrace">
            <a:avLst>
              <a:gd name="adj1" fmla="val 30828"/>
              <a:gd name="adj2" fmla="val 5040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143768" y="4071942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rgbClr val="002060"/>
                </a:solidFill>
                <a:latin typeface="Gill Sans MT" pitchFamily="34" charset="0"/>
              </a:rPr>
              <a:t>MONTE CARLO</a:t>
            </a:r>
            <a:endParaRPr lang="nl-BE" sz="2400" b="1" dirty="0">
              <a:solidFill>
                <a:srgbClr val="00206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28662" y="357166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OBJECTIVES LINEAR SWEEP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2910" y="1000108"/>
            <a:ext cx="3929090" cy="5221573"/>
            <a:chOff x="500034" y="714356"/>
            <a:chExt cx="3929090" cy="5221573"/>
          </a:xfrm>
        </p:grpSpPr>
        <p:pic>
          <p:nvPicPr>
            <p:cNvPr id="7" name="Picture 6" descr="sim_setup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290" y="714356"/>
              <a:ext cx="2500330" cy="522157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00034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Sel_pulldown</a:t>
              </a:r>
              <a:endParaRPr lang="nl-BE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224" y="100010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Sel_load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4414" y="1928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Bias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1670" y="400050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WL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Sel_SL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rot="10800000">
            <a:off x="1714480" y="2714620"/>
            <a:ext cx="500066" cy="14287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25003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V_BL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143240" y="3429000"/>
            <a:ext cx="357190" cy="7143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3500430" y="3429000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Voltage drop memory cell</a:t>
            </a:r>
            <a:endParaRPr lang="nl-BE" b="1" dirty="0">
              <a:solidFill>
                <a:srgbClr val="0070C0"/>
              </a:solidFill>
            </a:endParaRPr>
          </a:p>
        </p:txBody>
      </p:sp>
      <p:pic>
        <p:nvPicPr>
          <p:cNvPr id="3" name="Picture 2" descr="la_objectives1.png"/>
          <p:cNvPicPr>
            <a:picLocks noChangeAspect="1"/>
          </p:cNvPicPr>
          <p:nvPr/>
        </p:nvPicPr>
        <p:blipFill>
          <a:blip r:embed="rId3" cstate="print"/>
          <a:srcRect l="9615" t="7322" b="7249"/>
          <a:stretch>
            <a:fillRect/>
          </a:stretch>
        </p:blipFill>
        <p:spPr>
          <a:xfrm>
            <a:off x="3071802" y="857232"/>
            <a:ext cx="6715172" cy="2500330"/>
          </a:xfrm>
          <a:prstGeom prst="rect">
            <a:avLst/>
          </a:prstGeom>
        </p:spPr>
      </p:pic>
      <p:pic>
        <p:nvPicPr>
          <p:cNvPr id="19458" name="Picture 2" descr="http://engineerblogs.org/wp-content/uploads/2011/01/mos_layou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4071942"/>
            <a:ext cx="3333750" cy="2038350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/>
          <p:nvPr/>
        </p:nvCxnSpPr>
        <p:spPr>
          <a:xfrm rot="5400000">
            <a:off x="5464975" y="5179231"/>
            <a:ext cx="1643074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6357950" y="6143644"/>
            <a:ext cx="419898" cy="1031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9322" y="500063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W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388" y="621508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L</a:t>
            </a:r>
            <a:endParaRPr lang="nl-BE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6786578" y="4071942"/>
            <a:ext cx="500066" cy="35719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72264" y="364331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AREA calculation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5074" y="250030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DELAY calculation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286380" y="2786058"/>
            <a:ext cx="1071570" cy="2857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3810252"/>
            <a:ext cx="6583136" cy="3047748"/>
            <a:chOff x="0" y="3810252"/>
            <a:chExt cx="6583136" cy="3047748"/>
          </a:xfrm>
        </p:grpSpPr>
        <p:pic>
          <p:nvPicPr>
            <p:cNvPr id="4" name="Picture 3" descr="mc_objectives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0252"/>
              <a:ext cx="6583136" cy="304774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2929720" y="4357694"/>
              <a:ext cx="427834" cy="286546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00364" y="400050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57290" y="421481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V="1">
              <a:off x="1500166" y="4643446"/>
              <a:ext cx="642942" cy="357190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57224" y="5000636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LRS+HRS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430316" y="5286388"/>
              <a:ext cx="712792" cy="571504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28662" y="357166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OBJECTIVES MONTE CARLO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928670"/>
            <a:ext cx="6583136" cy="3047748"/>
            <a:chOff x="0" y="928670"/>
            <a:chExt cx="6583136" cy="3047748"/>
          </a:xfrm>
        </p:grpSpPr>
        <p:pic>
          <p:nvPicPr>
            <p:cNvPr id="3" name="Picture 2" descr="mc_objectives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28670"/>
              <a:ext cx="6583136" cy="3047748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3321835" y="2035959"/>
              <a:ext cx="500066" cy="1588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86116" y="150017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0100" y="135729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>
              <a:off x="1287440" y="1643050"/>
              <a:ext cx="712792" cy="571504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rot="5400000" flipH="1" flipV="1">
            <a:off x="4143372" y="5357826"/>
            <a:ext cx="500066" cy="35719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9058" y="492919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MAXIMUM BITLINE DELAY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43174" y="3286124"/>
            <a:ext cx="35719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714480" y="2857496"/>
            <a:ext cx="855668" cy="214314"/>
          </a:xfrm>
          <a:prstGeom prst="straightConnector1">
            <a:avLst/>
          </a:prstGeom>
          <a:ln w="2222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4" y="2571744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85000"/>
                  </a:schemeClr>
                </a:solidFill>
              </a:rPr>
              <a:t>99.9 % population</a:t>
            </a:r>
            <a:endParaRPr lang="nl-BE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1964513" y="2107397"/>
            <a:ext cx="1857388" cy="21431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7422" y="92867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MINIMUM BITLINE VOLTAGE DIFFERENCE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00430" y="3214686"/>
            <a:ext cx="214314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86182" y="2428868"/>
            <a:ext cx="857256" cy="6429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00562" y="178592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MINIMUM STANDARD DEVIATION BITLINE VOLTAGE</a:t>
            </a:r>
            <a:endParaRPr lang="nl-BE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143248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INPUTS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Load types, Design parameters  and        Simulation set up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OBJECTIVES </a:t>
            </a:r>
            <a:r>
              <a:rPr lang="nl-BE" sz="24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Linear sweep and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RESULTS LINEAR SWEEP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RESULTS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FINAL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3" name="Picture 2" descr="la_swe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8604"/>
            <a:ext cx="6583136" cy="6583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9124" y="285728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610027">
            <a:off x="6357950" y="1285860"/>
            <a:ext cx="2643206" cy="714380"/>
            <a:chOff x="6357950" y="1285860"/>
            <a:chExt cx="2643206" cy="714380"/>
          </a:xfrm>
        </p:grpSpPr>
        <p:sp>
          <p:nvSpPr>
            <p:cNvPr id="5" name="TextBox 4"/>
            <p:cNvSpPr txBox="1"/>
            <p:nvPr/>
          </p:nvSpPr>
          <p:spPr>
            <a:xfrm>
              <a:off x="6429388" y="1428736"/>
              <a:ext cx="2498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b="1" dirty="0" smtClean="0">
                  <a:solidFill>
                    <a:srgbClr val="0070C0"/>
                  </a:solidFill>
                </a:rPr>
                <a:t>21894 SOLUTIONS</a:t>
              </a:r>
              <a:endParaRPr lang="nl-BE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357950" y="1285860"/>
              <a:ext cx="2643206" cy="714380"/>
            </a:xfrm>
            <a:prstGeom prst="ellipse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15074" y="3571876"/>
            <a:ext cx="2405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SWEEP RANGE:</a:t>
            </a:r>
          </a:p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W_switch = 100-500nm</a:t>
            </a:r>
          </a:p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W_load = 100-500nm</a:t>
            </a:r>
          </a:p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V_bias = 0-0.4V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500042"/>
            <a:ext cx="6583136" cy="6583136"/>
            <a:chOff x="0" y="274864"/>
            <a:chExt cx="6583136" cy="6583136"/>
          </a:xfrm>
        </p:grpSpPr>
        <p:pic>
          <p:nvPicPr>
            <p:cNvPr id="4" name="Picture 3" descr="la_sweep_switch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4864"/>
              <a:ext cx="6583136" cy="658313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00330" y="134641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43008" y="1132096"/>
              <a:ext cx="2013727" cy="1647911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3727" h="1647911">
                  <a:moveTo>
                    <a:pt x="2013727" y="0"/>
                  </a:moveTo>
                  <a:cubicBezTo>
                    <a:pt x="1397844" y="352078"/>
                    <a:pt x="132820" y="234268"/>
                    <a:pt x="0" y="1647911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071538" y="4494495"/>
              <a:ext cx="2585231" cy="1503173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228073 w 2228073"/>
                <a:gd name="connsiteY0" fmla="*/ 1694582 h 2046660"/>
                <a:gd name="connsiteX1" fmla="*/ 0 w 2228073"/>
                <a:gd name="connsiteY1" fmla="*/ 1413643 h 2046660"/>
                <a:gd name="connsiteX0" fmla="*/ 2228073 w 2228073"/>
                <a:gd name="connsiteY0" fmla="*/ 280939 h 656971"/>
                <a:gd name="connsiteX1" fmla="*/ 0 w 2228073"/>
                <a:gd name="connsiteY1" fmla="*/ 0 h 656971"/>
                <a:gd name="connsiteX0" fmla="*/ 2585231 w 2585231"/>
                <a:gd name="connsiteY0" fmla="*/ 1423923 h 1776001"/>
                <a:gd name="connsiteX1" fmla="*/ 0 w 2585231"/>
                <a:gd name="connsiteY1" fmla="*/ 0 h 1776001"/>
                <a:gd name="connsiteX0" fmla="*/ 2585231 w 2585231"/>
                <a:gd name="connsiteY0" fmla="*/ 1423923 h 1503173"/>
                <a:gd name="connsiteX1" fmla="*/ 0 w 2585231"/>
                <a:gd name="connsiteY1" fmla="*/ 0 h 150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5231" h="1503173">
                  <a:moveTo>
                    <a:pt x="2585231" y="1423923"/>
                  </a:moveTo>
                  <a:cubicBezTo>
                    <a:pt x="1377632" y="1503173"/>
                    <a:pt x="449587" y="656971"/>
                    <a:pt x="0" y="0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1702" y="491831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</p:grpSp>
      <p:pic>
        <p:nvPicPr>
          <p:cNvPr id="15" name="Picture 14" descr="la_swee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454" y="857232"/>
            <a:ext cx="1796790" cy="17967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71670" y="28572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SWEEP: SWITCH 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r="85884" b="44387"/>
          <a:stretch>
            <a:fillRect/>
          </a:stretch>
        </p:blipFill>
        <p:spPr bwMode="auto">
          <a:xfrm>
            <a:off x="7215206" y="3643314"/>
            <a:ext cx="107157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429388" y="4286256"/>
            <a:ext cx="81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Switch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0" y="285728"/>
            <a:ext cx="6583136" cy="6858000"/>
            <a:chOff x="1285852" y="0"/>
            <a:chExt cx="6583136" cy="6858000"/>
          </a:xfrm>
        </p:grpSpPr>
        <p:pic>
          <p:nvPicPr>
            <p:cNvPr id="3" name="Picture 2" descr="la_sweep_bias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852" y="274864"/>
              <a:ext cx="6583136" cy="6583136"/>
            </a:xfrm>
            <a:prstGeom prst="rect">
              <a:avLst/>
            </a:prstGeom>
          </p:spPr>
        </p:pic>
        <p:sp>
          <p:nvSpPr>
            <p:cNvPr id="4" name="Freeform 3"/>
            <p:cNvSpPr/>
            <p:nvPr/>
          </p:nvSpPr>
          <p:spPr>
            <a:xfrm>
              <a:off x="2357422" y="571480"/>
              <a:ext cx="3299579" cy="2239087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99579" h="2239087">
                  <a:moveTo>
                    <a:pt x="3299579" y="1162656"/>
                  </a:moveTo>
                  <a:cubicBezTo>
                    <a:pt x="1869306" y="0"/>
                    <a:pt x="132820" y="825444"/>
                    <a:pt x="0" y="2239087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0298" y="2214554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85984" y="0"/>
              <a:ext cx="3299579" cy="2239087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99579" h="2239087">
                  <a:moveTo>
                    <a:pt x="3299579" y="1162656"/>
                  </a:moveTo>
                  <a:cubicBezTo>
                    <a:pt x="1869306" y="0"/>
                    <a:pt x="132820" y="825444"/>
                    <a:pt x="0" y="2239087"/>
                  </a:cubicBezTo>
                </a:path>
              </a:pathLst>
            </a:custGeom>
            <a:ln w="28575" cmpd="sng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6314" y="428604"/>
              <a:ext cx="11272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B050"/>
                  </a:solidFill>
                </a:rPr>
                <a:t>W_bias </a:t>
              </a:r>
              <a:r>
                <a:rPr lang="nl-BE" b="1" dirty="0" smtClean="0">
                  <a:solidFill>
                    <a:srgbClr val="00B05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B050"/>
                </a:solidFill>
              </a:endParaRPr>
            </a:p>
            <a:p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5000628" y="2000240"/>
              <a:ext cx="718371" cy="79524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  <a:gd name="connsiteX0" fmla="*/ 3513925 w 3513925"/>
                <a:gd name="connsiteY0" fmla="*/ 2623252 h 2623252"/>
                <a:gd name="connsiteX1" fmla="*/ 0 w 3513925"/>
                <a:gd name="connsiteY1" fmla="*/ 1413643 h 2623252"/>
                <a:gd name="connsiteX0" fmla="*/ 3513925 w 3513925"/>
                <a:gd name="connsiteY0" fmla="*/ 1312827 h 1312827"/>
                <a:gd name="connsiteX1" fmla="*/ 0 w 3513925"/>
                <a:gd name="connsiteY1" fmla="*/ 103218 h 1312827"/>
                <a:gd name="connsiteX0" fmla="*/ 3513925 w 3513925"/>
                <a:gd name="connsiteY0" fmla="*/ 1312827 h 1470021"/>
                <a:gd name="connsiteX1" fmla="*/ 0 w 3513925"/>
                <a:gd name="connsiteY1" fmla="*/ 103218 h 1470021"/>
                <a:gd name="connsiteX0" fmla="*/ 3513925 w 3513925"/>
                <a:gd name="connsiteY0" fmla="*/ 1312827 h 1312827"/>
                <a:gd name="connsiteX1" fmla="*/ 2075725 w 3513925"/>
                <a:gd name="connsiteY1" fmla="*/ 154460 h 1312827"/>
                <a:gd name="connsiteX2" fmla="*/ 0 w 3513925"/>
                <a:gd name="connsiteY2" fmla="*/ 103218 h 1312827"/>
                <a:gd name="connsiteX0" fmla="*/ 2075725 w 2075725"/>
                <a:gd name="connsiteY0" fmla="*/ 154460 h 326989"/>
                <a:gd name="connsiteX1" fmla="*/ 0 w 2075725"/>
                <a:gd name="connsiteY1" fmla="*/ 103218 h 326989"/>
                <a:gd name="connsiteX0" fmla="*/ 2075725 w 2075725"/>
                <a:gd name="connsiteY0" fmla="*/ 154460 h 261759"/>
                <a:gd name="connsiteX1" fmla="*/ 0 w 2075725"/>
                <a:gd name="connsiteY1" fmla="*/ 103218 h 261759"/>
                <a:gd name="connsiteX0" fmla="*/ 829964 w 957713"/>
                <a:gd name="connsiteY0" fmla="*/ 154460 h 261759"/>
                <a:gd name="connsiteX1" fmla="*/ 111593 w 957713"/>
                <a:gd name="connsiteY1" fmla="*/ 103218 h 261759"/>
                <a:gd name="connsiteX0" fmla="*/ 718371 w 846120"/>
                <a:gd name="connsiteY0" fmla="*/ 154460 h 163103"/>
                <a:gd name="connsiteX1" fmla="*/ 0 w 846120"/>
                <a:gd name="connsiteY1" fmla="*/ 103218 h 163103"/>
                <a:gd name="connsiteX0" fmla="*/ 718371 w 718371"/>
                <a:gd name="connsiteY0" fmla="*/ 70881 h 79524"/>
                <a:gd name="connsiteX1" fmla="*/ 0 w 718371"/>
                <a:gd name="connsiteY1" fmla="*/ 19639 h 7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371" h="79524">
                  <a:moveTo>
                    <a:pt x="718371" y="70881"/>
                  </a:moveTo>
                  <a:cubicBezTo>
                    <a:pt x="444005" y="79524"/>
                    <a:pt x="323948" y="0"/>
                    <a:pt x="0" y="19639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86380" y="2071678"/>
              <a:ext cx="1053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>
                  <a:solidFill>
                    <a:srgbClr val="0070C0"/>
                  </a:solidFill>
                </a:rPr>
                <a:t>V</a:t>
              </a:r>
              <a:r>
                <a:rPr lang="nl-BE" b="1" dirty="0" smtClean="0">
                  <a:solidFill>
                    <a:srgbClr val="0070C0"/>
                  </a:solidFill>
                </a:rPr>
                <a:t>_bias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786050" y="4214818"/>
              <a:ext cx="4842726" cy="1547080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  <a:gd name="connsiteX0" fmla="*/ 3585363 w 3585363"/>
                <a:gd name="connsiteY0" fmla="*/ 1694558 h 1694558"/>
                <a:gd name="connsiteX1" fmla="*/ 0 w 3585363"/>
                <a:gd name="connsiteY1" fmla="*/ 1413643 h 1694558"/>
                <a:gd name="connsiteX0" fmla="*/ 3585363 w 3585363"/>
                <a:gd name="connsiteY0" fmla="*/ 1162656 h 1447594"/>
                <a:gd name="connsiteX1" fmla="*/ 0 w 3585363"/>
                <a:gd name="connsiteY1" fmla="*/ 881741 h 1447594"/>
                <a:gd name="connsiteX0" fmla="*/ 2585199 w 2585199"/>
                <a:gd name="connsiteY0" fmla="*/ 1495337 h 1495337"/>
                <a:gd name="connsiteX1" fmla="*/ 0 w 2585199"/>
                <a:gd name="connsiteY1" fmla="*/ 0 h 1495337"/>
                <a:gd name="connsiteX0" fmla="*/ 2585199 w 4842726"/>
                <a:gd name="connsiteY0" fmla="*/ 1547080 h 1547080"/>
                <a:gd name="connsiteX1" fmla="*/ 0 w 4842726"/>
                <a:gd name="connsiteY1" fmla="*/ 51743 h 154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2726" h="1547080">
                  <a:moveTo>
                    <a:pt x="2585199" y="1547080"/>
                  </a:moveTo>
                  <a:cubicBezTo>
                    <a:pt x="4842726" y="0"/>
                    <a:pt x="1258043" y="617596"/>
                    <a:pt x="0" y="51743"/>
                  </a:cubicBezTo>
                </a:path>
              </a:pathLst>
            </a:custGeom>
            <a:ln w="28575" cmpd="sng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00760" y="4572008"/>
              <a:ext cx="11272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B050"/>
                  </a:solidFill>
                </a:rPr>
                <a:t>W_bias </a:t>
              </a:r>
              <a:r>
                <a:rPr lang="nl-BE" b="1" dirty="0" smtClean="0">
                  <a:solidFill>
                    <a:srgbClr val="00B05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B050"/>
                </a:solidFill>
              </a:endParaRPr>
            </a:p>
            <a:p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357390" y="4500570"/>
              <a:ext cx="4271254" cy="1547080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  <a:gd name="connsiteX0" fmla="*/ 3585363 w 3585363"/>
                <a:gd name="connsiteY0" fmla="*/ 1694558 h 1694558"/>
                <a:gd name="connsiteX1" fmla="*/ 0 w 3585363"/>
                <a:gd name="connsiteY1" fmla="*/ 1413643 h 1694558"/>
                <a:gd name="connsiteX0" fmla="*/ 3585363 w 3585363"/>
                <a:gd name="connsiteY0" fmla="*/ 1162656 h 1447594"/>
                <a:gd name="connsiteX1" fmla="*/ 0 w 3585363"/>
                <a:gd name="connsiteY1" fmla="*/ 881741 h 1447594"/>
                <a:gd name="connsiteX0" fmla="*/ 2585199 w 2585199"/>
                <a:gd name="connsiteY0" fmla="*/ 1495337 h 1495337"/>
                <a:gd name="connsiteX1" fmla="*/ 0 w 2585199"/>
                <a:gd name="connsiteY1" fmla="*/ 0 h 1495337"/>
                <a:gd name="connsiteX0" fmla="*/ 2585199 w 4842726"/>
                <a:gd name="connsiteY0" fmla="*/ 1547080 h 1547080"/>
                <a:gd name="connsiteX1" fmla="*/ 0 w 4842726"/>
                <a:gd name="connsiteY1" fmla="*/ 51743 h 1547080"/>
                <a:gd name="connsiteX0" fmla="*/ 2013727 w 4271254"/>
                <a:gd name="connsiteY0" fmla="*/ 1547080 h 1547080"/>
                <a:gd name="connsiteX1" fmla="*/ 0 w 4271254"/>
                <a:gd name="connsiteY1" fmla="*/ 194595 h 154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1254" h="1547080">
                  <a:moveTo>
                    <a:pt x="2013727" y="1547080"/>
                  </a:moveTo>
                  <a:cubicBezTo>
                    <a:pt x="4271254" y="0"/>
                    <a:pt x="1258043" y="760448"/>
                    <a:pt x="0" y="194595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86116" y="557214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43438" y="5500702"/>
              <a:ext cx="932685" cy="79524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3299579 w 3299579"/>
                <a:gd name="connsiteY0" fmla="*/ 337212 h 1413643"/>
                <a:gd name="connsiteX1" fmla="*/ 0 w 3299579"/>
                <a:gd name="connsiteY1" fmla="*/ 1413643 h 1413643"/>
                <a:gd name="connsiteX0" fmla="*/ 3299579 w 3299579"/>
                <a:gd name="connsiteY0" fmla="*/ 1162656 h 2239087"/>
                <a:gd name="connsiteX1" fmla="*/ 0 w 3299579"/>
                <a:gd name="connsiteY1" fmla="*/ 2239087 h 2239087"/>
                <a:gd name="connsiteX0" fmla="*/ 3513925 w 3513925"/>
                <a:gd name="connsiteY0" fmla="*/ 2623252 h 2623252"/>
                <a:gd name="connsiteX1" fmla="*/ 0 w 3513925"/>
                <a:gd name="connsiteY1" fmla="*/ 1413643 h 2623252"/>
                <a:gd name="connsiteX0" fmla="*/ 3513925 w 3513925"/>
                <a:gd name="connsiteY0" fmla="*/ 1312827 h 1312827"/>
                <a:gd name="connsiteX1" fmla="*/ 0 w 3513925"/>
                <a:gd name="connsiteY1" fmla="*/ 103218 h 1312827"/>
                <a:gd name="connsiteX0" fmla="*/ 3513925 w 3513925"/>
                <a:gd name="connsiteY0" fmla="*/ 1312827 h 1470021"/>
                <a:gd name="connsiteX1" fmla="*/ 0 w 3513925"/>
                <a:gd name="connsiteY1" fmla="*/ 103218 h 1470021"/>
                <a:gd name="connsiteX0" fmla="*/ 3513925 w 3513925"/>
                <a:gd name="connsiteY0" fmla="*/ 1312827 h 1312827"/>
                <a:gd name="connsiteX1" fmla="*/ 2075725 w 3513925"/>
                <a:gd name="connsiteY1" fmla="*/ 154460 h 1312827"/>
                <a:gd name="connsiteX2" fmla="*/ 0 w 3513925"/>
                <a:gd name="connsiteY2" fmla="*/ 103218 h 1312827"/>
                <a:gd name="connsiteX0" fmla="*/ 2075725 w 2075725"/>
                <a:gd name="connsiteY0" fmla="*/ 154460 h 326989"/>
                <a:gd name="connsiteX1" fmla="*/ 0 w 2075725"/>
                <a:gd name="connsiteY1" fmla="*/ 103218 h 326989"/>
                <a:gd name="connsiteX0" fmla="*/ 2075725 w 2075725"/>
                <a:gd name="connsiteY0" fmla="*/ 154460 h 261759"/>
                <a:gd name="connsiteX1" fmla="*/ 0 w 2075725"/>
                <a:gd name="connsiteY1" fmla="*/ 103218 h 261759"/>
                <a:gd name="connsiteX0" fmla="*/ 829964 w 957713"/>
                <a:gd name="connsiteY0" fmla="*/ 154460 h 261759"/>
                <a:gd name="connsiteX1" fmla="*/ 111593 w 957713"/>
                <a:gd name="connsiteY1" fmla="*/ 103218 h 261759"/>
                <a:gd name="connsiteX0" fmla="*/ 718371 w 846120"/>
                <a:gd name="connsiteY0" fmla="*/ 154460 h 163103"/>
                <a:gd name="connsiteX1" fmla="*/ 0 w 846120"/>
                <a:gd name="connsiteY1" fmla="*/ 103218 h 163103"/>
                <a:gd name="connsiteX0" fmla="*/ 718371 w 718371"/>
                <a:gd name="connsiteY0" fmla="*/ 70881 h 79524"/>
                <a:gd name="connsiteX1" fmla="*/ 0 w 718371"/>
                <a:gd name="connsiteY1" fmla="*/ 19639 h 7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371" h="79524">
                  <a:moveTo>
                    <a:pt x="718371" y="70881"/>
                  </a:moveTo>
                  <a:cubicBezTo>
                    <a:pt x="444005" y="79524"/>
                    <a:pt x="323948" y="0"/>
                    <a:pt x="0" y="19639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32" y="5500702"/>
              <a:ext cx="1053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>
                  <a:solidFill>
                    <a:srgbClr val="0070C0"/>
                  </a:solidFill>
                </a:rPr>
                <a:t>V</a:t>
              </a:r>
              <a:r>
                <a:rPr lang="nl-BE" b="1" dirty="0" smtClean="0">
                  <a:solidFill>
                    <a:srgbClr val="0070C0"/>
                  </a:solidFill>
                </a:rPr>
                <a:t>_bias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Picture 16" descr="la_swee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454" y="857232"/>
            <a:ext cx="1796790" cy="17967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71670" y="28572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SWEEP: BIAS 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26808" r="55320"/>
          <a:stretch>
            <a:fillRect/>
          </a:stretch>
        </p:blipFill>
        <p:spPr bwMode="auto">
          <a:xfrm>
            <a:off x="7143768" y="2928934"/>
            <a:ext cx="1143008" cy="389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6429388" y="3500438"/>
            <a:ext cx="81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Switch</a:t>
            </a:r>
          </a:p>
          <a:p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6710845" y="5068685"/>
            <a:ext cx="57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00B050"/>
                </a:solidFill>
              </a:rPr>
              <a:t>Bias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0" y="428604"/>
            <a:ext cx="6583136" cy="6583136"/>
            <a:chOff x="1071538" y="274864"/>
            <a:chExt cx="6583136" cy="6583136"/>
          </a:xfrm>
        </p:grpSpPr>
        <p:pic>
          <p:nvPicPr>
            <p:cNvPr id="3" name="Picture 2" descr="la_sweep_diode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38" y="274864"/>
              <a:ext cx="6583136" cy="6583136"/>
            </a:xfrm>
            <a:prstGeom prst="rect">
              <a:avLst/>
            </a:prstGeom>
          </p:spPr>
        </p:pic>
        <p:sp>
          <p:nvSpPr>
            <p:cNvPr id="4" name="Freeform 3"/>
            <p:cNvSpPr/>
            <p:nvPr/>
          </p:nvSpPr>
          <p:spPr>
            <a:xfrm>
              <a:off x="2714612" y="785770"/>
              <a:ext cx="2299447" cy="1505035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299447 w 2299447"/>
                <a:gd name="connsiteY0" fmla="*/ 0 h 1505035"/>
                <a:gd name="connsiteX1" fmla="*/ 0 w 2299447"/>
                <a:gd name="connsiteY1" fmla="*/ 1505035 h 1505035"/>
                <a:gd name="connsiteX0" fmla="*/ 2299447 w 2299447"/>
                <a:gd name="connsiteY0" fmla="*/ 0 h 1505035"/>
                <a:gd name="connsiteX1" fmla="*/ 0 w 2299447"/>
                <a:gd name="connsiteY1" fmla="*/ 1505035 h 150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9447" h="1505035">
                  <a:moveTo>
                    <a:pt x="2299447" y="0"/>
                  </a:moveTo>
                  <a:cubicBezTo>
                    <a:pt x="1694351" y="353456"/>
                    <a:pt x="1462650" y="689864"/>
                    <a:pt x="0" y="1505035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57686" y="1785926"/>
              <a:ext cx="1284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70C0"/>
                  </a:solidFill>
                </a:rPr>
                <a:t>W_diode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3942457" y="857208"/>
              <a:ext cx="343695" cy="1219211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181321 w 2487732"/>
                <a:gd name="connsiteY0" fmla="*/ 381754 h 990754"/>
                <a:gd name="connsiteX1" fmla="*/ 1025082 w 2487732"/>
                <a:gd name="connsiteY1" fmla="*/ 815171 h 990754"/>
                <a:gd name="connsiteX0" fmla="*/ 181321 w 1025082"/>
                <a:gd name="connsiteY0" fmla="*/ 0 h 609000"/>
                <a:gd name="connsiteX1" fmla="*/ 1025082 w 1025082"/>
                <a:gd name="connsiteY1" fmla="*/ 433417 h 609000"/>
                <a:gd name="connsiteX0" fmla="*/ 181321 w 1382240"/>
                <a:gd name="connsiteY0" fmla="*/ 0 h 609000"/>
                <a:gd name="connsiteX1" fmla="*/ 1382240 w 1382240"/>
                <a:gd name="connsiteY1" fmla="*/ 290517 h 609000"/>
                <a:gd name="connsiteX0" fmla="*/ 0 w 1200919"/>
                <a:gd name="connsiteY0" fmla="*/ 0 h 386616"/>
                <a:gd name="connsiteX1" fmla="*/ 1200919 w 1200919"/>
                <a:gd name="connsiteY1" fmla="*/ 290517 h 386616"/>
                <a:gd name="connsiteX0" fmla="*/ 0 w 1343827"/>
                <a:gd name="connsiteY0" fmla="*/ 0 h 386616"/>
                <a:gd name="connsiteX1" fmla="*/ 1343827 w 1343827"/>
                <a:gd name="connsiteY1" fmla="*/ 290517 h 386616"/>
                <a:gd name="connsiteX0" fmla="*/ 171579 w 563108"/>
                <a:gd name="connsiteY0" fmla="*/ 0 h 1433501"/>
                <a:gd name="connsiteX1" fmla="*/ 229490 w 563108"/>
                <a:gd name="connsiteY1" fmla="*/ 1433501 h 1433501"/>
                <a:gd name="connsiteX0" fmla="*/ 0 w 391529"/>
                <a:gd name="connsiteY0" fmla="*/ 0 h 1219211"/>
                <a:gd name="connsiteX1" fmla="*/ 343695 w 391529"/>
                <a:gd name="connsiteY1" fmla="*/ 1219211 h 1219211"/>
                <a:gd name="connsiteX0" fmla="*/ 0 w 343695"/>
                <a:gd name="connsiteY0" fmla="*/ 0 h 1219211"/>
                <a:gd name="connsiteX1" fmla="*/ 343695 w 343695"/>
                <a:gd name="connsiteY1" fmla="*/ 1219211 h 121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3695" h="1219211">
                  <a:moveTo>
                    <a:pt x="0" y="0"/>
                  </a:moveTo>
                  <a:cubicBezTo>
                    <a:pt x="176949" y="535168"/>
                    <a:pt x="114205" y="1075844"/>
                    <a:pt x="343695" y="1219211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28860" y="128586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801295" y="4072385"/>
              <a:ext cx="272733" cy="1723243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181321 w 2487732"/>
                <a:gd name="connsiteY0" fmla="*/ 381754 h 990754"/>
                <a:gd name="connsiteX1" fmla="*/ 1025082 w 2487732"/>
                <a:gd name="connsiteY1" fmla="*/ 815171 h 990754"/>
                <a:gd name="connsiteX0" fmla="*/ 181321 w 1025082"/>
                <a:gd name="connsiteY0" fmla="*/ 0 h 609000"/>
                <a:gd name="connsiteX1" fmla="*/ 1025082 w 1025082"/>
                <a:gd name="connsiteY1" fmla="*/ 433417 h 609000"/>
                <a:gd name="connsiteX0" fmla="*/ 181321 w 1382240"/>
                <a:gd name="connsiteY0" fmla="*/ 0 h 609000"/>
                <a:gd name="connsiteX1" fmla="*/ 1382240 w 1382240"/>
                <a:gd name="connsiteY1" fmla="*/ 290517 h 609000"/>
                <a:gd name="connsiteX0" fmla="*/ 0 w 1200919"/>
                <a:gd name="connsiteY0" fmla="*/ 0 h 386616"/>
                <a:gd name="connsiteX1" fmla="*/ 1200919 w 1200919"/>
                <a:gd name="connsiteY1" fmla="*/ 290517 h 386616"/>
                <a:gd name="connsiteX0" fmla="*/ 0 w 1343827"/>
                <a:gd name="connsiteY0" fmla="*/ 0 h 386616"/>
                <a:gd name="connsiteX1" fmla="*/ 1343827 w 1343827"/>
                <a:gd name="connsiteY1" fmla="*/ 290517 h 386616"/>
                <a:gd name="connsiteX0" fmla="*/ 171579 w 563108"/>
                <a:gd name="connsiteY0" fmla="*/ 0 h 1433501"/>
                <a:gd name="connsiteX1" fmla="*/ 229490 w 563108"/>
                <a:gd name="connsiteY1" fmla="*/ 1433501 h 1433501"/>
                <a:gd name="connsiteX0" fmla="*/ 0 w 391529"/>
                <a:gd name="connsiteY0" fmla="*/ 0 h 1219211"/>
                <a:gd name="connsiteX1" fmla="*/ 343695 w 391529"/>
                <a:gd name="connsiteY1" fmla="*/ 1219211 h 1219211"/>
                <a:gd name="connsiteX0" fmla="*/ 0 w 343695"/>
                <a:gd name="connsiteY0" fmla="*/ 0 h 1219211"/>
                <a:gd name="connsiteX1" fmla="*/ 343695 w 343695"/>
                <a:gd name="connsiteY1" fmla="*/ 1219211 h 1219211"/>
                <a:gd name="connsiteX0" fmla="*/ 243017 w 419966"/>
                <a:gd name="connsiteY0" fmla="*/ 1210196 h 1745364"/>
                <a:gd name="connsiteX1" fmla="*/ 229490 w 419966"/>
                <a:gd name="connsiteY1" fmla="*/ 143367 h 1745364"/>
                <a:gd name="connsiteX0" fmla="*/ 243017 w 562810"/>
                <a:gd name="connsiteY0" fmla="*/ 1210196 h 3388414"/>
                <a:gd name="connsiteX1" fmla="*/ 369422 w 562810"/>
                <a:gd name="connsiteY1" fmla="*/ 2866718 h 3388414"/>
                <a:gd name="connsiteX2" fmla="*/ 229490 w 562810"/>
                <a:gd name="connsiteY2" fmla="*/ 143367 h 3388414"/>
                <a:gd name="connsiteX0" fmla="*/ 243017 w 502159"/>
                <a:gd name="connsiteY0" fmla="*/ 1210196 h 2866718"/>
                <a:gd name="connsiteX1" fmla="*/ 369422 w 502159"/>
                <a:gd name="connsiteY1" fmla="*/ 2866718 h 2866718"/>
                <a:gd name="connsiteX2" fmla="*/ 229490 w 502159"/>
                <a:gd name="connsiteY2" fmla="*/ 143367 h 2866718"/>
                <a:gd name="connsiteX0" fmla="*/ 243017 w 502159"/>
                <a:gd name="connsiteY0" fmla="*/ 138650 h 1795172"/>
                <a:gd name="connsiteX1" fmla="*/ 369422 w 502159"/>
                <a:gd name="connsiteY1" fmla="*/ 1795172 h 1795172"/>
                <a:gd name="connsiteX2" fmla="*/ 229490 w 502159"/>
                <a:gd name="connsiteY2" fmla="*/ 143367 h 1795172"/>
                <a:gd name="connsiteX0" fmla="*/ 13527 w 272669"/>
                <a:gd name="connsiteY0" fmla="*/ 0 h 1656522"/>
                <a:gd name="connsiteX1" fmla="*/ 139932 w 272669"/>
                <a:gd name="connsiteY1" fmla="*/ 1656522 h 1656522"/>
                <a:gd name="connsiteX2" fmla="*/ 0 w 272669"/>
                <a:gd name="connsiteY2" fmla="*/ 4717 h 1656522"/>
                <a:gd name="connsiteX0" fmla="*/ 0 w 326843"/>
                <a:gd name="connsiteY0" fmla="*/ 0 h 1656522"/>
                <a:gd name="connsiteX1" fmla="*/ 126405 w 326843"/>
                <a:gd name="connsiteY1" fmla="*/ 1656522 h 1656522"/>
                <a:gd name="connsiteX2" fmla="*/ 272193 w 326843"/>
                <a:gd name="connsiteY2" fmla="*/ 4717 h 1656522"/>
                <a:gd name="connsiteX0" fmla="*/ 0 w 200438"/>
                <a:gd name="connsiteY0" fmla="*/ 1651805 h 1651805"/>
                <a:gd name="connsiteX1" fmla="*/ 145788 w 200438"/>
                <a:gd name="connsiteY1" fmla="*/ 0 h 1651805"/>
                <a:gd name="connsiteX0" fmla="*/ 139996 w 272733"/>
                <a:gd name="connsiteY0" fmla="*/ 1937581 h 1937581"/>
                <a:gd name="connsiteX1" fmla="*/ 0 w 272733"/>
                <a:gd name="connsiteY1" fmla="*/ 0 h 1937581"/>
                <a:gd name="connsiteX0" fmla="*/ 139996 w 272733"/>
                <a:gd name="connsiteY0" fmla="*/ 1723243 h 1723243"/>
                <a:gd name="connsiteX1" fmla="*/ 0 w 272733"/>
                <a:gd name="connsiteY1" fmla="*/ 0 h 172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2733" h="1723243">
                  <a:moveTo>
                    <a:pt x="139996" y="1723243"/>
                  </a:moveTo>
                  <a:cubicBezTo>
                    <a:pt x="272733" y="977912"/>
                    <a:pt x="54650" y="256947"/>
                    <a:pt x="0" y="0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20" y="3786190"/>
              <a:ext cx="12843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70C0"/>
                  </a:solidFill>
                </a:rPr>
                <a:t>W_diode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500266" y="4823505"/>
              <a:ext cx="2513761" cy="462859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013727 w 2013727"/>
                <a:gd name="connsiteY0" fmla="*/ 0 h 2076515"/>
                <a:gd name="connsiteX1" fmla="*/ 0 w 2013727"/>
                <a:gd name="connsiteY1" fmla="*/ 2076515 h 2076515"/>
                <a:gd name="connsiteX0" fmla="*/ 2299447 w 2299447"/>
                <a:gd name="connsiteY0" fmla="*/ 0 h 1505035"/>
                <a:gd name="connsiteX1" fmla="*/ 0 w 2299447"/>
                <a:gd name="connsiteY1" fmla="*/ 1505035 h 1505035"/>
                <a:gd name="connsiteX0" fmla="*/ 2299447 w 2299447"/>
                <a:gd name="connsiteY0" fmla="*/ 0 h 1505035"/>
                <a:gd name="connsiteX1" fmla="*/ 0 w 2299447"/>
                <a:gd name="connsiteY1" fmla="*/ 1505035 h 1505035"/>
                <a:gd name="connsiteX0" fmla="*/ 1585035 w 1585035"/>
                <a:gd name="connsiteY0" fmla="*/ 453120 h 815171"/>
                <a:gd name="connsiteX1" fmla="*/ 0 w 1585035"/>
                <a:gd name="connsiteY1" fmla="*/ 815171 h 815171"/>
                <a:gd name="connsiteX0" fmla="*/ 1585035 w 1585035"/>
                <a:gd name="connsiteY0" fmla="*/ 453120 h 815171"/>
                <a:gd name="connsiteX1" fmla="*/ 0 w 1585035"/>
                <a:gd name="connsiteY1" fmla="*/ 815171 h 815171"/>
                <a:gd name="connsiteX0" fmla="*/ 2513761 w 2513761"/>
                <a:gd name="connsiteY0" fmla="*/ 1238962 h 1238962"/>
                <a:gd name="connsiteX1" fmla="*/ 0 w 2513761"/>
                <a:gd name="connsiteY1" fmla="*/ 815171 h 1238962"/>
                <a:gd name="connsiteX0" fmla="*/ 2513761 w 2513761"/>
                <a:gd name="connsiteY0" fmla="*/ 462859 h 462859"/>
                <a:gd name="connsiteX1" fmla="*/ 0 w 2513761"/>
                <a:gd name="connsiteY1" fmla="*/ 39068 h 46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13761" h="462859">
                  <a:moveTo>
                    <a:pt x="2513761" y="462859"/>
                  </a:moveTo>
                  <a:cubicBezTo>
                    <a:pt x="1689232" y="348586"/>
                    <a:pt x="1449984" y="0"/>
                    <a:pt x="0" y="39068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86380" y="5000636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W_switch </a:t>
              </a:r>
              <a:r>
                <a:rPr lang="nl-BE" b="1" dirty="0" smtClean="0">
                  <a:solidFill>
                    <a:srgbClr val="FF000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FF0000"/>
                </a:solidFill>
              </a:endParaRPr>
            </a:p>
            <a:p>
              <a:endParaRPr lang="nl-BE" dirty="0"/>
            </a:p>
          </p:txBody>
        </p:sp>
      </p:grpSp>
      <p:pic>
        <p:nvPicPr>
          <p:cNvPr id="14" name="Picture 13" descr="la_swee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454" y="857232"/>
            <a:ext cx="1796790" cy="17967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71670" y="28572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SWEEP: DIODE 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50265" r="26278"/>
          <a:stretch>
            <a:fillRect/>
          </a:stretch>
        </p:blipFill>
        <p:spPr bwMode="auto">
          <a:xfrm>
            <a:off x="6929454" y="2962095"/>
            <a:ext cx="1500198" cy="389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429388" y="3500438"/>
            <a:ext cx="81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Switch</a:t>
            </a:r>
          </a:p>
          <a:p>
            <a:endParaRPr lang="nl-BE" dirty="0"/>
          </a:p>
        </p:txBody>
      </p:sp>
      <p:sp>
        <p:nvSpPr>
          <p:cNvPr id="18" name="TextBox 17"/>
          <p:cNvSpPr txBox="1"/>
          <p:nvPr/>
        </p:nvSpPr>
        <p:spPr>
          <a:xfrm>
            <a:off x="7858148" y="507207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Diode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1643050"/>
            <a:ext cx="678661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INPUTS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Load types, Design parameters  and        Simulation set up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OBJECTIVES </a:t>
            </a:r>
            <a:r>
              <a:rPr lang="nl-BE" sz="24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Linear sweep and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RESULTS LINEAR SWEEP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RESULTS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FINAL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0" y="428604"/>
            <a:ext cx="6583136" cy="6583136"/>
            <a:chOff x="1280432" y="137432"/>
            <a:chExt cx="6583136" cy="6583136"/>
          </a:xfrm>
        </p:grpSpPr>
        <p:pic>
          <p:nvPicPr>
            <p:cNvPr id="3" name="Picture 2" descr="la_sweep_bulk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432" y="137432"/>
              <a:ext cx="6583136" cy="6583136"/>
            </a:xfrm>
            <a:prstGeom prst="rect">
              <a:avLst/>
            </a:prstGeom>
          </p:spPr>
        </p:pic>
        <p:sp>
          <p:nvSpPr>
            <p:cNvPr id="4" name="Freeform 3"/>
            <p:cNvSpPr/>
            <p:nvPr/>
          </p:nvSpPr>
          <p:spPr>
            <a:xfrm>
              <a:off x="2643174" y="1234376"/>
              <a:ext cx="2870951" cy="1413643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0951" h="1413643">
                  <a:moveTo>
                    <a:pt x="2870951" y="337212"/>
                  </a:moveTo>
                  <a:cubicBezTo>
                    <a:pt x="2113538" y="451265"/>
                    <a:pt x="132820" y="0"/>
                    <a:pt x="0" y="1413643"/>
                  </a:cubicBezTo>
                </a:path>
              </a:pathLst>
            </a:custGeom>
            <a:ln w="28575" cmpd="sng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00496" y="2143116"/>
              <a:ext cx="1156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70C0"/>
                  </a:solidFill>
                </a:rPr>
                <a:t>W_bulk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2295476" y="757030"/>
              <a:ext cx="2844325" cy="1686175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013663 w 2013663"/>
                <a:gd name="connsiteY0" fmla="*/ 622940 h 1413643"/>
                <a:gd name="connsiteX1" fmla="*/ 0 w 2013663"/>
                <a:gd name="connsiteY1" fmla="*/ 1413643 h 1413643"/>
                <a:gd name="connsiteX0" fmla="*/ 2513761 w 2513761"/>
                <a:gd name="connsiteY0" fmla="*/ 980154 h 1413643"/>
                <a:gd name="connsiteX1" fmla="*/ 0 w 2513761"/>
                <a:gd name="connsiteY1" fmla="*/ 1413643 h 1413643"/>
                <a:gd name="connsiteX0" fmla="*/ 2513761 w 3058671"/>
                <a:gd name="connsiteY0" fmla="*/ 1252686 h 1686175"/>
                <a:gd name="connsiteX1" fmla="*/ 0 w 3058671"/>
                <a:gd name="connsiteY1" fmla="*/ 1686175 h 1686175"/>
                <a:gd name="connsiteX0" fmla="*/ 2299415 w 2844325"/>
                <a:gd name="connsiteY0" fmla="*/ 1252686 h 1686175"/>
                <a:gd name="connsiteX1" fmla="*/ 0 w 2844325"/>
                <a:gd name="connsiteY1" fmla="*/ 1686175 h 168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44325" h="1686175">
                  <a:moveTo>
                    <a:pt x="2299415" y="1252686"/>
                  </a:moveTo>
                  <a:cubicBezTo>
                    <a:pt x="2844325" y="0"/>
                    <a:pt x="132820" y="272532"/>
                    <a:pt x="0" y="1686175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14942" y="164305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B050"/>
                  </a:solidFill>
                </a:rPr>
                <a:t>W_switch </a:t>
              </a:r>
              <a:r>
                <a:rPr lang="nl-BE" b="1" dirty="0" smtClean="0">
                  <a:solidFill>
                    <a:srgbClr val="00B05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B050"/>
                </a:solidFill>
              </a:endParaRPr>
            </a:p>
            <a:p>
              <a:endParaRPr lang="nl-BE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357422" y="3929066"/>
              <a:ext cx="3853882" cy="1923965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013663 w 2013663"/>
                <a:gd name="connsiteY0" fmla="*/ 622940 h 1413643"/>
                <a:gd name="connsiteX1" fmla="*/ 0 w 2013663"/>
                <a:gd name="connsiteY1" fmla="*/ 1413643 h 1413643"/>
                <a:gd name="connsiteX0" fmla="*/ 2513761 w 2513761"/>
                <a:gd name="connsiteY0" fmla="*/ 980154 h 1413643"/>
                <a:gd name="connsiteX1" fmla="*/ 0 w 2513761"/>
                <a:gd name="connsiteY1" fmla="*/ 1413643 h 1413643"/>
                <a:gd name="connsiteX0" fmla="*/ 2513761 w 3058671"/>
                <a:gd name="connsiteY0" fmla="*/ 1252686 h 1686175"/>
                <a:gd name="connsiteX1" fmla="*/ 0 w 3058671"/>
                <a:gd name="connsiteY1" fmla="*/ 1686175 h 1686175"/>
                <a:gd name="connsiteX0" fmla="*/ 2299415 w 2844325"/>
                <a:gd name="connsiteY0" fmla="*/ 1252686 h 1686175"/>
                <a:gd name="connsiteX1" fmla="*/ 0 w 2844325"/>
                <a:gd name="connsiteY1" fmla="*/ 1686175 h 1686175"/>
                <a:gd name="connsiteX0" fmla="*/ 2585199 w 3130109"/>
                <a:gd name="connsiteY0" fmla="*/ 1337368 h 1413643"/>
                <a:gd name="connsiteX1" fmla="*/ 0 w 3130109"/>
                <a:gd name="connsiteY1" fmla="*/ 1413643 h 1413643"/>
                <a:gd name="connsiteX0" fmla="*/ 2585199 w 3130109"/>
                <a:gd name="connsiteY0" fmla="*/ 1252686 h 1878642"/>
                <a:gd name="connsiteX1" fmla="*/ 0 w 3130109"/>
                <a:gd name="connsiteY1" fmla="*/ 1328961 h 1878642"/>
                <a:gd name="connsiteX0" fmla="*/ 2728043 w 3272953"/>
                <a:gd name="connsiteY0" fmla="*/ 1923965 h 1923965"/>
                <a:gd name="connsiteX1" fmla="*/ 0 w 3272953"/>
                <a:gd name="connsiteY1" fmla="*/ 0 h 1923965"/>
                <a:gd name="connsiteX0" fmla="*/ 2728043 w 3853882"/>
                <a:gd name="connsiteY0" fmla="*/ 1923965 h 1923965"/>
                <a:gd name="connsiteX1" fmla="*/ 0 w 3853882"/>
                <a:gd name="connsiteY1" fmla="*/ 0 h 1923965"/>
                <a:gd name="connsiteX0" fmla="*/ 2728043 w 3853882"/>
                <a:gd name="connsiteY0" fmla="*/ 1923965 h 1923965"/>
                <a:gd name="connsiteX1" fmla="*/ 0 w 3853882"/>
                <a:gd name="connsiteY1" fmla="*/ 0 h 1923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53882" h="1923965">
                  <a:moveTo>
                    <a:pt x="2728043" y="1923965"/>
                  </a:moveTo>
                  <a:cubicBezTo>
                    <a:pt x="3853882" y="718176"/>
                    <a:pt x="650703" y="980994"/>
                    <a:pt x="0" y="0"/>
                  </a:cubicBezTo>
                </a:path>
              </a:pathLst>
            </a:custGeom>
            <a:ln w="28575" cmpd="sng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71736" y="3786190"/>
              <a:ext cx="1156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70C0"/>
                  </a:solidFill>
                </a:rPr>
                <a:t>W_bulk </a:t>
              </a:r>
              <a:r>
                <a:rPr lang="nl-BE" b="1" dirty="0" smtClean="0">
                  <a:solidFill>
                    <a:srgbClr val="0070C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70C0"/>
                </a:solidFill>
              </a:endParaRPr>
            </a:p>
            <a:p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285952" y="4628306"/>
              <a:ext cx="3371049" cy="752158"/>
            </a:xfrm>
            <a:custGeom>
              <a:avLst/>
              <a:gdLst>
                <a:gd name="connsiteX0" fmla="*/ 2224177 w 2224177"/>
                <a:gd name="connsiteY0" fmla="*/ 0 h 2147977"/>
                <a:gd name="connsiteX1" fmla="*/ 524774 w 2224177"/>
                <a:gd name="connsiteY1" fmla="*/ 1130060 h 2147977"/>
                <a:gd name="connsiteX2" fmla="*/ 76200 w 2224177"/>
                <a:gd name="connsiteY2" fmla="*/ 1854679 h 2147977"/>
                <a:gd name="connsiteX3" fmla="*/ 67574 w 2224177"/>
                <a:gd name="connsiteY3" fmla="*/ 2147977 h 2147977"/>
                <a:gd name="connsiteX0" fmla="*/ 2156603 w 2156603"/>
                <a:gd name="connsiteY0" fmla="*/ 0 h 2147977"/>
                <a:gd name="connsiteX1" fmla="*/ 457200 w 2156603"/>
                <a:gd name="connsiteY1" fmla="*/ 1130060 h 2147977"/>
                <a:gd name="connsiteX2" fmla="*/ 0 w 2156603"/>
                <a:gd name="connsiteY2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156603 w 2156603"/>
                <a:gd name="connsiteY0" fmla="*/ 0 h 2147977"/>
                <a:gd name="connsiteX1" fmla="*/ 0 w 2156603"/>
                <a:gd name="connsiteY1" fmla="*/ 2147977 h 2147977"/>
                <a:gd name="connsiteX0" fmla="*/ 2442387 w 2442387"/>
                <a:gd name="connsiteY0" fmla="*/ 0 h 1933639"/>
                <a:gd name="connsiteX1" fmla="*/ 0 w 2442387"/>
                <a:gd name="connsiteY1" fmla="*/ 1933639 h 1933639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013727 w 2013727"/>
                <a:gd name="connsiteY0" fmla="*/ 0 h 1647911"/>
                <a:gd name="connsiteX1" fmla="*/ 0 w 2013727"/>
                <a:gd name="connsiteY1" fmla="*/ 1647911 h 1647911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2870951 w 2870951"/>
                <a:gd name="connsiteY0" fmla="*/ 337212 h 1413643"/>
                <a:gd name="connsiteX1" fmla="*/ 0 w 2870951"/>
                <a:gd name="connsiteY1" fmla="*/ 1413643 h 1413643"/>
                <a:gd name="connsiteX0" fmla="*/ 3371049 w 3371049"/>
                <a:gd name="connsiteY0" fmla="*/ 2051748 h 2165801"/>
                <a:gd name="connsiteX1" fmla="*/ 0 w 3371049"/>
                <a:gd name="connsiteY1" fmla="*/ 1413643 h 2165801"/>
                <a:gd name="connsiteX0" fmla="*/ 3371049 w 3371049"/>
                <a:gd name="connsiteY0" fmla="*/ 638105 h 752158"/>
                <a:gd name="connsiteX1" fmla="*/ 0 w 3371049"/>
                <a:gd name="connsiteY1" fmla="*/ 0 h 75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71049" h="752158">
                  <a:moveTo>
                    <a:pt x="3371049" y="638105"/>
                  </a:moveTo>
                  <a:cubicBezTo>
                    <a:pt x="2613636" y="752158"/>
                    <a:pt x="222873" y="590652"/>
                    <a:pt x="0" y="0"/>
                  </a:cubicBezTo>
                </a:path>
              </a:pathLst>
            </a:custGeom>
            <a:ln w="28575" cmpd="sng">
              <a:solidFill>
                <a:srgbClr val="00B05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694" y="4714884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rgbClr val="00B050"/>
                  </a:solidFill>
                </a:rPr>
                <a:t>W_switch </a:t>
              </a:r>
              <a:r>
                <a:rPr lang="nl-BE" b="1" dirty="0" smtClean="0">
                  <a:solidFill>
                    <a:srgbClr val="00B050"/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rgbClr val="00B050"/>
                </a:solidFill>
              </a:endParaRPr>
            </a:p>
            <a:p>
              <a:endParaRPr lang="nl-BE" dirty="0"/>
            </a:p>
          </p:txBody>
        </p:sp>
      </p:grpSp>
      <p:pic>
        <p:nvPicPr>
          <p:cNvPr id="13" name="Picture 12" descr="la_swee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9454" y="857232"/>
            <a:ext cx="1796790" cy="17967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71670" y="28572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SWEEP: BULK LOAD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 l="79307"/>
          <a:stretch>
            <a:fillRect/>
          </a:stretch>
        </p:blipFill>
        <p:spPr bwMode="auto">
          <a:xfrm>
            <a:off x="6963364" y="2962095"/>
            <a:ext cx="1323412" cy="389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643702" y="5072074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Bulk</a:t>
            </a:r>
          </a:p>
          <a:p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388" y="3500438"/>
            <a:ext cx="81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00B050"/>
                </a:solidFill>
              </a:rPr>
              <a:t>Switch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_pare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6583136" cy="65831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14546" y="285728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LINEAR SWEEP: PARETO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610027">
            <a:off x="6357950" y="1285860"/>
            <a:ext cx="2643206" cy="71438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/>
        </p:nvSpPr>
        <p:spPr>
          <a:xfrm rot="610027">
            <a:off x="6504234" y="1428299"/>
            <a:ext cx="23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1681 SOLUTIONS</a:t>
            </a:r>
            <a:endParaRPr lang="nl-BE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5074" y="3571876"/>
            <a:ext cx="2679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PARETO OBJECTIVES:</a:t>
            </a: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Area</a:t>
            </a: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Diff BL voltage</a:t>
            </a: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Settle Time</a:t>
            </a:r>
          </a:p>
          <a:p>
            <a:pPr>
              <a:buFont typeface="Arial" pitchFamily="34" charset="0"/>
              <a:buChar char="•"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Voltage drop memory cell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643314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INPUTS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Load types, Design parameters  and        Simulation set up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OBJECTIVES </a:t>
            </a:r>
            <a:r>
              <a:rPr lang="nl-BE" sz="24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Linear sweep and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RESULTS LINEAR SWEEP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RESULTS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FINAL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3"/>
          <p:cNvGrpSpPr/>
          <p:nvPr/>
        </p:nvGrpSpPr>
        <p:grpSpPr>
          <a:xfrm>
            <a:off x="0" y="3810252"/>
            <a:ext cx="6583136" cy="3047748"/>
            <a:chOff x="0" y="3810252"/>
            <a:chExt cx="6583136" cy="3047748"/>
          </a:xfrm>
        </p:grpSpPr>
        <p:pic>
          <p:nvPicPr>
            <p:cNvPr id="4" name="Picture 3" descr="mc_objectives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0252"/>
              <a:ext cx="6583136" cy="304774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2929720" y="4357694"/>
              <a:ext cx="427834" cy="286546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00364" y="400050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57290" y="421481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V="1">
              <a:off x="1500166" y="4643446"/>
              <a:ext cx="642942" cy="357190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57224" y="5000636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LRS+HRS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1430316" y="5286388"/>
              <a:ext cx="712792" cy="571504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28662" y="357166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OBJECTIVES MONTE CARLO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7" name="Group 22"/>
          <p:cNvGrpSpPr/>
          <p:nvPr/>
        </p:nvGrpSpPr>
        <p:grpSpPr>
          <a:xfrm>
            <a:off x="0" y="928670"/>
            <a:ext cx="6583136" cy="3047748"/>
            <a:chOff x="0" y="928670"/>
            <a:chExt cx="6583136" cy="3047748"/>
          </a:xfrm>
        </p:grpSpPr>
        <p:pic>
          <p:nvPicPr>
            <p:cNvPr id="3" name="Picture 2" descr="mc_objectives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28670"/>
              <a:ext cx="6583136" cy="3047748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3321835" y="2035959"/>
              <a:ext cx="500066" cy="1588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86116" y="150017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HRS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0100" y="1357298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bg1">
                      <a:lumMod val="85000"/>
                    </a:schemeClr>
                  </a:solidFill>
                </a:rPr>
                <a:t>LRS</a:t>
              </a:r>
              <a:endParaRPr lang="nl-BE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>
              <a:off x="1287440" y="1643050"/>
              <a:ext cx="712792" cy="571504"/>
            </a:xfrm>
            <a:prstGeom prst="straightConnector1">
              <a:avLst/>
            </a:prstGeom>
            <a:ln w="22225">
              <a:solidFill>
                <a:schemeClr val="bg1">
                  <a:lumMod val="8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rot="5400000" flipH="1" flipV="1">
            <a:off x="4143372" y="5357826"/>
            <a:ext cx="500066" cy="35719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9058" y="492919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MAXIMUM BITLINE DELAY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43174" y="3286124"/>
            <a:ext cx="35719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714480" y="2857496"/>
            <a:ext cx="855668" cy="214314"/>
          </a:xfrm>
          <a:prstGeom prst="straightConnector1">
            <a:avLst/>
          </a:prstGeom>
          <a:ln w="2222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4" y="2571744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smtClean="0">
                <a:solidFill>
                  <a:schemeClr val="bg1">
                    <a:lumMod val="85000"/>
                  </a:schemeClr>
                </a:solidFill>
              </a:rPr>
              <a:t>99.9 % population</a:t>
            </a:r>
            <a:endParaRPr lang="nl-BE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1964513" y="2107397"/>
            <a:ext cx="1857388" cy="21431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57422" y="92867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MINIMUM BITLINE VOLTAGE DIFFERENCE</a:t>
            </a:r>
            <a:endParaRPr lang="nl-BE" b="1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00430" y="3214686"/>
            <a:ext cx="214314" cy="1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86182" y="2428868"/>
            <a:ext cx="857256" cy="6429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00562" y="178592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MINIMUM STANDARD DEVIATION BITLINE VOLTAGE</a:t>
            </a:r>
            <a:endParaRPr lang="nl-BE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c_pare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92696"/>
            <a:ext cx="6583136" cy="65831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14546" y="285728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MONTE CARLO: PARETO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610027">
            <a:off x="6357950" y="1285860"/>
            <a:ext cx="2643206" cy="71438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/>
        </p:nvSpPr>
        <p:spPr>
          <a:xfrm rot="610027">
            <a:off x="6659725" y="1428299"/>
            <a:ext cx="20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48 SOLUTIONS</a:t>
            </a:r>
            <a:endParaRPr lang="nl-BE" sz="2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3573016"/>
            <a:ext cx="448154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PARETO OBJECTIVES: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Minimal </a:t>
            </a:r>
            <a:r>
              <a:rPr lang="nl-BE" dirty="0" err="1" smtClean="0">
                <a:solidFill>
                  <a:schemeClr val="accent1">
                    <a:lumMod val="75000"/>
                  </a:schemeClr>
                </a:solidFill>
              </a:rPr>
              <a:t>Bitline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voltage </a:t>
            </a:r>
            <a:r>
              <a:rPr lang="nl-BE" dirty="0" err="1" smtClean="0">
                <a:solidFill>
                  <a:schemeClr val="accent1">
                    <a:lumMod val="75000"/>
                  </a:schemeClr>
                </a:solidFill>
              </a:rPr>
              <a:t>difference</a:t>
            </a:r>
            <a:endParaRPr lang="nl-BE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Minimal Standard </a:t>
            </a:r>
            <a:r>
              <a:rPr lang="nl-BE" dirty="0" err="1" smtClean="0">
                <a:solidFill>
                  <a:schemeClr val="accent1">
                    <a:lumMod val="75000"/>
                  </a:schemeClr>
                </a:solidFill>
              </a:rPr>
              <a:t>deviation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accent1">
                    <a:lumMod val="75000"/>
                  </a:schemeClr>
                </a:solidFill>
              </a:rPr>
              <a:t>Bitline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voltage 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accent1">
                    <a:lumMod val="75000"/>
                  </a:schemeClr>
                </a:solidFill>
              </a:rPr>
              <a:t>Maximal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accent1">
                    <a:lumMod val="75000"/>
                  </a:schemeClr>
                </a:solidFill>
              </a:rPr>
              <a:t>Bitline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accent1">
                    <a:lumMod val="75000"/>
                  </a:schemeClr>
                </a:solidFill>
              </a:rPr>
              <a:t>delay</a:t>
            </a:r>
            <a:endParaRPr lang="nl-BE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nl-BE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20727064">
            <a:off x="5833795" y="5606929"/>
            <a:ext cx="2643206" cy="714380"/>
            <a:chOff x="6458496" y="1942169"/>
            <a:chExt cx="2643206" cy="714380"/>
          </a:xfrm>
        </p:grpSpPr>
        <p:sp>
          <p:nvSpPr>
            <p:cNvPr id="12" name="Oval 11"/>
            <p:cNvSpPr/>
            <p:nvPr/>
          </p:nvSpPr>
          <p:spPr>
            <a:xfrm rot="610027">
              <a:off x="6458496" y="1942169"/>
              <a:ext cx="2643206" cy="714380"/>
            </a:xfrm>
            <a:prstGeom prst="ellipse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 rot="610027">
              <a:off x="6581282" y="2084608"/>
              <a:ext cx="2389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b="1" dirty="0" smtClean="0">
                  <a:solidFill>
                    <a:srgbClr val="0070C0"/>
                  </a:solidFill>
                </a:rPr>
                <a:t>600 mc iterations</a:t>
              </a:r>
              <a:endParaRPr lang="nl-BE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76256" y="2492896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A_Vt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2.5 mV*um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A_I0 = 1.2</a:t>
            </a:r>
            <a:endParaRPr lang="nl-B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c_pare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92696"/>
            <a:ext cx="6583136" cy="65831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14546" y="285728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MONTE CARLO: PARETO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610027">
            <a:off x="6357950" y="1285860"/>
            <a:ext cx="2643206" cy="71438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/>
        </p:nvSpPr>
        <p:spPr>
          <a:xfrm rot="610027">
            <a:off x="6659725" y="1428299"/>
            <a:ext cx="20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 smtClean="0">
                <a:solidFill>
                  <a:srgbClr val="0070C0"/>
                </a:solidFill>
              </a:rPr>
              <a:t>48 SOLUTIONS</a:t>
            </a:r>
            <a:endParaRPr lang="nl-BE" sz="2400" b="1" dirty="0">
              <a:solidFill>
                <a:srgbClr val="0070C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 rot="20727064">
            <a:off x="5833795" y="5606929"/>
            <a:ext cx="2643206" cy="714380"/>
            <a:chOff x="6458496" y="1942169"/>
            <a:chExt cx="2643206" cy="714380"/>
          </a:xfrm>
        </p:grpSpPr>
        <p:sp>
          <p:nvSpPr>
            <p:cNvPr id="12" name="Oval 11"/>
            <p:cNvSpPr/>
            <p:nvPr/>
          </p:nvSpPr>
          <p:spPr>
            <a:xfrm rot="610027">
              <a:off x="6458496" y="1942169"/>
              <a:ext cx="2643206" cy="714380"/>
            </a:xfrm>
            <a:prstGeom prst="ellipse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 rot="610027">
              <a:off x="6581282" y="2084608"/>
              <a:ext cx="2389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b="1" dirty="0" smtClean="0">
                  <a:solidFill>
                    <a:srgbClr val="0070C0"/>
                  </a:solidFill>
                </a:rPr>
                <a:t>600 mc iterations</a:t>
              </a:r>
              <a:endParaRPr lang="nl-BE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4157221" y="2130458"/>
            <a:ext cx="1998955" cy="650470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98955" h="650470">
                <a:moveTo>
                  <a:pt x="0" y="0"/>
                </a:moveTo>
                <a:cubicBezTo>
                  <a:pt x="266307" y="246668"/>
                  <a:pt x="1251109" y="571364"/>
                  <a:pt x="1998955" y="65047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6228184" y="2564904"/>
            <a:ext cx="2127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CHOICE FINAL LOAD: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 = bias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W_switch</a:t>
            </a:r>
            <a:r>
              <a:rPr lang="en-US" dirty="0" smtClean="0">
                <a:solidFill>
                  <a:srgbClr val="FF0000"/>
                </a:solidFill>
              </a:rPr>
              <a:t> = 100nm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W_bias</a:t>
            </a:r>
            <a:r>
              <a:rPr lang="en-US" dirty="0" smtClean="0">
                <a:solidFill>
                  <a:srgbClr val="FF0000"/>
                </a:solidFill>
              </a:rPr>
              <a:t> = 180nm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V_bias</a:t>
            </a:r>
            <a:r>
              <a:rPr lang="en-US" dirty="0" smtClean="0">
                <a:solidFill>
                  <a:srgbClr val="FF0000"/>
                </a:solidFill>
              </a:rPr>
              <a:t> = 0V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4225648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INPUTS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Load types, Design parameters  and        Simulation set up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OBJECTIVES </a:t>
            </a:r>
            <a:r>
              <a:rPr lang="nl-BE" sz="24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Linear sweep and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RESULTS LINEAR SWEEP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RESULTS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FINAL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WORST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90872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has mismatch </a:t>
            </a:r>
            <a:endParaRPr lang="nl-BE" dirty="0"/>
          </a:p>
        </p:txBody>
      </p:sp>
      <p:pic>
        <p:nvPicPr>
          <p:cNvPr id="5" name="Picture 4" descr="bitline_distribution_allmismat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56592" y="1340768"/>
            <a:ext cx="10309483" cy="50956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788024" y="2132856"/>
            <a:ext cx="504056" cy="500066"/>
          </a:xfrm>
          <a:prstGeom prst="straightConnector1">
            <a:avLst/>
          </a:prstGeom>
          <a:ln w="2222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8064" y="177281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HRS</a:t>
            </a:r>
            <a:endParaRPr lang="nl-BE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162880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solidFill>
                  <a:schemeClr val="bg1">
                    <a:lumMod val="85000"/>
                  </a:schemeClr>
                </a:solidFill>
              </a:rPr>
              <a:t>LRS</a:t>
            </a:r>
            <a:endParaRPr lang="nl-BE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1763688" y="1916832"/>
            <a:ext cx="712792" cy="571504"/>
          </a:xfrm>
          <a:prstGeom prst="straightConnector1">
            <a:avLst/>
          </a:prstGeom>
          <a:ln w="2222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47864" y="4293096"/>
            <a:ext cx="504056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5856" y="3573016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65mV</a:t>
            </a:r>
            <a:endParaRPr lang="nl-B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051720" y="4005064"/>
            <a:ext cx="1216848" cy="787528"/>
          </a:xfrm>
          <a:prstGeom prst="straightConnector1">
            <a:avLst/>
          </a:prstGeom>
          <a:ln w="2222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1560" y="357301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CDF(LRS) &gt; 99.9%</a:t>
            </a:r>
            <a:endParaRPr lang="nl-BE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995936" y="4077072"/>
            <a:ext cx="1296144" cy="576064"/>
          </a:xfrm>
          <a:prstGeom prst="straightConnector1">
            <a:avLst/>
          </a:prstGeom>
          <a:ln w="2222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2080" y="37890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CDF(HRS) &lt; 00.1%</a:t>
            </a:r>
            <a:endParaRPr lang="nl-BE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516216" y="1484784"/>
            <a:ext cx="2304256" cy="2016224"/>
            <a:chOff x="6516216" y="1484784"/>
            <a:chExt cx="2304256" cy="2016224"/>
          </a:xfrm>
        </p:grpSpPr>
        <p:sp>
          <p:nvSpPr>
            <p:cNvPr id="28" name="TextBox 27"/>
            <p:cNvSpPr txBox="1"/>
            <p:nvPr/>
          </p:nvSpPr>
          <p:spPr>
            <a:xfrm>
              <a:off x="6588224" y="1628800"/>
              <a:ext cx="212789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CHOICE FINAL LOAD:</a:t>
              </a:r>
            </a:p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Type = bias</a:t>
              </a:r>
            </a:p>
            <a:p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W_switch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= 100nm</a:t>
              </a:r>
            </a:p>
            <a:p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W_bias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= 180nm</a:t>
              </a:r>
            </a:p>
            <a:p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V_bias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= 0V</a:t>
              </a:r>
            </a:p>
            <a:p>
              <a:endParaRPr lang="nl-B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516216" y="1484784"/>
              <a:ext cx="2304256" cy="201622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876256" y="5157192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A_Vt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= 2.5 mV*um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A_I0 = 1.2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ref_dist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432" y="1295576"/>
            <a:ext cx="6583136" cy="42668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WORST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90872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has mismatch </a:t>
            </a:r>
            <a:endParaRPr lang="nl-BE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71800" y="5589240"/>
            <a:ext cx="3672408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9832" y="5589240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180mV</a:t>
            </a:r>
            <a:endParaRPr lang="nl-B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39952" y="3429000"/>
            <a:ext cx="720080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88024" y="2708920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39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mV</a:t>
            </a:r>
            <a:endParaRPr lang="nl-BE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9087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of memory BL and reference BL are matched → Both loads have a mismatch but their mismatch is the same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LOAD TYPES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8596" y="1071546"/>
            <a:ext cx="8572560" cy="5572958"/>
            <a:chOff x="142844" y="1071546"/>
            <a:chExt cx="8572560" cy="5572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1357298"/>
              <a:ext cx="7036310" cy="428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4284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219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193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Bulk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Switch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Bulk Load</a:t>
              </a:r>
              <a:r>
                <a:rPr lang="nl-BE" sz="1000" b="1" dirty="0" smtClean="0">
                  <a:latin typeface="Gill Sans MT" pitchFamily="34" charset="0"/>
                </a:rPr>
                <a:t>*</a:t>
              </a:r>
              <a:endParaRPr lang="nl-BE" sz="1000" b="1" dirty="0">
                <a:latin typeface="Gill Sans M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Diode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Bias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-571536" y="3857628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56495" y="3856835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356760" y="3856834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28860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Bias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4282" y="650083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*(Ren et al., "A body-voltage-sensing-based short pulse reading circuit for spin-torque transfer RAMs (STT-RAMs) “,  2012)</a:t>
            </a:r>
            <a:br>
              <a:rPr lang="nl-BE" sz="1000" dirty="0" smtClean="0"/>
            </a:br>
            <a:endParaRPr 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itline_distribution.png"/>
          <p:cNvPicPr>
            <a:picLocks/>
          </p:cNvPicPr>
          <p:nvPr/>
        </p:nvPicPr>
        <p:blipFill>
          <a:blip r:embed="rId2" cstate="print"/>
          <a:srcRect l="9074" t="15153" r="15593"/>
          <a:stretch>
            <a:fillRect/>
          </a:stretch>
        </p:blipFill>
        <p:spPr>
          <a:xfrm>
            <a:off x="6338146" y="1628800"/>
            <a:ext cx="2050278" cy="2015960"/>
          </a:xfrm>
          <a:prstGeom prst="rect">
            <a:avLst/>
          </a:prstGeom>
        </p:spPr>
      </p:pic>
      <p:pic>
        <p:nvPicPr>
          <p:cNvPr id="19" name="Picture 18" descr="bitline_distribution.png"/>
          <p:cNvPicPr>
            <a:picLocks/>
          </p:cNvPicPr>
          <p:nvPr/>
        </p:nvPicPr>
        <p:blipFill>
          <a:blip r:embed="rId2" cstate="print"/>
          <a:srcRect l="9074" t="15153" r="15593"/>
          <a:stretch>
            <a:fillRect/>
          </a:stretch>
        </p:blipFill>
        <p:spPr>
          <a:xfrm>
            <a:off x="2915816" y="1628800"/>
            <a:ext cx="2050278" cy="20159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5" name="Picture 14" descr="bitline_distribution.png"/>
          <p:cNvPicPr>
            <a:picLocks/>
          </p:cNvPicPr>
          <p:nvPr/>
        </p:nvPicPr>
        <p:blipFill>
          <a:blip r:embed="rId2" cstate="print"/>
          <a:srcRect l="9074" t="15153" r="15593"/>
          <a:stretch>
            <a:fillRect/>
          </a:stretch>
        </p:blipFill>
        <p:spPr>
          <a:xfrm>
            <a:off x="323528" y="1628800"/>
            <a:ext cx="2050278" cy="20159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5536" y="9087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of memory BL and reference BL are matched → Both loads have a mismatch but their mismatch is the same = 100% correlation</a:t>
            </a:r>
            <a:endParaRPr lang="nl-BE" dirty="0"/>
          </a:p>
        </p:txBody>
      </p:sp>
      <p:sp>
        <p:nvSpPr>
          <p:cNvPr id="8" name="Freeform 7"/>
          <p:cNvSpPr/>
          <p:nvPr/>
        </p:nvSpPr>
        <p:spPr>
          <a:xfrm>
            <a:off x="827585" y="3933056"/>
            <a:ext cx="360039" cy="1080120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98955" h="650470">
                <a:moveTo>
                  <a:pt x="0" y="0"/>
                </a:moveTo>
                <a:cubicBezTo>
                  <a:pt x="266307" y="246668"/>
                  <a:pt x="1251109" y="571364"/>
                  <a:pt x="1998955" y="650470"/>
                </a:cubicBezTo>
              </a:path>
            </a:pathLst>
          </a:cu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1259632" y="4869160"/>
            <a:ext cx="481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PDF of BL voltage at mismatch instance 1 of loads</a:t>
            </a:r>
          </a:p>
          <a:p>
            <a:endParaRPr lang="nl-BE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2060848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…</a:t>
            </a:r>
            <a:endParaRPr lang="nl-BE" sz="5400" dirty="0"/>
          </a:p>
        </p:txBody>
      </p:sp>
      <p:sp>
        <p:nvSpPr>
          <p:cNvPr id="12" name="Rounded Rectangle 11"/>
          <p:cNvSpPr/>
          <p:nvPr/>
        </p:nvSpPr>
        <p:spPr>
          <a:xfrm>
            <a:off x="251520" y="1628800"/>
            <a:ext cx="2376264" cy="20882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ounded Rectangle 12"/>
          <p:cNvSpPr/>
          <p:nvPr/>
        </p:nvSpPr>
        <p:spPr>
          <a:xfrm>
            <a:off x="2771800" y="1628800"/>
            <a:ext cx="2376264" cy="20882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ounded Rectangle 13"/>
          <p:cNvSpPr/>
          <p:nvPr/>
        </p:nvSpPr>
        <p:spPr>
          <a:xfrm>
            <a:off x="6156176" y="1628800"/>
            <a:ext cx="2376264" cy="20882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Freeform 16"/>
          <p:cNvSpPr/>
          <p:nvPr/>
        </p:nvSpPr>
        <p:spPr>
          <a:xfrm>
            <a:off x="7308304" y="3861048"/>
            <a:ext cx="817493" cy="1728192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  <a:gd name="connsiteX0" fmla="*/ 1947221 w 2213531"/>
              <a:gd name="connsiteY0" fmla="*/ 0 h 1040752"/>
              <a:gd name="connsiteX1" fmla="*/ 747845 w 2213531"/>
              <a:gd name="connsiteY1" fmla="*/ 1040752 h 1040752"/>
              <a:gd name="connsiteX0" fmla="*/ 1199376 w 4538764"/>
              <a:gd name="connsiteY0" fmla="*/ 0 h 1040752"/>
              <a:gd name="connsiteX1" fmla="*/ 0 w 4538764"/>
              <a:gd name="connsiteY1" fmla="*/ 1040752 h 104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38764" h="1040752">
                <a:moveTo>
                  <a:pt x="1199376" y="0"/>
                </a:moveTo>
                <a:cubicBezTo>
                  <a:pt x="1465683" y="246668"/>
                  <a:pt x="4538763" y="674208"/>
                  <a:pt x="0" y="1040752"/>
                </a:cubicBezTo>
              </a:path>
            </a:pathLst>
          </a:cu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2411760" y="5373216"/>
            <a:ext cx="473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PDF of BL voltage at mismatch instance 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of loads</a:t>
            </a:r>
          </a:p>
          <a:p>
            <a:endParaRPr lang="nl-B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90872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of memory BL and reference BL are matched → Both loads have a mismatch but their mismatch is the same</a:t>
            </a:r>
            <a:endParaRPr lang="nl-BE" dirty="0"/>
          </a:p>
        </p:txBody>
      </p:sp>
      <p:sp>
        <p:nvSpPr>
          <p:cNvPr id="8" name="Freeform 7"/>
          <p:cNvSpPr/>
          <p:nvPr/>
        </p:nvSpPr>
        <p:spPr>
          <a:xfrm>
            <a:off x="-216925" y="3789040"/>
            <a:ext cx="1668538" cy="1440159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  <a:gd name="connsiteX0" fmla="*/ 4745766 w 5012075"/>
              <a:gd name="connsiteY0" fmla="*/ 0 h 867293"/>
              <a:gd name="connsiteX1" fmla="*/ 747845 w 5012075"/>
              <a:gd name="connsiteY1" fmla="*/ 867293 h 867293"/>
              <a:gd name="connsiteX0" fmla="*/ 8997499 w 9263808"/>
              <a:gd name="connsiteY0" fmla="*/ 0 h 867293"/>
              <a:gd name="connsiteX1" fmla="*/ 4999578 w 9263808"/>
              <a:gd name="connsiteY1" fmla="*/ 867293 h 86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63808" h="867293">
                <a:moveTo>
                  <a:pt x="8997499" y="0"/>
                </a:moveTo>
                <a:cubicBezTo>
                  <a:pt x="9263806" y="246668"/>
                  <a:pt x="0" y="768665"/>
                  <a:pt x="4999578" y="867293"/>
                </a:cubicBezTo>
              </a:path>
            </a:pathLst>
          </a:cu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251520" y="1628800"/>
            <a:ext cx="8280920" cy="2088232"/>
            <a:chOff x="251520" y="1628800"/>
            <a:chExt cx="8280920" cy="2088232"/>
          </a:xfrm>
        </p:grpSpPr>
        <p:pic>
          <p:nvPicPr>
            <p:cNvPr id="17" name="Picture 16" descr="bitline_distribution.png"/>
            <p:cNvPicPr>
              <a:picLocks/>
            </p:cNvPicPr>
            <p:nvPr/>
          </p:nvPicPr>
          <p:blipFill>
            <a:blip r:embed="rId2" cstate="print"/>
            <a:srcRect l="9074" t="15153" r="15593"/>
            <a:stretch>
              <a:fillRect/>
            </a:stretch>
          </p:blipFill>
          <p:spPr>
            <a:xfrm>
              <a:off x="6338146" y="1628800"/>
              <a:ext cx="2050278" cy="2015960"/>
            </a:xfrm>
            <a:prstGeom prst="rect">
              <a:avLst/>
            </a:prstGeom>
          </p:spPr>
        </p:pic>
        <p:pic>
          <p:nvPicPr>
            <p:cNvPr id="19" name="Picture 18" descr="bitline_distribution.png"/>
            <p:cNvPicPr>
              <a:picLocks/>
            </p:cNvPicPr>
            <p:nvPr/>
          </p:nvPicPr>
          <p:blipFill>
            <a:blip r:embed="rId2" cstate="print"/>
            <a:srcRect l="9074" t="15153" r="15593"/>
            <a:stretch>
              <a:fillRect/>
            </a:stretch>
          </p:blipFill>
          <p:spPr>
            <a:xfrm>
              <a:off x="2915816" y="1628800"/>
              <a:ext cx="2050278" cy="2015960"/>
            </a:xfrm>
            <a:prstGeom prst="rect">
              <a:avLst/>
            </a:prstGeom>
          </p:spPr>
        </p:pic>
        <p:pic>
          <p:nvPicPr>
            <p:cNvPr id="20" name="Picture 19" descr="bitline_distribution.png"/>
            <p:cNvPicPr>
              <a:picLocks/>
            </p:cNvPicPr>
            <p:nvPr/>
          </p:nvPicPr>
          <p:blipFill>
            <a:blip r:embed="rId2" cstate="print"/>
            <a:srcRect l="9074" t="15153" r="15593"/>
            <a:stretch>
              <a:fillRect/>
            </a:stretch>
          </p:blipFill>
          <p:spPr>
            <a:xfrm>
              <a:off x="323528" y="1628800"/>
              <a:ext cx="2050278" cy="201596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364088" y="2060848"/>
              <a:ext cx="8640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…</a:t>
              </a:r>
              <a:endParaRPr lang="nl-BE" sz="5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1520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71800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56176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55576" y="494116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Measure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CDF(</a:t>
            </a:r>
            <a:r>
              <a:rPr lang="en-US" dirty="0" err="1" smtClean="0">
                <a:solidFill>
                  <a:srgbClr val="002060"/>
                </a:solidFill>
              </a:rPr>
              <a:t>BL_voltage</a:t>
            </a:r>
            <a:r>
              <a:rPr lang="en-US" dirty="0" smtClean="0">
                <a:solidFill>
                  <a:srgbClr val="002060"/>
                </a:solidFill>
              </a:rPr>
              <a:t> HRS) &lt; 0.1%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CDF(</a:t>
            </a:r>
            <a:r>
              <a:rPr lang="en-US" dirty="0" err="1" smtClean="0">
                <a:solidFill>
                  <a:srgbClr val="002060"/>
                </a:solidFill>
              </a:rPr>
              <a:t>BL_voltage</a:t>
            </a:r>
            <a:r>
              <a:rPr lang="en-US" dirty="0" smtClean="0">
                <a:solidFill>
                  <a:srgbClr val="002060"/>
                </a:solidFill>
              </a:rPr>
              <a:t> LRS) &lt; 99.9%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CDF(</a:t>
            </a:r>
            <a:r>
              <a:rPr lang="en-US" dirty="0" err="1" smtClean="0">
                <a:solidFill>
                  <a:srgbClr val="002060"/>
                </a:solidFill>
              </a:rPr>
              <a:t>BL_voltage</a:t>
            </a:r>
            <a:r>
              <a:rPr lang="en-US" dirty="0" smtClean="0">
                <a:solidFill>
                  <a:srgbClr val="002060"/>
                </a:solidFill>
              </a:rPr>
              <a:t> REFERENCE) &lt; 0.1%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CDF(</a:t>
            </a:r>
            <a:r>
              <a:rPr lang="en-US" dirty="0" err="1" smtClean="0">
                <a:solidFill>
                  <a:srgbClr val="002060"/>
                </a:solidFill>
              </a:rPr>
              <a:t>BL_voltage</a:t>
            </a:r>
            <a:r>
              <a:rPr lang="en-US" dirty="0" smtClean="0">
                <a:solidFill>
                  <a:srgbClr val="002060"/>
                </a:solidFill>
              </a:rPr>
              <a:t> REFERENCE) &lt; 99.9%</a:t>
            </a:r>
          </a:p>
          <a:p>
            <a:endParaRPr lang="nl-B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mc_finalload_b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764704"/>
            <a:ext cx="6121319" cy="2833943"/>
          </a:xfrm>
          <a:prstGeom prst="rect">
            <a:avLst/>
          </a:prstGeom>
        </p:spPr>
      </p:pic>
      <p:pic>
        <p:nvPicPr>
          <p:cNvPr id="28" name="Picture 27" descr="fl_samples_bl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212976"/>
            <a:ext cx="7516360" cy="34797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505495" y="3212976"/>
            <a:ext cx="981823" cy="1944215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11641174"/>
              <a:gd name="connsiteY0" fmla="*/ 0 h 1702750"/>
              <a:gd name="connsiteX1" fmla="*/ 11641174 w 11641174"/>
              <a:gd name="connsiteY1" fmla="*/ 1702750 h 1702750"/>
              <a:gd name="connsiteX0" fmla="*/ 2004990 w 2271298"/>
              <a:gd name="connsiteY0" fmla="*/ 0 h 1097668"/>
              <a:gd name="connsiteX1" fmla="*/ 505774 w 2271298"/>
              <a:gd name="connsiteY1" fmla="*/ 1097668 h 10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71298" h="1097668">
                <a:moveTo>
                  <a:pt x="2004990" y="0"/>
                </a:moveTo>
                <a:cubicBezTo>
                  <a:pt x="2271297" y="246668"/>
                  <a:pt x="0" y="832140"/>
                  <a:pt x="505774" y="1097668"/>
                </a:cubicBezTo>
              </a:path>
            </a:pathLst>
          </a:cu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Freeform 30"/>
          <p:cNvSpPr/>
          <p:nvPr/>
        </p:nvSpPr>
        <p:spPr>
          <a:xfrm>
            <a:off x="6876257" y="3212975"/>
            <a:ext cx="221510" cy="504057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14306447"/>
              <a:gd name="connsiteY0" fmla="*/ 0 h 889663"/>
              <a:gd name="connsiteX1" fmla="*/ 14306447 w 14306447"/>
              <a:gd name="connsiteY1" fmla="*/ 889663 h 889663"/>
              <a:gd name="connsiteX0" fmla="*/ 838933 w 1105241"/>
              <a:gd name="connsiteY0" fmla="*/ 0 h 284581"/>
              <a:gd name="connsiteX1" fmla="*/ 505774 w 1105241"/>
              <a:gd name="connsiteY1" fmla="*/ 284581 h 284581"/>
              <a:gd name="connsiteX0" fmla="*/ 333159 w 599467"/>
              <a:gd name="connsiteY0" fmla="*/ 0 h 284581"/>
              <a:gd name="connsiteX1" fmla="*/ 0 w 599467"/>
              <a:gd name="connsiteY1" fmla="*/ 284581 h 284581"/>
              <a:gd name="connsiteX0" fmla="*/ 333159 w 512430"/>
              <a:gd name="connsiteY0" fmla="*/ 0 h 284581"/>
              <a:gd name="connsiteX1" fmla="*/ 0 w 512430"/>
              <a:gd name="connsiteY1" fmla="*/ 284581 h 2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2430" h="284581">
                <a:moveTo>
                  <a:pt x="333159" y="0"/>
                </a:moveTo>
                <a:cubicBezTo>
                  <a:pt x="512430" y="115391"/>
                  <a:pt x="507824" y="59114"/>
                  <a:pt x="0" y="284581"/>
                </a:cubicBezTo>
              </a:path>
            </a:pathLst>
          </a:cu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9992" y="342900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CDF(LRS) &gt; 99.9%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0272" y="35730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CDF(HRS) &lt; 00.1%</a:t>
            </a:r>
            <a:endParaRPr lang="nl-BE" b="1" dirty="0">
              <a:solidFill>
                <a:srgbClr val="0070C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9512" y="908720"/>
            <a:ext cx="3528392" cy="936104"/>
            <a:chOff x="251520" y="1628800"/>
            <a:chExt cx="8280920" cy="2088232"/>
          </a:xfrm>
        </p:grpSpPr>
        <p:pic>
          <p:nvPicPr>
            <p:cNvPr id="21" name="Picture 20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6338146" y="1628800"/>
              <a:ext cx="2050278" cy="2015960"/>
            </a:xfrm>
            <a:prstGeom prst="rect">
              <a:avLst/>
            </a:prstGeom>
          </p:spPr>
        </p:pic>
        <p:pic>
          <p:nvPicPr>
            <p:cNvPr id="22" name="Picture 21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2915816" y="1628800"/>
              <a:ext cx="2050278" cy="2015960"/>
            </a:xfrm>
            <a:prstGeom prst="rect">
              <a:avLst/>
            </a:prstGeom>
          </p:spPr>
        </p:pic>
        <p:pic>
          <p:nvPicPr>
            <p:cNvPr id="23" name="Picture 22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323528" y="1628800"/>
              <a:ext cx="2050278" cy="201596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364089" y="2060849"/>
              <a:ext cx="864096" cy="61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nl-BE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1520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71800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56176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1988840"/>
            <a:ext cx="3528392" cy="1656184"/>
            <a:chOff x="251520" y="1988840"/>
            <a:chExt cx="3528392" cy="1656184"/>
          </a:xfrm>
        </p:grpSpPr>
        <p:sp>
          <p:nvSpPr>
            <p:cNvPr id="36" name="Freeform 35"/>
            <p:cNvSpPr/>
            <p:nvPr/>
          </p:nvSpPr>
          <p:spPr>
            <a:xfrm>
              <a:off x="1475656" y="2348880"/>
              <a:ext cx="218633" cy="1296144"/>
            </a:xfrm>
            <a:custGeom>
              <a:avLst/>
              <a:gdLst>
                <a:gd name="connsiteX0" fmla="*/ 0 w 697583"/>
                <a:gd name="connsiteY0" fmla="*/ 0 h 612742"/>
                <a:gd name="connsiteX1" fmla="*/ 697583 w 697583"/>
                <a:gd name="connsiteY1" fmla="*/ 612742 h 612742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1998955"/>
                <a:gd name="connsiteY0" fmla="*/ 0 h 650470"/>
                <a:gd name="connsiteX1" fmla="*/ 1998955 w 1998955"/>
                <a:gd name="connsiteY1" fmla="*/ 650470 h 650470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6035 w 505774"/>
                <a:gd name="connsiteY0" fmla="*/ 0 h 731779"/>
                <a:gd name="connsiteX1" fmla="*/ 505774 w 505774"/>
                <a:gd name="connsiteY1" fmla="*/ 731779 h 731779"/>
                <a:gd name="connsiteX0" fmla="*/ 6035 w 505774"/>
                <a:gd name="connsiteY0" fmla="*/ 0 h 731779"/>
                <a:gd name="connsiteX1" fmla="*/ 505774 w 505774"/>
                <a:gd name="connsiteY1" fmla="*/ 731779 h 731779"/>
                <a:gd name="connsiteX0" fmla="*/ 6036 w 505774"/>
                <a:gd name="connsiteY0" fmla="*/ 0 h 731779"/>
                <a:gd name="connsiteX1" fmla="*/ 505774 w 505774"/>
                <a:gd name="connsiteY1" fmla="*/ 731779 h 7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774" h="731779">
                  <a:moveTo>
                    <a:pt x="6036" y="0"/>
                  </a:moveTo>
                  <a:cubicBezTo>
                    <a:pt x="45511" y="235801"/>
                    <a:pt x="0" y="466251"/>
                    <a:pt x="505774" y="731779"/>
                  </a:cubicBezTo>
                </a:path>
              </a:pathLst>
            </a:custGeom>
            <a:ln w="25400">
              <a:solidFill>
                <a:srgbClr val="00206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1799692" y="440668"/>
              <a:ext cx="432048" cy="3528392"/>
            </a:xfrm>
            <a:prstGeom prst="leftBrace">
              <a:avLst>
                <a:gd name="adj1" fmla="val 8333"/>
                <a:gd name="adj2" fmla="val 34901"/>
              </a:avLst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mc_finalload_b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764704"/>
            <a:ext cx="6121319" cy="2833943"/>
          </a:xfrm>
          <a:prstGeom prst="rect">
            <a:avLst/>
          </a:prstGeom>
        </p:spPr>
      </p:pic>
      <p:pic>
        <p:nvPicPr>
          <p:cNvPr id="28" name="Picture 27" descr="fl_samples_bl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212976"/>
            <a:ext cx="7516360" cy="34797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79512" y="908720"/>
            <a:ext cx="3528392" cy="936104"/>
            <a:chOff x="251520" y="1628800"/>
            <a:chExt cx="8280920" cy="2088232"/>
          </a:xfrm>
        </p:grpSpPr>
        <p:pic>
          <p:nvPicPr>
            <p:cNvPr id="21" name="Picture 20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6338146" y="1628800"/>
              <a:ext cx="2050278" cy="2015960"/>
            </a:xfrm>
            <a:prstGeom prst="rect">
              <a:avLst/>
            </a:prstGeom>
          </p:spPr>
        </p:pic>
        <p:pic>
          <p:nvPicPr>
            <p:cNvPr id="22" name="Picture 21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2915816" y="1628800"/>
              <a:ext cx="2050278" cy="2015960"/>
            </a:xfrm>
            <a:prstGeom prst="rect">
              <a:avLst/>
            </a:prstGeom>
          </p:spPr>
        </p:pic>
        <p:pic>
          <p:nvPicPr>
            <p:cNvPr id="23" name="Picture 22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323528" y="1628800"/>
              <a:ext cx="2050278" cy="201596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364089" y="2060849"/>
              <a:ext cx="864096" cy="61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nl-BE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1520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71800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56176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0" name="Freeform 29"/>
          <p:cNvSpPr/>
          <p:nvPr/>
        </p:nvSpPr>
        <p:spPr>
          <a:xfrm>
            <a:off x="5073447" y="3212976"/>
            <a:ext cx="1557887" cy="1800200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11641174"/>
              <a:gd name="connsiteY0" fmla="*/ 0 h 1702750"/>
              <a:gd name="connsiteX1" fmla="*/ 11641174 w 11641174"/>
              <a:gd name="connsiteY1" fmla="*/ 1702750 h 1702750"/>
              <a:gd name="connsiteX0" fmla="*/ 2004990 w 2271298"/>
              <a:gd name="connsiteY0" fmla="*/ 0 h 1097668"/>
              <a:gd name="connsiteX1" fmla="*/ 505774 w 2271298"/>
              <a:gd name="connsiteY1" fmla="*/ 1097668 h 1097668"/>
              <a:gd name="connsiteX0" fmla="*/ 3004467 w 3270775"/>
              <a:gd name="connsiteY0" fmla="*/ 0 h 1016360"/>
              <a:gd name="connsiteX1" fmla="*/ 505774 w 3270775"/>
              <a:gd name="connsiteY1" fmla="*/ 1016360 h 1016360"/>
              <a:gd name="connsiteX0" fmla="*/ 3337626 w 3603934"/>
              <a:gd name="connsiteY0" fmla="*/ 0 h 1016360"/>
              <a:gd name="connsiteX1" fmla="*/ 505774 w 3603934"/>
              <a:gd name="connsiteY1" fmla="*/ 1016360 h 101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3934" h="1016360">
                <a:moveTo>
                  <a:pt x="3337626" y="0"/>
                </a:moveTo>
                <a:cubicBezTo>
                  <a:pt x="3603933" y="246668"/>
                  <a:pt x="0" y="750832"/>
                  <a:pt x="505774" y="1016360"/>
                </a:cubicBezTo>
              </a:path>
            </a:pathLst>
          </a:cu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Freeform 30"/>
          <p:cNvSpPr/>
          <p:nvPr/>
        </p:nvSpPr>
        <p:spPr>
          <a:xfrm>
            <a:off x="6372199" y="3212977"/>
            <a:ext cx="653559" cy="1152127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14306447"/>
              <a:gd name="connsiteY0" fmla="*/ 0 h 889663"/>
              <a:gd name="connsiteX1" fmla="*/ 14306447 w 14306447"/>
              <a:gd name="connsiteY1" fmla="*/ 889663 h 889663"/>
              <a:gd name="connsiteX0" fmla="*/ 838933 w 1105241"/>
              <a:gd name="connsiteY0" fmla="*/ 0 h 284581"/>
              <a:gd name="connsiteX1" fmla="*/ 505774 w 1105241"/>
              <a:gd name="connsiteY1" fmla="*/ 284581 h 284581"/>
              <a:gd name="connsiteX0" fmla="*/ 333159 w 599467"/>
              <a:gd name="connsiteY0" fmla="*/ 0 h 284581"/>
              <a:gd name="connsiteX1" fmla="*/ 0 w 599467"/>
              <a:gd name="connsiteY1" fmla="*/ 284581 h 284581"/>
              <a:gd name="connsiteX0" fmla="*/ 333159 w 512430"/>
              <a:gd name="connsiteY0" fmla="*/ 0 h 284581"/>
              <a:gd name="connsiteX1" fmla="*/ 0 w 512430"/>
              <a:gd name="connsiteY1" fmla="*/ 284581 h 284581"/>
              <a:gd name="connsiteX0" fmla="*/ 1499219 w 1678490"/>
              <a:gd name="connsiteY0" fmla="*/ 0 h 650470"/>
              <a:gd name="connsiteX1" fmla="*/ 0 w 1678490"/>
              <a:gd name="connsiteY1" fmla="*/ 650470 h 650470"/>
              <a:gd name="connsiteX0" fmla="*/ 1499219 w 1678490"/>
              <a:gd name="connsiteY0" fmla="*/ 0 h 650470"/>
              <a:gd name="connsiteX1" fmla="*/ 0 w 1678490"/>
              <a:gd name="connsiteY1" fmla="*/ 650470 h 650470"/>
              <a:gd name="connsiteX0" fmla="*/ 1332640 w 1511910"/>
              <a:gd name="connsiteY0" fmla="*/ 0 h 650469"/>
              <a:gd name="connsiteX1" fmla="*/ 0 w 1511910"/>
              <a:gd name="connsiteY1" fmla="*/ 650469 h 65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1910" h="650469">
                <a:moveTo>
                  <a:pt x="1332640" y="0"/>
                </a:moveTo>
                <a:cubicBezTo>
                  <a:pt x="1511911" y="115391"/>
                  <a:pt x="1186429" y="450439"/>
                  <a:pt x="0" y="650469"/>
                </a:cubicBezTo>
              </a:path>
            </a:pathLst>
          </a:cu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xtBox 31"/>
          <p:cNvSpPr txBox="1"/>
          <p:nvPr/>
        </p:nvSpPr>
        <p:spPr>
          <a:xfrm>
            <a:off x="4572000" y="335699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CDF(REF) &lt; 00.1%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20272" y="36450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CDF(REF) &gt; 99.9%</a:t>
            </a:r>
            <a:endParaRPr lang="nl-BE" b="1" dirty="0">
              <a:solidFill>
                <a:srgbClr val="0070C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51520" y="1988840"/>
            <a:ext cx="3528392" cy="1656184"/>
            <a:chOff x="251520" y="1988840"/>
            <a:chExt cx="3528392" cy="1656184"/>
          </a:xfrm>
        </p:grpSpPr>
        <p:sp>
          <p:nvSpPr>
            <p:cNvPr id="20" name="Freeform 19"/>
            <p:cNvSpPr/>
            <p:nvPr/>
          </p:nvSpPr>
          <p:spPr>
            <a:xfrm>
              <a:off x="1475656" y="2348880"/>
              <a:ext cx="218633" cy="1296144"/>
            </a:xfrm>
            <a:custGeom>
              <a:avLst/>
              <a:gdLst>
                <a:gd name="connsiteX0" fmla="*/ 0 w 697583"/>
                <a:gd name="connsiteY0" fmla="*/ 0 h 612742"/>
                <a:gd name="connsiteX1" fmla="*/ 697583 w 697583"/>
                <a:gd name="connsiteY1" fmla="*/ 612742 h 612742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1998955"/>
                <a:gd name="connsiteY0" fmla="*/ 0 h 650470"/>
                <a:gd name="connsiteX1" fmla="*/ 1998955 w 1998955"/>
                <a:gd name="connsiteY1" fmla="*/ 650470 h 650470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6035 w 505774"/>
                <a:gd name="connsiteY0" fmla="*/ 0 h 731779"/>
                <a:gd name="connsiteX1" fmla="*/ 505774 w 505774"/>
                <a:gd name="connsiteY1" fmla="*/ 731779 h 731779"/>
                <a:gd name="connsiteX0" fmla="*/ 6035 w 505774"/>
                <a:gd name="connsiteY0" fmla="*/ 0 h 731779"/>
                <a:gd name="connsiteX1" fmla="*/ 505774 w 505774"/>
                <a:gd name="connsiteY1" fmla="*/ 731779 h 731779"/>
                <a:gd name="connsiteX0" fmla="*/ 6036 w 505774"/>
                <a:gd name="connsiteY0" fmla="*/ 0 h 731779"/>
                <a:gd name="connsiteX1" fmla="*/ 505774 w 505774"/>
                <a:gd name="connsiteY1" fmla="*/ 731779 h 7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774" h="731779">
                  <a:moveTo>
                    <a:pt x="6036" y="0"/>
                  </a:moveTo>
                  <a:cubicBezTo>
                    <a:pt x="45511" y="235801"/>
                    <a:pt x="0" y="466251"/>
                    <a:pt x="505774" y="731779"/>
                  </a:cubicBezTo>
                </a:path>
              </a:pathLst>
            </a:custGeom>
            <a:ln w="25400">
              <a:solidFill>
                <a:srgbClr val="00206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Left Brace 33"/>
            <p:cNvSpPr/>
            <p:nvPr/>
          </p:nvSpPr>
          <p:spPr>
            <a:xfrm rot="16200000">
              <a:off x="1799692" y="440668"/>
              <a:ext cx="432048" cy="3528392"/>
            </a:xfrm>
            <a:prstGeom prst="leftBrace">
              <a:avLst>
                <a:gd name="adj1" fmla="val 8333"/>
                <a:gd name="adj2" fmla="val 34901"/>
              </a:avLst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767736" y="9087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REF = 4 cells in parallel</a:t>
            </a:r>
            <a:endParaRPr lang="nl-BE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6876256" y="1196752"/>
            <a:ext cx="798269" cy="576065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14306447"/>
              <a:gd name="connsiteY0" fmla="*/ 0 h 889663"/>
              <a:gd name="connsiteX1" fmla="*/ 14306447 w 14306447"/>
              <a:gd name="connsiteY1" fmla="*/ 889663 h 889663"/>
              <a:gd name="connsiteX0" fmla="*/ 838933 w 1105241"/>
              <a:gd name="connsiteY0" fmla="*/ 0 h 284581"/>
              <a:gd name="connsiteX1" fmla="*/ 505774 w 1105241"/>
              <a:gd name="connsiteY1" fmla="*/ 284581 h 284581"/>
              <a:gd name="connsiteX0" fmla="*/ 333159 w 599467"/>
              <a:gd name="connsiteY0" fmla="*/ 0 h 284581"/>
              <a:gd name="connsiteX1" fmla="*/ 0 w 599467"/>
              <a:gd name="connsiteY1" fmla="*/ 284581 h 284581"/>
              <a:gd name="connsiteX0" fmla="*/ 333159 w 512430"/>
              <a:gd name="connsiteY0" fmla="*/ 0 h 284581"/>
              <a:gd name="connsiteX1" fmla="*/ 0 w 512430"/>
              <a:gd name="connsiteY1" fmla="*/ 284581 h 284581"/>
              <a:gd name="connsiteX0" fmla="*/ 1499219 w 1678490"/>
              <a:gd name="connsiteY0" fmla="*/ 0 h 650470"/>
              <a:gd name="connsiteX1" fmla="*/ 0 w 1678490"/>
              <a:gd name="connsiteY1" fmla="*/ 650470 h 650470"/>
              <a:gd name="connsiteX0" fmla="*/ 1499219 w 1678490"/>
              <a:gd name="connsiteY0" fmla="*/ 0 h 650470"/>
              <a:gd name="connsiteX1" fmla="*/ 0 w 1678490"/>
              <a:gd name="connsiteY1" fmla="*/ 650470 h 650470"/>
              <a:gd name="connsiteX0" fmla="*/ 1332640 w 1511910"/>
              <a:gd name="connsiteY0" fmla="*/ 0 h 650469"/>
              <a:gd name="connsiteX1" fmla="*/ 0 w 1511910"/>
              <a:gd name="connsiteY1" fmla="*/ 650469 h 650469"/>
              <a:gd name="connsiteX0" fmla="*/ 1332640 w 1814304"/>
              <a:gd name="connsiteY0" fmla="*/ 174365 h 824834"/>
              <a:gd name="connsiteX1" fmla="*/ 0 w 1814304"/>
              <a:gd name="connsiteY1" fmla="*/ 824834 h 824834"/>
              <a:gd name="connsiteX0" fmla="*/ 1 w 3018800"/>
              <a:gd name="connsiteY0" fmla="*/ 525265 h 525265"/>
              <a:gd name="connsiteX1" fmla="*/ 1832372 w 3018800"/>
              <a:gd name="connsiteY1" fmla="*/ 200030 h 525265"/>
              <a:gd name="connsiteX0" fmla="*/ 1 w 1846675"/>
              <a:gd name="connsiteY0" fmla="*/ 325235 h 325235"/>
              <a:gd name="connsiteX1" fmla="*/ 1832372 w 1846675"/>
              <a:gd name="connsiteY1" fmla="*/ 0 h 32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6675" h="325235">
                <a:moveTo>
                  <a:pt x="1" y="325235"/>
                </a:moveTo>
                <a:cubicBezTo>
                  <a:pt x="481665" y="150870"/>
                  <a:pt x="1846675" y="121964"/>
                  <a:pt x="1832372" y="0"/>
                </a:cubicBezTo>
              </a:path>
            </a:pathLst>
          </a:cu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mc_finalload_b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764704"/>
            <a:ext cx="6121319" cy="2833943"/>
          </a:xfrm>
          <a:prstGeom prst="rect">
            <a:avLst/>
          </a:prstGeom>
        </p:spPr>
      </p:pic>
      <p:pic>
        <p:nvPicPr>
          <p:cNvPr id="28" name="Picture 27" descr="fl_samples_bl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212976"/>
            <a:ext cx="7516360" cy="34797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79512" y="908720"/>
            <a:ext cx="3528392" cy="936104"/>
            <a:chOff x="251520" y="1628800"/>
            <a:chExt cx="8280920" cy="2088232"/>
          </a:xfrm>
        </p:grpSpPr>
        <p:pic>
          <p:nvPicPr>
            <p:cNvPr id="21" name="Picture 20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6338146" y="1628800"/>
              <a:ext cx="2050278" cy="2015960"/>
            </a:xfrm>
            <a:prstGeom prst="rect">
              <a:avLst/>
            </a:prstGeom>
          </p:spPr>
        </p:pic>
        <p:pic>
          <p:nvPicPr>
            <p:cNvPr id="22" name="Picture 21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2915816" y="1628800"/>
              <a:ext cx="2050278" cy="2015960"/>
            </a:xfrm>
            <a:prstGeom prst="rect">
              <a:avLst/>
            </a:prstGeom>
          </p:spPr>
        </p:pic>
        <p:pic>
          <p:nvPicPr>
            <p:cNvPr id="23" name="Picture 22" descr="bitline_distribution.png"/>
            <p:cNvPicPr>
              <a:picLocks/>
            </p:cNvPicPr>
            <p:nvPr/>
          </p:nvPicPr>
          <p:blipFill>
            <a:blip r:embed="rId4" cstate="print"/>
            <a:srcRect l="9074" t="15153" r="15593"/>
            <a:stretch>
              <a:fillRect/>
            </a:stretch>
          </p:blipFill>
          <p:spPr>
            <a:xfrm>
              <a:off x="323528" y="1628800"/>
              <a:ext cx="2050278" cy="201596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364089" y="2060849"/>
              <a:ext cx="864096" cy="61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nl-BE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1520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71800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56176" y="1628800"/>
              <a:ext cx="2376264" cy="208823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251520" y="1988840"/>
            <a:ext cx="3528392" cy="1656184"/>
            <a:chOff x="251520" y="1988840"/>
            <a:chExt cx="3528392" cy="1656184"/>
          </a:xfrm>
        </p:grpSpPr>
        <p:sp>
          <p:nvSpPr>
            <p:cNvPr id="20" name="Freeform 19"/>
            <p:cNvSpPr/>
            <p:nvPr/>
          </p:nvSpPr>
          <p:spPr>
            <a:xfrm>
              <a:off x="1475656" y="2348880"/>
              <a:ext cx="218633" cy="1296144"/>
            </a:xfrm>
            <a:custGeom>
              <a:avLst/>
              <a:gdLst>
                <a:gd name="connsiteX0" fmla="*/ 0 w 697583"/>
                <a:gd name="connsiteY0" fmla="*/ 0 h 612742"/>
                <a:gd name="connsiteX1" fmla="*/ 697583 w 697583"/>
                <a:gd name="connsiteY1" fmla="*/ 612742 h 612742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1998955"/>
                <a:gd name="connsiteY0" fmla="*/ 0 h 650470"/>
                <a:gd name="connsiteX1" fmla="*/ 1998955 w 1998955"/>
                <a:gd name="connsiteY1" fmla="*/ 650470 h 650470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6035 w 505774"/>
                <a:gd name="connsiteY0" fmla="*/ 0 h 731779"/>
                <a:gd name="connsiteX1" fmla="*/ 505774 w 505774"/>
                <a:gd name="connsiteY1" fmla="*/ 731779 h 731779"/>
                <a:gd name="connsiteX0" fmla="*/ 6035 w 505774"/>
                <a:gd name="connsiteY0" fmla="*/ 0 h 731779"/>
                <a:gd name="connsiteX1" fmla="*/ 505774 w 505774"/>
                <a:gd name="connsiteY1" fmla="*/ 731779 h 731779"/>
                <a:gd name="connsiteX0" fmla="*/ 6036 w 505774"/>
                <a:gd name="connsiteY0" fmla="*/ 0 h 731779"/>
                <a:gd name="connsiteX1" fmla="*/ 505774 w 505774"/>
                <a:gd name="connsiteY1" fmla="*/ 731779 h 7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774" h="731779">
                  <a:moveTo>
                    <a:pt x="6036" y="0"/>
                  </a:moveTo>
                  <a:cubicBezTo>
                    <a:pt x="45511" y="235801"/>
                    <a:pt x="0" y="466251"/>
                    <a:pt x="505774" y="731779"/>
                  </a:cubicBezTo>
                </a:path>
              </a:pathLst>
            </a:custGeom>
            <a:ln w="25400">
              <a:solidFill>
                <a:srgbClr val="00206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Left Brace 33"/>
            <p:cNvSpPr/>
            <p:nvPr/>
          </p:nvSpPr>
          <p:spPr>
            <a:xfrm rot="16200000">
              <a:off x="1799692" y="440668"/>
              <a:ext cx="432048" cy="3528392"/>
            </a:xfrm>
            <a:prstGeom prst="leftBrace">
              <a:avLst>
                <a:gd name="adj1" fmla="val 8333"/>
                <a:gd name="adj2" fmla="val 34901"/>
              </a:avLst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092280" y="3501008"/>
            <a:ext cx="1944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err="1" smtClean="0">
                <a:solidFill>
                  <a:srgbClr val="FF0000"/>
                </a:solidFill>
              </a:rPr>
              <a:t>Why</a:t>
            </a:r>
            <a:r>
              <a:rPr lang="nl-BE" sz="3200" b="1" dirty="0" smtClean="0">
                <a:solidFill>
                  <a:srgbClr val="FF0000"/>
                </a:solidFill>
              </a:rPr>
              <a:t> do the BL voltages </a:t>
            </a:r>
            <a:r>
              <a:rPr lang="nl-BE" sz="3200" b="1" dirty="0" err="1" smtClean="0">
                <a:solidFill>
                  <a:srgbClr val="FF0000"/>
                </a:solidFill>
              </a:rPr>
              <a:t>react</a:t>
            </a:r>
            <a:r>
              <a:rPr lang="nl-BE" sz="3200" b="1" dirty="0" smtClean="0">
                <a:solidFill>
                  <a:srgbClr val="FF0000"/>
                </a:solidFill>
              </a:rPr>
              <a:t> </a:t>
            </a:r>
            <a:r>
              <a:rPr lang="nl-BE" sz="3200" b="1" dirty="0" err="1" smtClean="0">
                <a:solidFill>
                  <a:srgbClr val="FF0000"/>
                </a:solidFill>
              </a:rPr>
              <a:t>this</a:t>
            </a:r>
            <a:r>
              <a:rPr lang="nl-BE" sz="3200" b="1" dirty="0" smtClean="0">
                <a:solidFill>
                  <a:srgbClr val="FF0000"/>
                </a:solidFill>
              </a:rPr>
              <a:t> </a:t>
            </a:r>
            <a:r>
              <a:rPr lang="nl-BE" sz="3200" b="1" dirty="0" err="1" smtClean="0">
                <a:solidFill>
                  <a:srgbClr val="FF0000"/>
                </a:solidFill>
              </a:rPr>
              <a:t>way</a:t>
            </a:r>
            <a:r>
              <a:rPr lang="nl-BE" sz="3200" b="1" dirty="0" smtClean="0">
                <a:solidFill>
                  <a:srgbClr val="FF0000"/>
                </a:solidFill>
              </a:rPr>
              <a:t>?</a:t>
            </a:r>
            <a:endParaRPr lang="nl-BE" sz="32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mismatch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4420706" cy="45091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9" name="Picture 18" descr="fl_samples_bl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764704"/>
            <a:ext cx="5328592" cy="532859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475656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W = 100nm</a:t>
            </a:r>
            <a:endParaRPr lang="nl-BE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5656" y="32849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W = 180nm</a:t>
            </a:r>
            <a:endParaRPr lang="nl-BE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-919860" y="2924944"/>
            <a:ext cx="5347845" cy="4516511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11641174"/>
              <a:gd name="connsiteY0" fmla="*/ 0 h 1702750"/>
              <a:gd name="connsiteX1" fmla="*/ 11641174 w 11641174"/>
              <a:gd name="connsiteY1" fmla="*/ 1702750 h 1702750"/>
              <a:gd name="connsiteX0" fmla="*/ 2004990 w 2271298"/>
              <a:gd name="connsiteY0" fmla="*/ 0 h 1097668"/>
              <a:gd name="connsiteX1" fmla="*/ 505774 w 2271298"/>
              <a:gd name="connsiteY1" fmla="*/ 1097668 h 1097668"/>
              <a:gd name="connsiteX0" fmla="*/ 3004467 w 3270775"/>
              <a:gd name="connsiteY0" fmla="*/ 0 h 1016360"/>
              <a:gd name="connsiteX1" fmla="*/ 505774 w 3270775"/>
              <a:gd name="connsiteY1" fmla="*/ 1016360 h 1016360"/>
              <a:gd name="connsiteX0" fmla="*/ 3337626 w 3603934"/>
              <a:gd name="connsiteY0" fmla="*/ 0 h 1016360"/>
              <a:gd name="connsiteX1" fmla="*/ 505774 w 3603934"/>
              <a:gd name="connsiteY1" fmla="*/ 1016360 h 1016360"/>
              <a:gd name="connsiteX0" fmla="*/ 0 w 7323464"/>
              <a:gd name="connsiteY0" fmla="*/ 0 h 1666830"/>
              <a:gd name="connsiteX1" fmla="*/ 7323464 w 7323464"/>
              <a:gd name="connsiteY1" fmla="*/ 1666830 h 1666830"/>
              <a:gd name="connsiteX0" fmla="*/ 6458848 w 13782312"/>
              <a:gd name="connsiteY0" fmla="*/ 0 h 1666830"/>
              <a:gd name="connsiteX1" fmla="*/ 13782312 w 13782312"/>
              <a:gd name="connsiteY1" fmla="*/ 1666830 h 1666830"/>
              <a:gd name="connsiteX0" fmla="*/ 6458848 w 13782312"/>
              <a:gd name="connsiteY0" fmla="*/ 0 h 1666830"/>
              <a:gd name="connsiteX1" fmla="*/ 13782312 w 13782312"/>
              <a:gd name="connsiteY1" fmla="*/ 1666830 h 1666830"/>
              <a:gd name="connsiteX0" fmla="*/ 829758 w 8153222"/>
              <a:gd name="connsiteY0" fmla="*/ 0 h 2549940"/>
              <a:gd name="connsiteX1" fmla="*/ 8153222 w 8153222"/>
              <a:gd name="connsiteY1" fmla="*/ 1666830 h 2549940"/>
              <a:gd name="connsiteX0" fmla="*/ 5047960 w 12371424"/>
              <a:gd name="connsiteY0" fmla="*/ 0 h 2549940"/>
              <a:gd name="connsiteX1" fmla="*/ 12371424 w 12371424"/>
              <a:gd name="connsiteY1" fmla="*/ 1666830 h 254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1424" h="2549940">
                <a:moveTo>
                  <a:pt x="5047960" y="0"/>
                </a:moveTo>
                <a:cubicBezTo>
                  <a:pt x="0" y="1015278"/>
                  <a:pt x="9651711" y="2549940"/>
                  <a:pt x="12371424" y="166683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mismatch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4420706" cy="45091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9" name="Picture 18" descr="fl_samples_bl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764704"/>
            <a:ext cx="5328592" cy="532859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475656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W = 100nm</a:t>
            </a:r>
            <a:endParaRPr lang="nl-BE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5656" y="32849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W = 180nm</a:t>
            </a:r>
            <a:endParaRPr lang="nl-BE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687670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err="1" smtClean="0">
                <a:solidFill>
                  <a:srgbClr val="FF0000"/>
                </a:solidFill>
              </a:rPr>
              <a:t>Why</a:t>
            </a:r>
            <a:r>
              <a:rPr lang="nl-BE" sz="4400" b="1" dirty="0" smtClean="0">
                <a:solidFill>
                  <a:srgbClr val="FF0000"/>
                </a:solidFill>
              </a:rPr>
              <a:t> Dominant ?</a:t>
            </a:r>
            <a:endParaRPr lang="nl-BE" sz="44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1" name="Picture 20" descr="cascode_eff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257669"/>
            <a:ext cx="4618548" cy="247045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292080" y="1124744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1 ) </a:t>
            </a:r>
            <a:r>
              <a:rPr lang="en-US" sz="2000" dirty="0" err="1" smtClean="0">
                <a:solidFill>
                  <a:srgbClr val="002060"/>
                </a:solidFill>
              </a:rPr>
              <a:t>Cascode</a:t>
            </a:r>
            <a:r>
              <a:rPr lang="en-US" sz="2000" dirty="0" smtClean="0">
                <a:solidFill>
                  <a:srgbClr val="002060"/>
                </a:solidFill>
              </a:rPr>
              <a:t> effect : explains why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  mismatch switch is dominant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FINAL LOAD: BEST CASE SCENARIO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21" name="Picture 20" descr="cascode_eff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257669"/>
            <a:ext cx="4618548" cy="247045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292080" y="1124744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1 ) </a:t>
            </a:r>
            <a:r>
              <a:rPr lang="en-US" sz="2000" dirty="0" err="1" smtClean="0">
                <a:solidFill>
                  <a:srgbClr val="002060"/>
                </a:solidFill>
              </a:rPr>
              <a:t>Cascode</a:t>
            </a:r>
            <a:r>
              <a:rPr lang="en-US" sz="2000" dirty="0" smtClean="0">
                <a:solidFill>
                  <a:srgbClr val="002060"/>
                </a:solidFill>
              </a:rPr>
              <a:t> effect : explains why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  mismatch switch is dominant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2) Increase </a:t>
            </a:r>
            <a:r>
              <a:rPr lang="en-US" sz="2000" dirty="0" err="1" smtClean="0">
                <a:solidFill>
                  <a:srgbClr val="002060"/>
                </a:solidFill>
              </a:rPr>
              <a:t>ds</a:t>
            </a:r>
            <a:r>
              <a:rPr lang="en-US" sz="2000" dirty="0" smtClean="0">
                <a:solidFill>
                  <a:srgbClr val="002060"/>
                </a:solidFill>
              </a:rPr>
              <a:t> resistance : explains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  why </a:t>
            </a:r>
            <a:r>
              <a:rPr lang="en-US" sz="2000" dirty="0" err="1" smtClean="0">
                <a:solidFill>
                  <a:srgbClr val="002060"/>
                </a:solidFill>
              </a:rPr>
              <a:t>V_bl</a:t>
            </a:r>
            <a:r>
              <a:rPr lang="en-US" sz="2000" dirty="0" smtClean="0">
                <a:solidFill>
                  <a:srgbClr val="002060"/>
                </a:solidFill>
              </a:rPr>
              <a:t>(HRS)- </a:t>
            </a:r>
            <a:r>
              <a:rPr lang="en-US" sz="2000" dirty="0" err="1" smtClean="0">
                <a:solidFill>
                  <a:srgbClr val="002060"/>
                </a:solidFill>
              </a:rPr>
              <a:t>V_bl</a:t>
            </a:r>
            <a:r>
              <a:rPr lang="en-US" sz="2000" dirty="0" smtClean="0">
                <a:solidFill>
                  <a:srgbClr val="002060"/>
                </a:solidFill>
              </a:rPr>
              <a:t>(LRS)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  becomes smaller at extreme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     positive values of ∆</a:t>
            </a:r>
            <a:r>
              <a:rPr lang="en-US" sz="2000" dirty="0" err="1" smtClean="0">
                <a:solidFill>
                  <a:srgbClr val="002060"/>
                </a:solidFill>
              </a:rPr>
              <a:t>Vt</a:t>
            </a:r>
            <a:endParaRPr lang="nl-BE" sz="2000" dirty="0">
              <a:solidFill>
                <a:srgbClr val="002060"/>
              </a:solidFill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5220072" y="3501008"/>
            <a:ext cx="3203848" cy="3203848"/>
            <a:chOff x="0" y="3789040"/>
            <a:chExt cx="3203848" cy="3203848"/>
          </a:xfrm>
        </p:grpSpPr>
        <p:pic>
          <p:nvPicPr>
            <p:cNvPr id="24" name="Picture 23" descr="GsvsRplot_1e-07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789040"/>
              <a:ext cx="3203848" cy="3203848"/>
            </a:xfrm>
            <a:prstGeom prst="rect">
              <a:avLst/>
            </a:prstGeom>
          </p:spPr>
        </p:pic>
        <p:sp>
          <p:nvSpPr>
            <p:cNvPr id="27" name="Freeform 26"/>
            <p:cNvSpPr/>
            <p:nvPr/>
          </p:nvSpPr>
          <p:spPr>
            <a:xfrm>
              <a:off x="1475657" y="4437112"/>
              <a:ext cx="648072" cy="1656185"/>
            </a:xfrm>
            <a:custGeom>
              <a:avLst/>
              <a:gdLst>
                <a:gd name="connsiteX0" fmla="*/ 0 w 697583"/>
                <a:gd name="connsiteY0" fmla="*/ 0 h 612742"/>
                <a:gd name="connsiteX1" fmla="*/ 697583 w 697583"/>
                <a:gd name="connsiteY1" fmla="*/ 612742 h 612742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990843"/>
                <a:gd name="connsiteY0" fmla="*/ 0 h 650470"/>
                <a:gd name="connsiteX1" fmla="*/ 990843 w 990843"/>
                <a:gd name="connsiteY1" fmla="*/ 650470 h 650470"/>
                <a:gd name="connsiteX0" fmla="*/ 0 w 1998955"/>
                <a:gd name="connsiteY0" fmla="*/ 0 h 650470"/>
                <a:gd name="connsiteX1" fmla="*/ 1998955 w 1998955"/>
                <a:gd name="connsiteY1" fmla="*/ 650470 h 650470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0 w 2665273"/>
                <a:gd name="connsiteY0" fmla="*/ 0 h 975705"/>
                <a:gd name="connsiteX1" fmla="*/ 2665273 w 2665273"/>
                <a:gd name="connsiteY1" fmla="*/ 975705 h 975705"/>
                <a:gd name="connsiteX0" fmla="*/ 0 w 11641174"/>
                <a:gd name="connsiteY0" fmla="*/ 0 h 1702750"/>
                <a:gd name="connsiteX1" fmla="*/ 11641174 w 11641174"/>
                <a:gd name="connsiteY1" fmla="*/ 1702750 h 1702750"/>
                <a:gd name="connsiteX0" fmla="*/ 2004990 w 2271298"/>
                <a:gd name="connsiteY0" fmla="*/ 0 h 1097668"/>
                <a:gd name="connsiteX1" fmla="*/ 505774 w 2271298"/>
                <a:gd name="connsiteY1" fmla="*/ 1097668 h 1097668"/>
                <a:gd name="connsiteX0" fmla="*/ 3004467 w 3270775"/>
                <a:gd name="connsiteY0" fmla="*/ 0 h 1016360"/>
                <a:gd name="connsiteX1" fmla="*/ 505774 w 3270775"/>
                <a:gd name="connsiteY1" fmla="*/ 1016360 h 1016360"/>
                <a:gd name="connsiteX0" fmla="*/ 3337626 w 3603934"/>
                <a:gd name="connsiteY0" fmla="*/ 0 h 1016360"/>
                <a:gd name="connsiteX1" fmla="*/ 505774 w 3603934"/>
                <a:gd name="connsiteY1" fmla="*/ 1016360 h 1016360"/>
                <a:gd name="connsiteX0" fmla="*/ 0 w 7323464"/>
                <a:gd name="connsiteY0" fmla="*/ 0 h 1666830"/>
                <a:gd name="connsiteX1" fmla="*/ 7323464 w 7323464"/>
                <a:gd name="connsiteY1" fmla="*/ 1666830 h 1666830"/>
                <a:gd name="connsiteX0" fmla="*/ 6458848 w 13782312"/>
                <a:gd name="connsiteY0" fmla="*/ 0 h 1666830"/>
                <a:gd name="connsiteX1" fmla="*/ 13782312 w 13782312"/>
                <a:gd name="connsiteY1" fmla="*/ 1666830 h 1666830"/>
                <a:gd name="connsiteX0" fmla="*/ 6458848 w 13782312"/>
                <a:gd name="connsiteY0" fmla="*/ 0 h 1666830"/>
                <a:gd name="connsiteX1" fmla="*/ 13782312 w 13782312"/>
                <a:gd name="connsiteY1" fmla="*/ 1666830 h 1666830"/>
                <a:gd name="connsiteX0" fmla="*/ 829758 w 8153222"/>
                <a:gd name="connsiteY0" fmla="*/ 0 h 2549940"/>
                <a:gd name="connsiteX1" fmla="*/ 8153222 w 8153222"/>
                <a:gd name="connsiteY1" fmla="*/ 1666830 h 2549940"/>
                <a:gd name="connsiteX0" fmla="*/ 5047960 w 12371424"/>
                <a:gd name="connsiteY0" fmla="*/ 0 h 2549940"/>
                <a:gd name="connsiteX1" fmla="*/ 12371424 w 12371424"/>
                <a:gd name="connsiteY1" fmla="*/ 1666830 h 2549940"/>
                <a:gd name="connsiteX0" fmla="*/ 5047960 w 6374559"/>
                <a:gd name="connsiteY0" fmla="*/ 0 h 1736853"/>
                <a:gd name="connsiteX1" fmla="*/ 6374559 w 6374559"/>
                <a:gd name="connsiteY1" fmla="*/ 853743 h 1736853"/>
                <a:gd name="connsiteX0" fmla="*/ 5047960 w 5047961"/>
                <a:gd name="connsiteY0" fmla="*/ 935051 h 1950329"/>
                <a:gd name="connsiteX1" fmla="*/ 4381642 w 5047961"/>
                <a:gd name="connsiteY1" fmla="*/ 0 h 1950329"/>
                <a:gd name="connsiteX0" fmla="*/ 3386030 w 3386031"/>
                <a:gd name="connsiteY0" fmla="*/ 935051 h 935051"/>
                <a:gd name="connsiteX1" fmla="*/ 2719712 w 3386031"/>
                <a:gd name="connsiteY1" fmla="*/ 0 h 935051"/>
                <a:gd name="connsiteX0" fmla="*/ 666317 w 666318"/>
                <a:gd name="connsiteY0" fmla="*/ 935051 h 935051"/>
                <a:gd name="connsiteX1" fmla="*/ -1 w 666318"/>
                <a:gd name="connsiteY1" fmla="*/ 0 h 935051"/>
                <a:gd name="connsiteX0" fmla="*/ 1550378 w 1550378"/>
                <a:gd name="connsiteY0" fmla="*/ 935052 h 935052"/>
                <a:gd name="connsiteX1" fmla="*/ -1 w 1550378"/>
                <a:gd name="connsiteY1" fmla="*/ 0 h 935052"/>
                <a:gd name="connsiteX0" fmla="*/ 1550378 w 1550378"/>
                <a:gd name="connsiteY0" fmla="*/ 935052 h 935052"/>
                <a:gd name="connsiteX1" fmla="*/ -1 w 1550378"/>
                <a:gd name="connsiteY1" fmla="*/ 0 h 93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0378" h="935052">
                  <a:moveTo>
                    <a:pt x="1550378" y="935052"/>
                  </a:moveTo>
                  <a:cubicBezTo>
                    <a:pt x="658297" y="490385"/>
                    <a:pt x="496102" y="435351"/>
                    <a:pt x="-1" y="0"/>
                  </a:cubicBezTo>
                </a:path>
              </a:pathLst>
            </a:custGeom>
            <a:ln w="25400">
              <a:solidFill>
                <a:schemeClr val="accent2">
                  <a:lumMod val="60000"/>
                  <a:lumOff val="4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720" y="5661248"/>
              <a:ext cx="883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V_</a:t>
              </a:r>
              <a:r>
                <a:rPr lang="nl-BE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ds</a:t>
              </a:r>
              <a:r>
                <a:rPr lang="nl-BE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nl-BE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sym typeface="Wingdings"/>
                </a:rPr>
                <a:t></a:t>
              </a:r>
              <a:endParaRPr lang="nl-BE" b="1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nl-BE" dirty="0"/>
            </a:p>
          </p:txBody>
        </p:sp>
      </p:grpSp>
      <p:pic>
        <p:nvPicPr>
          <p:cNvPr id="29" name="Picture 28" descr="fl_samples_blv2.png"/>
          <p:cNvPicPr>
            <a:picLocks noChangeAspect="1"/>
          </p:cNvPicPr>
          <p:nvPr/>
        </p:nvPicPr>
        <p:blipFill>
          <a:blip r:embed="rId5" cstate="print"/>
          <a:srcRect l="4054" t="6757" r="5405" b="51351"/>
          <a:stretch>
            <a:fillRect/>
          </a:stretch>
        </p:blipFill>
        <p:spPr>
          <a:xfrm>
            <a:off x="1" y="3933056"/>
            <a:ext cx="5148064" cy="2636912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355976" y="3861048"/>
            <a:ext cx="936104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755576" y="4005064"/>
          <a:ext cx="2276746" cy="647997"/>
        </p:xfrm>
        <a:graphic>
          <a:graphicData uri="http://schemas.openxmlformats.org/presentationml/2006/ole">
            <p:oleObj spid="_x0000_s2050" name="Vergelijking" r:id="rId6" imgW="1650960" imgH="469800" progId="Equation.3">
              <p:embed/>
            </p:oleObj>
          </a:graphicData>
        </a:graphic>
      </p:graphicFrame>
      <p:sp>
        <p:nvSpPr>
          <p:cNvPr id="32" name="Freeform 31"/>
          <p:cNvSpPr/>
          <p:nvPr/>
        </p:nvSpPr>
        <p:spPr>
          <a:xfrm>
            <a:off x="1547664" y="4653136"/>
            <a:ext cx="2808312" cy="530465"/>
          </a:xfrm>
          <a:custGeom>
            <a:avLst/>
            <a:gdLst>
              <a:gd name="connsiteX0" fmla="*/ 0 w 697583"/>
              <a:gd name="connsiteY0" fmla="*/ 0 h 612742"/>
              <a:gd name="connsiteX1" fmla="*/ 697583 w 697583"/>
              <a:gd name="connsiteY1" fmla="*/ 612742 h 612742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990843"/>
              <a:gd name="connsiteY0" fmla="*/ 0 h 650470"/>
              <a:gd name="connsiteX1" fmla="*/ 990843 w 990843"/>
              <a:gd name="connsiteY1" fmla="*/ 650470 h 650470"/>
              <a:gd name="connsiteX0" fmla="*/ 0 w 1998955"/>
              <a:gd name="connsiteY0" fmla="*/ 0 h 650470"/>
              <a:gd name="connsiteX1" fmla="*/ 1998955 w 1998955"/>
              <a:gd name="connsiteY1" fmla="*/ 650470 h 650470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2665273"/>
              <a:gd name="connsiteY0" fmla="*/ 0 h 975705"/>
              <a:gd name="connsiteX1" fmla="*/ 2665273 w 2665273"/>
              <a:gd name="connsiteY1" fmla="*/ 975705 h 975705"/>
              <a:gd name="connsiteX0" fmla="*/ 0 w 11641174"/>
              <a:gd name="connsiteY0" fmla="*/ 0 h 1702750"/>
              <a:gd name="connsiteX1" fmla="*/ 11641174 w 11641174"/>
              <a:gd name="connsiteY1" fmla="*/ 1702750 h 1702750"/>
              <a:gd name="connsiteX0" fmla="*/ 2004990 w 2271298"/>
              <a:gd name="connsiteY0" fmla="*/ 0 h 1097668"/>
              <a:gd name="connsiteX1" fmla="*/ 505774 w 2271298"/>
              <a:gd name="connsiteY1" fmla="*/ 1097668 h 1097668"/>
              <a:gd name="connsiteX0" fmla="*/ 3004467 w 3270775"/>
              <a:gd name="connsiteY0" fmla="*/ 0 h 1016360"/>
              <a:gd name="connsiteX1" fmla="*/ 505774 w 3270775"/>
              <a:gd name="connsiteY1" fmla="*/ 1016360 h 1016360"/>
              <a:gd name="connsiteX0" fmla="*/ 3337626 w 3603934"/>
              <a:gd name="connsiteY0" fmla="*/ 0 h 1016360"/>
              <a:gd name="connsiteX1" fmla="*/ 505774 w 3603934"/>
              <a:gd name="connsiteY1" fmla="*/ 1016360 h 1016360"/>
              <a:gd name="connsiteX0" fmla="*/ 0 w 7323464"/>
              <a:gd name="connsiteY0" fmla="*/ 0 h 1666830"/>
              <a:gd name="connsiteX1" fmla="*/ 7323464 w 7323464"/>
              <a:gd name="connsiteY1" fmla="*/ 1666830 h 1666830"/>
              <a:gd name="connsiteX0" fmla="*/ 6458848 w 13782312"/>
              <a:gd name="connsiteY0" fmla="*/ 0 h 1666830"/>
              <a:gd name="connsiteX1" fmla="*/ 13782312 w 13782312"/>
              <a:gd name="connsiteY1" fmla="*/ 1666830 h 1666830"/>
              <a:gd name="connsiteX0" fmla="*/ 6458848 w 13782312"/>
              <a:gd name="connsiteY0" fmla="*/ 0 h 1666830"/>
              <a:gd name="connsiteX1" fmla="*/ 13782312 w 13782312"/>
              <a:gd name="connsiteY1" fmla="*/ 1666830 h 1666830"/>
              <a:gd name="connsiteX0" fmla="*/ 829758 w 8153222"/>
              <a:gd name="connsiteY0" fmla="*/ 0 h 2549940"/>
              <a:gd name="connsiteX1" fmla="*/ 8153222 w 8153222"/>
              <a:gd name="connsiteY1" fmla="*/ 1666830 h 2549940"/>
              <a:gd name="connsiteX0" fmla="*/ 5047960 w 12371424"/>
              <a:gd name="connsiteY0" fmla="*/ 0 h 2549940"/>
              <a:gd name="connsiteX1" fmla="*/ 12371424 w 12371424"/>
              <a:gd name="connsiteY1" fmla="*/ 1666830 h 2549940"/>
              <a:gd name="connsiteX0" fmla="*/ 5047960 w 6374559"/>
              <a:gd name="connsiteY0" fmla="*/ 0 h 1736853"/>
              <a:gd name="connsiteX1" fmla="*/ 6374559 w 6374559"/>
              <a:gd name="connsiteY1" fmla="*/ 853743 h 1736853"/>
              <a:gd name="connsiteX0" fmla="*/ 5047960 w 5047961"/>
              <a:gd name="connsiteY0" fmla="*/ 935051 h 1950329"/>
              <a:gd name="connsiteX1" fmla="*/ 4381642 w 5047961"/>
              <a:gd name="connsiteY1" fmla="*/ 0 h 1950329"/>
              <a:gd name="connsiteX0" fmla="*/ 3386030 w 3386031"/>
              <a:gd name="connsiteY0" fmla="*/ 935051 h 935051"/>
              <a:gd name="connsiteX1" fmla="*/ 2719712 w 3386031"/>
              <a:gd name="connsiteY1" fmla="*/ 0 h 935051"/>
              <a:gd name="connsiteX0" fmla="*/ 666317 w 666318"/>
              <a:gd name="connsiteY0" fmla="*/ 935051 h 935051"/>
              <a:gd name="connsiteX1" fmla="*/ -1 w 666318"/>
              <a:gd name="connsiteY1" fmla="*/ 0 h 935051"/>
              <a:gd name="connsiteX0" fmla="*/ 1550378 w 1550378"/>
              <a:gd name="connsiteY0" fmla="*/ 935052 h 935052"/>
              <a:gd name="connsiteX1" fmla="*/ -1 w 1550378"/>
              <a:gd name="connsiteY1" fmla="*/ 0 h 935052"/>
              <a:gd name="connsiteX0" fmla="*/ 1550378 w 1550378"/>
              <a:gd name="connsiteY0" fmla="*/ 935052 h 935052"/>
              <a:gd name="connsiteX1" fmla="*/ -1 w 1550378"/>
              <a:gd name="connsiteY1" fmla="*/ 0 h 935052"/>
              <a:gd name="connsiteX0" fmla="*/ 5664660 w 5664660"/>
              <a:gd name="connsiteY0" fmla="*/ 444667 h 681479"/>
              <a:gd name="connsiteX1" fmla="*/ -1 w 5664660"/>
              <a:gd name="connsiteY1" fmla="*/ 246128 h 681479"/>
              <a:gd name="connsiteX0" fmla="*/ 5664660 w 6942934"/>
              <a:gd name="connsiteY0" fmla="*/ 198539 h 498030"/>
              <a:gd name="connsiteX1" fmla="*/ -1 w 6942934"/>
              <a:gd name="connsiteY1" fmla="*/ 0 h 498030"/>
              <a:gd name="connsiteX0" fmla="*/ 0 w 9109316"/>
              <a:gd name="connsiteY0" fmla="*/ 0 h 963859"/>
              <a:gd name="connsiteX1" fmla="*/ 8613212 w 9109316"/>
              <a:gd name="connsiteY1" fmla="*/ 528508 h 963859"/>
              <a:gd name="connsiteX0" fmla="*/ 0 w 8613212"/>
              <a:gd name="connsiteY0" fmla="*/ 0 h 589430"/>
              <a:gd name="connsiteX1" fmla="*/ 8613212 w 8613212"/>
              <a:gd name="connsiteY1" fmla="*/ 528508 h 589430"/>
              <a:gd name="connsiteX0" fmla="*/ 0 w 7579627"/>
              <a:gd name="connsiteY0" fmla="*/ 0 h 299491"/>
              <a:gd name="connsiteX1" fmla="*/ 7579627 w 7579627"/>
              <a:gd name="connsiteY1" fmla="*/ 162618 h 299491"/>
              <a:gd name="connsiteX0" fmla="*/ 0 w 7579627"/>
              <a:gd name="connsiteY0" fmla="*/ 0 h 376594"/>
              <a:gd name="connsiteX1" fmla="*/ 7579627 w 7579627"/>
              <a:gd name="connsiteY1" fmla="*/ 162618 h 376594"/>
              <a:gd name="connsiteX0" fmla="*/ 0 w 6718306"/>
              <a:gd name="connsiteY0" fmla="*/ 0 h 299491"/>
              <a:gd name="connsiteX1" fmla="*/ 6718306 w 6718306"/>
              <a:gd name="connsiteY1" fmla="*/ 40654 h 29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8306" h="299491">
                <a:moveTo>
                  <a:pt x="0" y="0"/>
                </a:moveTo>
                <a:cubicBezTo>
                  <a:pt x="1278274" y="299491"/>
                  <a:pt x="5389452" y="254630"/>
                  <a:pt x="6718306" y="40654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1680" y="508518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R_</a:t>
            </a:r>
            <a:r>
              <a:rPr lang="nl-BE" b="1" dirty="0" err="1" smtClean="0">
                <a:solidFill>
                  <a:srgbClr val="FF0000"/>
                </a:solidFill>
              </a:rPr>
              <a:t>load</a:t>
            </a:r>
            <a:r>
              <a:rPr lang="nl-BE" b="1" dirty="0" smtClean="0">
                <a:solidFill>
                  <a:srgbClr val="FF0000"/>
                </a:solidFill>
              </a:rPr>
              <a:t> </a:t>
            </a:r>
            <a:r>
              <a:rPr lang="nl-BE" b="1" dirty="0" smtClean="0">
                <a:solidFill>
                  <a:srgbClr val="FF0000"/>
                </a:solidFill>
                <a:sym typeface="Wingdings"/>
              </a:rPr>
              <a:t></a:t>
            </a:r>
            <a:endParaRPr lang="nl-BE" b="1" dirty="0" smtClean="0">
              <a:solidFill>
                <a:srgbClr val="FF0000"/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52320" y="3573016"/>
            <a:ext cx="936104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1619672" y="1916833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nl-BE" b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3688" y="2852936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nl-BE" b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9912" y="1916832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nl-BE" b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3928" y="2852935"/>
            <a:ext cx="30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nl-BE" b="1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39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42910" y="1000108"/>
            <a:ext cx="3929090" cy="5221573"/>
            <a:chOff x="500034" y="714356"/>
            <a:chExt cx="3929090" cy="5221573"/>
          </a:xfrm>
        </p:grpSpPr>
        <p:pic>
          <p:nvPicPr>
            <p:cNvPr id="11" name="Picture 10" descr="sim_setup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290" y="714356"/>
              <a:ext cx="2500330" cy="522157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00034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Sel_pulldown</a:t>
              </a:r>
              <a:endParaRPr lang="nl-B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7224" y="100010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Sel_load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4414" y="1928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Bias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71670" y="400050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WL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6050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002060"/>
                  </a:solidFill>
                </a:rPr>
                <a:t>Sel_SL</a:t>
              </a:r>
              <a:endParaRPr lang="nl-BE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51720" y="18864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INTERMEZZO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3968" y="980728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err="1" smtClean="0">
                <a:solidFill>
                  <a:srgbClr val="FF0000"/>
                </a:solidFill>
              </a:rPr>
              <a:t>Why</a:t>
            </a:r>
            <a:r>
              <a:rPr lang="nl-BE" sz="3200" b="1" dirty="0" smtClean="0">
                <a:solidFill>
                  <a:srgbClr val="FF0000"/>
                </a:solidFill>
              </a:rPr>
              <a:t> </a:t>
            </a:r>
            <a:r>
              <a:rPr lang="nl-BE" sz="3200" b="1" dirty="0" err="1" smtClean="0">
                <a:solidFill>
                  <a:srgbClr val="FF0000"/>
                </a:solidFill>
              </a:rPr>
              <a:t>no</a:t>
            </a:r>
            <a:r>
              <a:rPr lang="nl-BE" sz="3200" b="1" dirty="0" smtClean="0">
                <a:solidFill>
                  <a:srgbClr val="FF0000"/>
                </a:solidFill>
              </a:rPr>
              <a:t> </a:t>
            </a:r>
            <a:r>
              <a:rPr lang="nl-BE" sz="3200" b="1" dirty="0" err="1" smtClean="0">
                <a:solidFill>
                  <a:srgbClr val="FF0000"/>
                </a:solidFill>
              </a:rPr>
              <a:t>cascode</a:t>
            </a:r>
            <a:r>
              <a:rPr lang="nl-BE" sz="3200" b="1" dirty="0" smtClean="0">
                <a:solidFill>
                  <a:srgbClr val="FF0000"/>
                </a:solidFill>
              </a:rPr>
              <a:t> effect </a:t>
            </a:r>
            <a:r>
              <a:rPr lang="nl-BE" sz="3200" b="1" dirty="0" err="1" smtClean="0">
                <a:solidFill>
                  <a:srgbClr val="FF0000"/>
                </a:solidFill>
              </a:rPr>
              <a:t>with</a:t>
            </a:r>
            <a:r>
              <a:rPr lang="nl-BE" sz="3200" b="1" dirty="0" smtClean="0">
                <a:solidFill>
                  <a:srgbClr val="FF0000"/>
                </a:solidFill>
              </a:rPr>
              <a:t> WL and </a:t>
            </a:r>
            <a:r>
              <a:rPr lang="nl-BE" sz="3200" b="1" dirty="0" err="1" smtClean="0">
                <a:solidFill>
                  <a:srgbClr val="FF0000"/>
                </a:solidFill>
              </a:rPr>
              <a:t>Sel</a:t>
            </a:r>
            <a:r>
              <a:rPr lang="nl-BE" sz="3200" b="1" dirty="0" smtClean="0">
                <a:solidFill>
                  <a:srgbClr val="FF0000"/>
                </a:solidFill>
              </a:rPr>
              <a:t>_SL transistors?</a:t>
            </a:r>
            <a:endParaRPr lang="nl-BE" sz="3200" b="1" baseline="-25000" dirty="0">
              <a:solidFill>
                <a:srgbClr val="FF0000"/>
              </a:solidFill>
            </a:endParaRPr>
          </a:p>
        </p:txBody>
      </p:sp>
      <p:pic>
        <p:nvPicPr>
          <p:cNvPr id="20" name="Picture 19" descr="cascode_effect.png"/>
          <p:cNvPicPr>
            <a:picLocks noChangeAspect="1"/>
          </p:cNvPicPr>
          <p:nvPr/>
        </p:nvPicPr>
        <p:blipFill>
          <a:blip r:embed="rId3" cstate="print"/>
          <a:srcRect t="90807" r="61022" b="449"/>
          <a:stretch>
            <a:fillRect/>
          </a:stretch>
        </p:blipFill>
        <p:spPr>
          <a:xfrm>
            <a:off x="4355976" y="2492896"/>
            <a:ext cx="1800200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LOAD TYPES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428596" y="1071546"/>
            <a:ext cx="8572560" cy="5572958"/>
            <a:chOff x="142844" y="1071546"/>
            <a:chExt cx="8572560" cy="5572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1357298"/>
              <a:ext cx="7036310" cy="428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4284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219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193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Bulk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Switch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Bulk Load</a:t>
              </a:r>
              <a:r>
                <a:rPr lang="nl-BE" sz="1000" b="1" dirty="0" smtClean="0">
                  <a:latin typeface="Gill Sans MT" pitchFamily="34" charset="0"/>
                </a:rPr>
                <a:t>*</a:t>
              </a:r>
              <a:endParaRPr lang="nl-BE" sz="1000" b="1" dirty="0">
                <a:latin typeface="Gill Sans M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Diode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Bias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-571536" y="3857628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56495" y="3856835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356760" y="3856834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28860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Bias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4282" y="650083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*(Ren et al., "A body-voltage-sensing-based short pulse reading circuit for spin-torque transfer RAMs (STT-RAMs) “,  2012)</a:t>
            </a:r>
            <a:br>
              <a:rPr lang="nl-BE" sz="1000" dirty="0" smtClean="0"/>
            </a:br>
            <a:endParaRPr lang="nl-B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4786322"/>
            <a:ext cx="139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  <a:endParaRPr lang="nl-BE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4801712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INPUTS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Load types, Design parameters  and        Simulation set up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OBJECTIVES </a:t>
            </a:r>
            <a:r>
              <a:rPr lang="nl-BE" sz="24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Linear sweep and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RESULTS LINEAR SWEEP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RESULTS MONTE CARLO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FINAL LOAD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40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fl_samples_bl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908720"/>
            <a:ext cx="7516360" cy="34797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85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FUTURE WORK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LOAD TYPES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428596" y="1071546"/>
            <a:ext cx="8572560" cy="5572958"/>
            <a:chOff x="142844" y="1071546"/>
            <a:chExt cx="8572560" cy="5572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1357298"/>
              <a:ext cx="7036310" cy="428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4284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219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193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Bulk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Switch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Bulk Load</a:t>
              </a:r>
              <a:r>
                <a:rPr lang="nl-BE" sz="1000" b="1" dirty="0" smtClean="0">
                  <a:latin typeface="Gill Sans MT" pitchFamily="34" charset="0"/>
                </a:rPr>
                <a:t>*</a:t>
              </a:r>
              <a:endParaRPr lang="nl-BE" sz="1000" b="1" dirty="0">
                <a:latin typeface="Gill Sans M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Diode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Bias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-571536" y="3857628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56495" y="3856835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356760" y="3856834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28860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Bias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4282" y="650083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*(Ren et al., "A body-voltage-sensing-based short pulse reading circuit for spin-torque transfer RAMs (STT-RAMs) “,  2012)</a:t>
            </a:r>
            <a:br>
              <a:rPr lang="nl-BE" sz="1000" dirty="0" smtClean="0"/>
            </a:br>
            <a:endParaRPr lang="nl-B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4786322"/>
            <a:ext cx="139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2778" y="4786322"/>
            <a:ext cx="1396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w_Bias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V_Bias</a:t>
            </a:r>
            <a:endParaRPr lang="nl-BE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LOAD TYPES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428596" y="1071546"/>
            <a:ext cx="8572560" cy="5572958"/>
            <a:chOff x="142844" y="1071546"/>
            <a:chExt cx="8572560" cy="5572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1357298"/>
              <a:ext cx="7036310" cy="428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4284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219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193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Bulk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Switch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Bulk Load</a:t>
              </a:r>
              <a:r>
                <a:rPr lang="nl-BE" sz="1000" b="1" dirty="0" smtClean="0">
                  <a:latin typeface="Gill Sans MT" pitchFamily="34" charset="0"/>
                </a:rPr>
                <a:t>*</a:t>
              </a:r>
              <a:endParaRPr lang="nl-BE" sz="1000" b="1" dirty="0">
                <a:latin typeface="Gill Sans M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Diode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Bias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-571536" y="3857628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56495" y="3856835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356760" y="3856834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28860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Bias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4282" y="650083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*(Ren et al., "A body-voltage-sensing-based short pulse reading circuit for spin-torque transfer RAMs (STT-RAMs) “,  2012)</a:t>
            </a:r>
            <a:br>
              <a:rPr lang="nl-BE" sz="1000" dirty="0" smtClean="0"/>
            </a:br>
            <a:endParaRPr lang="nl-B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4786322"/>
            <a:ext cx="139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2778" y="4786322"/>
            <a:ext cx="1396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w_Bias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V_Bias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1604" y="4786322"/>
            <a:ext cx="139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w_Diode</a:t>
            </a:r>
            <a:endParaRPr lang="nl-BE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LOAD TYPES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428596" y="1071546"/>
            <a:ext cx="8572560" cy="5572958"/>
            <a:chOff x="142844" y="1071546"/>
            <a:chExt cx="8572560" cy="5572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28662" y="1357298"/>
              <a:ext cx="7036310" cy="4286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4284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219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1934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3108" y="2000240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Sel_load</a:t>
              </a:r>
              <a:endParaRPr lang="nl-BE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Bulk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Switch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3702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Bulk Load</a:t>
              </a:r>
              <a:r>
                <a:rPr lang="nl-BE" sz="1000" b="1" dirty="0" smtClean="0">
                  <a:latin typeface="Gill Sans MT" pitchFamily="34" charset="0"/>
                </a:rPr>
                <a:t>*</a:t>
              </a:r>
              <a:endParaRPr lang="nl-BE" sz="1000" b="1" dirty="0">
                <a:latin typeface="Gill Sans M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Diode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8860" y="6000768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 MT" pitchFamily="34" charset="0"/>
                </a:rPr>
                <a:t>Bias Load</a:t>
              </a:r>
              <a:endParaRPr lang="nl-BE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-571536" y="3857628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356495" y="3856835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356760" y="3856834"/>
              <a:ext cx="5572164" cy="1588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28860" y="37147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b="1" dirty="0" smtClean="0">
                  <a:solidFill>
                    <a:schemeClr val="bg1">
                      <a:lumMod val="65000"/>
                    </a:schemeClr>
                  </a:solidFill>
                </a:rPr>
                <a:t>Bias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14282" y="6500834"/>
            <a:ext cx="892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smtClean="0"/>
              <a:t>*(Ren et al., "A body-voltage-sensing-based short pulse reading circuit for spin-torque transfer RAMs (STT-RAMs) “,  2012)</a:t>
            </a:r>
            <a:br>
              <a:rPr lang="nl-BE" sz="1000" dirty="0" smtClean="0"/>
            </a:br>
            <a:endParaRPr lang="nl-B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4786322"/>
            <a:ext cx="139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2778" y="4786322"/>
            <a:ext cx="1396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w_Bias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V_Bias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61604" y="4786322"/>
            <a:ext cx="139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w_Diode</a:t>
            </a:r>
            <a:endParaRPr lang="nl-BE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1868" y="4786322"/>
            <a:ext cx="139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>
                <a:solidFill>
                  <a:srgbClr val="FF0000"/>
                </a:solidFill>
              </a:rPr>
              <a:t>Design parameters: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w_Switch</a:t>
            </a:r>
          </a:p>
          <a:p>
            <a:pPr>
              <a:buFont typeface="Arial" pitchFamily="34" charset="0"/>
              <a:buChar char="•"/>
            </a:pPr>
            <a:r>
              <a:rPr lang="nl-BE" sz="1200" dirty="0" smtClean="0">
                <a:solidFill>
                  <a:srgbClr val="FF0000"/>
                </a:solidFill>
              </a:rPr>
              <a:t> w_Bulk</a:t>
            </a:r>
            <a:endParaRPr lang="nl-BE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3" name="Picture 2" descr="controlsig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0" y="1224000"/>
            <a:ext cx="4643470" cy="5292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00034" y="785794"/>
            <a:ext cx="3929090" cy="5221573"/>
            <a:chOff x="500034" y="785794"/>
            <a:chExt cx="3929090" cy="5221573"/>
          </a:xfrm>
        </p:grpSpPr>
        <p:pic>
          <p:nvPicPr>
            <p:cNvPr id="4" name="Picture 3" descr="sim_setu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166" y="785794"/>
              <a:ext cx="2500330" cy="5221573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rot="5400000">
              <a:off x="1250133" y="4107661"/>
              <a:ext cx="221457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0034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Sel_pulldown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224" y="100010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Sel_load</a:t>
              </a:r>
              <a:endParaRPr lang="nl-BE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4414" y="1928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Bias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5984" y="400050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WL</a:t>
              </a:r>
              <a:endParaRPr lang="nl-BE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Sel_SL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2822563" y="4178305"/>
              <a:ext cx="221457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00100" y="321468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18fF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3240" y="3429000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Memory cell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SIMULATION SETUP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1604" y="5000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1V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493698" y="2648309"/>
            <a:ext cx="86264" cy="828136"/>
          </a:xfrm>
          <a:custGeom>
            <a:avLst/>
            <a:gdLst>
              <a:gd name="connsiteX0" fmla="*/ 0 w 86264"/>
              <a:gd name="connsiteY0" fmla="*/ 828136 h 828136"/>
              <a:gd name="connsiteX1" fmla="*/ 86264 w 86264"/>
              <a:gd name="connsiteY1" fmla="*/ 0 h 82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264" h="828136">
                <a:moveTo>
                  <a:pt x="0" y="828136"/>
                </a:moveTo>
                <a:cubicBezTo>
                  <a:pt x="25879" y="511115"/>
                  <a:pt x="51758" y="194094"/>
                  <a:pt x="86264" y="0"/>
                </a:cubicBezTo>
              </a:path>
            </a:pathLst>
          </a:custGeom>
          <a:ln w="317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Box 21"/>
          <p:cNvSpPr txBox="1"/>
          <p:nvPr/>
        </p:nvSpPr>
        <p:spPr>
          <a:xfrm>
            <a:off x="3000364" y="2000240"/>
            <a:ext cx="159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HRS = 30-35K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Gulim"/>
                <a:cs typeface="Calibri" pitchFamily="34" charset="0"/>
              </a:rPr>
              <a:t>Ω</a:t>
            </a:r>
            <a:endParaRPr lang="nl-BE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  <a:ea typeface="Gulim"/>
              <a:cs typeface="Calibri" pitchFamily="34" charset="0"/>
            </a:endParaRPr>
          </a:p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LRS = 5-10K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Gulim"/>
                <a:cs typeface="Calibri" pitchFamily="34" charset="0"/>
              </a:rPr>
              <a:t>Ω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4678" y="100010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1) decharge</a:t>
            </a:r>
            <a:endParaRPr lang="nl-BE" sz="2400" b="1" dirty="0">
              <a:solidFill>
                <a:schemeClr val="tx2">
                  <a:lumMod val="60000"/>
                  <a:lumOff val="40000"/>
                </a:schemeClr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9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500034" y="785794"/>
            <a:ext cx="3929090" cy="5221573"/>
            <a:chOff x="500034" y="785794"/>
            <a:chExt cx="3929090" cy="5221573"/>
          </a:xfrm>
        </p:grpSpPr>
        <p:pic>
          <p:nvPicPr>
            <p:cNvPr id="12" name="Picture 11" descr="sim_setup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166" y="785794"/>
              <a:ext cx="2500330" cy="522157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00034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Sel_pulldown</a:t>
              </a:r>
              <a:endParaRPr lang="nl-BE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7224" y="100010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Sel_load</a:t>
              </a:r>
              <a:endParaRPr lang="nl-BE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4414" y="1928802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Bias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5984" y="400050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/>
                <a:t>WL</a:t>
              </a:r>
              <a:endParaRPr lang="nl-BE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50" y="4929198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rgbClr val="FF0000"/>
                  </a:solidFill>
                </a:rPr>
                <a:t>Sel_SL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>
              <a:off x="2822563" y="4178305"/>
              <a:ext cx="221457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controlsig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0" y="1224000"/>
            <a:ext cx="4643470" cy="5292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00100" y="321468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18fF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3240" y="3429000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Memory cell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SIMULATION SETUP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1604" y="5000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1V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4678" y="100010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MT" pitchFamily="34" charset="0"/>
              </a:rPr>
              <a:t>2) dead time</a:t>
            </a:r>
            <a:endParaRPr lang="nl-BE" sz="2400" b="1" dirty="0">
              <a:solidFill>
                <a:schemeClr val="tx2">
                  <a:lumMod val="60000"/>
                  <a:lumOff val="40000"/>
                </a:schemeClr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</TotalTime>
  <Words>1221</Words>
  <Application>Microsoft Office PowerPoint</Application>
  <PresentationFormat>On-screen Show (4:3)</PresentationFormat>
  <Paragraphs>396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Vergelijking</vt:lpstr>
      <vt:lpstr>Load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Standaert</dc:creator>
  <cp:lastModifiedBy>Galaxy administrator</cp:lastModifiedBy>
  <cp:revision>108</cp:revision>
  <dcterms:created xsi:type="dcterms:W3CDTF">2014-02-22T15:33:07Z</dcterms:created>
  <dcterms:modified xsi:type="dcterms:W3CDTF">2014-02-26T09:02:33Z</dcterms:modified>
</cp:coreProperties>
</file>