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88" r:id="rId2"/>
    <p:sldId id="302" r:id="rId3"/>
    <p:sldId id="324" r:id="rId4"/>
    <p:sldId id="314" r:id="rId5"/>
    <p:sldId id="325" r:id="rId6"/>
    <p:sldId id="331" r:id="rId7"/>
    <p:sldId id="332" r:id="rId8"/>
    <p:sldId id="329" r:id="rId9"/>
    <p:sldId id="333" r:id="rId10"/>
    <p:sldId id="334" r:id="rId11"/>
    <p:sldId id="336" r:id="rId12"/>
    <p:sldId id="339" r:id="rId13"/>
    <p:sldId id="341" r:id="rId14"/>
    <p:sldId id="340" r:id="rId15"/>
    <p:sldId id="326" r:id="rId16"/>
    <p:sldId id="318" r:id="rId17"/>
    <p:sldId id="319" r:id="rId18"/>
    <p:sldId id="315" r:id="rId19"/>
    <p:sldId id="321" r:id="rId20"/>
    <p:sldId id="327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28" r:id="rId32"/>
    <p:sldId id="335" r:id="rId33"/>
    <p:sldId id="337" r:id="rId34"/>
    <p:sldId id="338" r:id="rId35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23E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313" autoAdjust="0"/>
  </p:normalViewPr>
  <p:slideViewPr>
    <p:cSldViewPr snapToGrid="0">
      <p:cViewPr varScale="1">
        <p:scale>
          <a:sx n="101" d="100"/>
          <a:sy n="101" d="100"/>
        </p:scale>
        <p:origin x="-192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F748A1B-8F24-48AF-A2F0-C50C7AA44476}" type="datetimeFigureOut">
              <a:rPr lang="nl-BE" smtClean="0"/>
              <a:pPr/>
              <a:t>7/04/2014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239E730-E78A-45F0-ACD9-8377CCB0EFE3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9E730-E78A-45F0-ACD9-8377CCB0EFE3}" type="slidenum">
              <a:rPr lang="nl-BE" smtClean="0"/>
              <a:pPr/>
              <a:t>19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6448-7F1F-4129-8F27-043316AF769C}" type="datetime1">
              <a:rPr lang="nl-BE" smtClean="0"/>
              <a:pPr/>
              <a:t>7/04/2014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3CE2-C6CD-4CAF-932B-B203797A2F5F}" type="datetime1">
              <a:rPr lang="nl-BE" smtClean="0"/>
              <a:pPr/>
              <a:t>7/04/2014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B2BC-8E32-4796-9640-504A3CF5B3F1}" type="datetime1">
              <a:rPr lang="nl-BE" smtClean="0"/>
              <a:pPr/>
              <a:t>7/04/2014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830D-FBE5-4E31-B785-3F09FC93BC96}" type="datetime1">
              <a:rPr lang="nl-BE" smtClean="0"/>
              <a:pPr/>
              <a:t>7/04/2014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5B7C-C495-4829-B248-8AABFD9FF96D}" type="datetime1">
              <a:rPr lang="nl-BE" smtClean="0"/>
              <a:pPr/>
              <a:t>7/04/2014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ABBF-D989-4A19-AED8-8F367459A548}" type="datetime1">
              <a:rPr lang="nl-BE" smtClean="0"/>
              <a:pPr/>
              <a:t>7/04/2014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50CA-8C87-44C4-8860-8F9BD71F56C2}" type="datetime1">
              <a:rPr lang="nl-BE" smtClean="0"/>
              <a:pPr/>
              <a:t>7/04/2014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78E5-707F-4097-86BF-BAE2DA26C391}" type="datetime1">
              <a:rPr lang="nl-BE" smtClean="0"/>
              <a:pPr/>
              <a:t>7/04/2014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BEFE-0CDB-4B86-A794-A5D5ED8C2826}" type="datetime1">
              <a:rPr lang="nl-BE" smtClean="0"/>
              <a:pPr/>
              <a:t>7/04/2014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6B62-0EAF-4236-AA67-7446A4923BE6}" type="datetime1">
              <a:rPr lang="nl-BE" smtClean="0"/>
              <a:pPr/>
              <a:t>7/04/2014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63EB-C29B-40E3-A898-D0C380F262B0}" type="datetime1">
              <a:rPr lang="nl-BE" smtClean="0"/>
              <a:pPr/>
              <a:t>7/04/2014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AF026-AAEB-4DFB-AEBF-39B8971CD752}" type="datetime1">
              <a:rPr lang="nl-BE" smtClean="0"/>
              <a:pPr/>
              <a:t>7/04/2014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gif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gif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gif"/><Relationship Id="rId7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gif"/><Relationship Id="rId7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488"/>
            <a:ext cx="82296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Gill Sans MT" pitchFamily="34" charset="0"/>
              </a:rPr>
              <a:t>Architecture Design</a:t>
            </a:r>
            <a:endParaRPr lang="nl-BE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</a:t>
            </a:fld>
            <a:endParaRPr lang="nl-BE"/>
          </a:p>
        </p:txBody>
      </p:sp>
      <p:pic>
        <p:nvPicPr>
          <p:cNvPr id="4" name="Picture 3" descr="logo_kuleuv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285728"/>
            <a:ext cx="2991014" cy="1000132"/>
          </a:xfrm>
          <a:prstGeom prst="rect">
            <a:avLst/>
          </a:prstGeom>
        </p:spPr>
      </p:pic>
      <p:pic>
        <p:nvPicPr>
          <p:cNvPr id="5" name="Picture 4" descr="logoEsa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58082" y="285728"/>
            <a:ext cx="1438656" cy="13441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72264" y="5643578"/>
            <a:ext cx="2097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Alexander Standaert</a:t>
            </a:r>
          </a:p>
          <a:p>
            <a:r>
              <a:rPr lang="nl-BE" dirty="0" smtClean="0"/>
              <a:t>Wouter Diels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TIMING (7)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7052" y="765404"/>
          <a:ext cx="4572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336"/>
                <a:gridCol w="2554664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Affects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Implies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#WL</a:t>
                      </a:r>
                      <a:r>
                        <a:rPr lang="nl-BE" baseline="0" dirty="0" smtClean="0"/>
                        <a:t> ≈ #BL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(2)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Energy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/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(3)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#WL</a:t>
                      </a:r>
                      <a:r>
                        <a:rPr lang="nl-BE" baseline="0" dirty="0" smtClean="0"/>
                        <a:t> &lt; #BL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(4)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Clean signals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#WL</a:t>
                      </a:r>
                      <a:r>
                        <a:rPr lang="nl-BE" baseline="0" dirty="0" smtClean="0"/>
                        <a:t> &gt; #BL</a:t>
                      </a:r>
                      <a:endParaRPr lang="nl-B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(5)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 smtClean="0"/>
                        <a:t>T</a:t>
                      </a:r>
                      <a:r>
                        <a:rPr lang="nl-BE" baseline="-25000" dirty="0" err="1" smtClean="0"/>
                        <a:t>delay</a:t>
                      </a:r>
                      <a:r>
                        <a:rPr lang="nl-BE" baseline="0" dirty="0" smtClean="0"/>
                        <a:t> &lt; </a:t>
                      </a:r>
                      <a:r>
                        <a:rPr lang="nl-BE" baseline="0" dirty="0" err="1" smtClean="0"/>
                        <a:t>T</a:t>
                      </a:r>
                      <a:r>
                        <a:rPr lang="nl-BE" baseline="-25000" dirty="0" err="1" smtClean="0"/>
                        <a:t>nor</a:t>
                      </a:r>
                      <a:r>
                        <a:rPr lang="nl-BE" baseline="-25000" dirty="0" smtClean="0"/>
                        <a:t> +</a:t>
                      </a:r>
                      <a:r>
                        <a:rPr lang="nl-BE" baseline="-25000" dirty="0" err="1" smtClean="0"/>
                        <a:t>inv</a:t>
                      </a:r>
                      <a:endParaRPr lang="nl-BE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(6)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Clean signals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 smtClean="0"/>
                        <a:t>T</a:t>
                      </a:r>
                      <a:r>
                        <a:rPr lang="nl-BE" baseline="-25000" dirty="0" err="1" smtClean="0"/>
                        <a:t>delay</a:t>
                      </a:r>
                      <a:r>
                        <a:rPr lang="nl-BE" baseline="0" dirty="0" smtClean="0"/>
                        <a:t> &gt; </a:t>
                      </a:r>
                      <a:r>
                        <a:rPr lang="nl-BE" baseline="0" dirty="0" err="1" smtClean="0"/>
                        <a:t>T</a:t>
                      </a:r>
                      <a:r>
                        <a:rPr lang="nl-BE" baseline="-25000" dirty="0" err="1" smtClean="0"/>
                        <a:t>nor</a:t>
                      </a:r>
                      <a:r>
                        <a:rPr lang="nl-BE" baseline="-25000" dirty="0" smtClean="0"/>
                        <a:t> +</a:t>
                      </a:r>
                      <a:r>
                        <a:rPr lang="nl-BE" baseline="-25000" dirty="0" err="1" smtClean="0"/>
                        <a:t>inv</a:t>
                      </a:r>
                      <a:endParaRPr lang="nl-BE" baseline="-25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reeform 6"/>
          <p:cNvSpPr/>
          <p:nvPr/>
        </p:nvSpPr>
        <p:spPr>
          <a:xfrm>
            <a:off x="5167975" y="819314"/>
            <a:ext cx="507058" cy="878989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0 w 601447"/>
              <a:gd name="connsiteY0" fmla="*/ 0 h 1006969"/>
              <a:gd name="connsiteX1" fmla="*/ 601446 w 601447"/>
              <a:gd name="connsiteY1" fmla="*/ 1006969 h 1006969"/>
              <a:gd name="connsiteX0" fmla="*/ 0 w 645164"/>
              <a:gd name="connsiteY0" fmla="*/ 78257 h 1085226"/>
              <a:gd name="connsiteX1" fmla="*/ 601446 w 645164"/>
              <a:gd name="connsiteY1" fmla="*/ 1085226 h 1085226"/>
              <a:gd name="connsiteX0" fmla="*/ 0 w 1045504"/>
              <a:gd name="connsiteY0" fmla="*/ 78257 h 446054"/>
              <a:gd name="connsiteX1" fmla="*/ 1045504 w 1045504"/>
              <a:gd name="connsiteY1" fmla="*/ 446054 h 446054"/>
              <a:gd name="connsiteX0" fmla="*/ 0 w 1045504"/>
              <a:gd name="connsiteY0" fmla="*/ 122006 h 489803"/>
              <a:gd name="connsiteX1" fmla="*/ 1045504 w 1045504"/>
              <a:gd name="connsiteY1" fmla="*/ 489803 h 489803"/>
              <a:gd name="connsiteX0" fmla="*/ 0 w 926366"/>
              <a:gd name="connsiteY0" fmla="*/ 78257 h 652239"/>
              <a:gd name="connsiteX1" fmla="*/ 926366 w 926366"/>
              <a:gd name="connsiteY1" fmla="*/ 652238 h 652239"/>
              <a:gd name="connsiteX0" fmla="*/ 0 w 926366"/>
              <a:gd name="connsiteY0" fmla="*/ 78257 h 652238"/>
              <a:gd name="connsiteX1" fmla="*/ 926366 w 926366"/>
              <a:gd name="connsiteY1" fmla="*/ 652238 h 652238"/>
              <a:gd name="connsiteX0" fmla="*/ 0 w 926366"/>
              <a:gd name="connsiteY0" fmla="*/ -1 h 573980"/>
              <a:gd name="connsiteX1" fmla="*/ 926366 w 926366"/>
              <a:gd name="connsiteY1" fmla="*/ 573980 h 573980"/>
              <a:gd name="connsiteX0" fmla="*/ 0 w 493533"/>
              <a:gd name="connsiteY0" fmla="*/ 1204474 h 1219001"/>
              <a:gd name="connsiteX1" fmla="*/ 363170 w 493533"/>
              <a:gd name="connsiteY1" fmla="*/ 304236 h 1219001"/>
              <a:gd name="connsiteX0" fmla="*/ 219403 w 712936"/>
              <a:gd name="connsiteY0" fmla="*/ 1029218 h 1043744"/>
              <a:gd name="connsiteX1" fmla="*/ 582573 w 712936"/>
              <a:gd name="connsiteY1" fmla="*/ 128980 h 1043744"/>
              <a:gd name="connsiteX0" fmla="*/ 2789 w 582573"/>
              <a:gd name="connsiteY0" fmla="*/ 946744 h 961270"/>
              <a:gd name="connsiteX1" fmla="*/ 582573 w 582573"/>
              <a:gd name="connsiteY1" fmla="*/ 128980 h 96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2573" h="961270">
                <a:moveTo>
                  <a:pt x="2789" y="946744"/>
                </a:moveTo>
                <a:cubicBezTo>
                  <a:pt x="496322" y="961270"/>
                  <a:pt x="0" y="0"/>
                  <a:pt x="582573" y="128980"/>
                </a:cubicBezTo>
              </a:path>
            </a:pathLst>
          </a:custGeom>
          <a:ln w="28575"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184743" y="716045"/>
            <a:ext cx="37990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Could try to extend ref delay to compensate energy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wast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in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bitlines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but time is to short</a:t>
            </a:r>
          </a:p>
          <a:p>
            <a:pPr marL="457200" indent="-4572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→ Don’t connect all the ref cells to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bitline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9292" y="3541070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ADDRESSING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0552" y="5225197"/>
            <a:ext cx="7239785" cy="461913"/>
            <a:chOff x="235670" y="1371599"/>
            <a:chExt cx="7239785" cy="461913"/>
          </a:xfrm>
        </p:grpSpPr>
        <p:sp>
          <p:nvSpPr>
            <p:cNvPr id="11" name="Rectangle 10"/>
            <p:cNvSpPr/>
            <p:nvPr/>
          </p:nvSpPr>
          <p:spPr>
            <a:xfrm>
              <a:off x="235670" y="1371599"/>
              <a:ext cx="7164371" cy="4619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1084" y="1417889"/>
              <a:ext cx="7164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address_GB</a:t>
              </a:r>
              <a:r>
                <a:rPr lang="en-US" dirty="0" smtClean="0"/>
                <a:t>        select_LB0       select_LB1       </a:t>
              </a:r>
              <a:r>
                <a:rPr lang="en-US" dirty="0" err="1" smtClean="0"/>
                <a:t>address_BL</a:t>
              </a:r>
              <a:r>
                <a:rPr lang="en-US" dirty="0" smtClean="0"/>
                <a:t>       </a:t>
              </a:r>
              <a:r>
                <a:rPr lang="en-US" dirty="0" err="1" smtClean="0"/>
                <a:t>address_WL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1715678" y="1385741"/>
              <a:ext cx="0" cy="443060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074734" y="1387309"/>
              <a:ext cx="0" cy="443060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4433790" y="1379450"/>
              <a:ext cx="0" cy="443060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5905970" y="1390445"/>
              <a:ext cx="0" cy="443060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86916" y="4347562"/>
            <a:ext cx="7164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Use not fully coded address (number of bits = 24??)</a:t>
            </a:r>
            <a:endParaRPr lang="nl-BE" sz="2000" dirty="0">
              <a:solidFill>
                <a:srgbClr val="00206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174421" y="4580817"/>
            <a:ext cx="450496" cy="854297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1546276 w 1801534"/>
              <a:gd name="connsiteY0" fmla="*/ 4381757 h 4602467"/>
              <a:gd name="connsiteX1" fmla="*/ 506759 w 1801534"/>
              <a:gd name="connsiteY1" fmla="*/ 170217 h 4602467"/>
              <a:gd name="connsiteX0" fmla="*/ 0 w 853712"/>
              <a:gd name="connsiteY0" fmla="*/ 3110930 h 3331640"/>
              <a:gd name="connsiteX1" fmla="*/ 853712 w 853712"/>
              <a:gd name="connsiteY1" fmla="*/ 170217 h 3331640"/>
              <a:gd name="connsiteX0" fmla="*/ 0 w 1233378"/>
              <a:gd name="connsiteY0" fmla="*/ 2940713 h 3161423"/>
              <a:gd name="connsiteX1" fmla="*/ 853712 w 1233378"/>
              <a:gd name="connsiteY1" fmla="*/ 0 h 3161423"/>
              <a:gd name="connsiteX0" fmla="*/ 0 w 1233378"/>
              <a:gd name="connsiteY0" fmla="*/ 2940713 h 3203089"/>
              <a:gd name="connsiteX1" fmla="*/ 853712 w 1233378"/>
              <a:gd name="connsiteY1" fmla="*/ 0 h 3203089"/>
              <a:gd name="connsiteX0" fmla="*/ 0 w 9616116"/>
              <a:gd name="connsiteY0" fmla="*/ 0 h 2732790"/>
              <a:gd name="connsiteX1" fmla="*/ 9236450 w 9616116"/>
              <a:gd name="connsiteY1" fmla="*/ 2257176 h 2732790"/>
              <a:gd name="connsiteX0" fmla="*/ 171539 w 9787655"/>
              <a:gd name="connsiteY0" fmla="*/ 0 h 2732789"/>
              <a:gd name="connsiteX1" fmla="*/ 9407989 w 9787655"/>
              <a:gd name="connsiteY1" fmla="*/ 2257176 h 2732789"/>
              <a:gd name="connsiteX0" fmla="*/ 171539 w 9612558"/>
              <a:gd name="connsiteY0" fmla="*/ 0 h 2816122"/>
              <a:gd name="connsiteX1" fmla="*/ 9232892 w 9612558"/>
              <a:gd name="connsiteY1" fmla="*/ 2340509 h 2816122"/>
              <a:gd name="connsiteX0" fmla="*/ 251585 w 379666"/>
              <a:gd name="connsiteY0" fmla="*/ 0 h 1272788"/>
              <a:gd name="connsiteX1" fmla="*/ 0 w 379666"/>
              <a:gd name="connsiteY1" fmla="*/ 778017 h 1272788"/>
              <a:gd name="connsiteX0" fmla="*/ 364377 w 364377"/>
              <a:gd name="connsiteY0" fmla="*/ 0 h 1272788"/>
              <a:gd name="connsiteX1" fmla="*/ 112792 w 364377"/>
              <a:gd name="connsiteY1" fmla="*/ 778017 h 1272788"/>
              <a:gd name="connsiteX0" fmla="*/ 364377 w 364377"/>
              <a:gd name="connsiteY0" fmla="*/ 0 h 778017"/>
              <a:gd name="connsiteX1" fmla="*/ 112792 w 364377"/>
              <a:gd name="connsiteY1" fmla="*/ 778017 h 778017"/>
              <a:gd name="connsiteX0" fmla="*/ 357579 w 357579"/>
              <a:gd name="connsiteY0" fmla="*/ 0 h 934266"/>
              <a:gd name="connsiteX1" fmla="*/ 149768 w 357579"/>
              <a:gd name="connsiteY1" fmla="*/ 934266 h 934266"/>
              <a:gd name="connsiteX0" fmla="*/ 495699 w 495699"/>
              <a:gd name="connsiteY0" fmla="*/ 0 h 934266"/>
              <a:gd name="connsiteX1" fmla="*/ 287888 w 495699"/>
              <a:gd name="connsiteY1" fmla="*/ 934266 h 934266"/>
              <a:gd name="connsiteX0" fmla="*/ 517586 w 517586"/>
              <a:gd name="connsiteY0" fmla="*/ 0 h 934266"/>
              <a:gd name="connsiteX1" fmla="*/ 309775 w 517586"/>
              <a:gd name="connsiteY1" fmla="*/ 934266 h 93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7586" h="934266">
                <a:moveTo>
                  <a:pt x="517586" y="0"/>
                </a:moveTo>
                <a:cubicBezTo>
                  <a:pt x="160007" y="64461"/>
                  <a:pt x="0" y="795299"/>
                  <a:pt x="309775" y="934266"/>
                </a:cubicBezTo>
              </a:path>
            </a:pathLst>
          </a:custGeom>
          <a:ln w="28575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TextBox 18"/>
          <p:cNvSpPr txBox="1"/>
          <p:nvPr/>
        </p:nvSpPr>
        <p:spPr>
          <a:xfrm>
            <a:off x="586916" y="6023962"/>
            <a:ext cx="7164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Consider address bit voltage to come from ideal voltage source</a:t>
            </a:r>
            <a:endParaRPr lang="nl-BE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im_setu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68349"/>
            <a:ext cx="9144000" cy="43386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ARCHITECTURE (1)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2075" y="953913"/>
            <a:ext cx="900014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 Find all possible solutions for #WL, #BL, #GB in the range 2</a:t>
            </a:r>
            <a:r>
              <a:rPr lang="en-US" sz="2000" baseline="30000" dirty="0" smtClean="0">
                <a:solidFill>
                  <a:srgbClr val="002060"/>
                </a:solidFill>
              </a:rPr>
              <a:t>3-9</a:t>
            </a:r>
          </a:p>
          <a:p>
            <a:pPr>
              <a:buFont typeface="Arial" pitchFamily="34" charset="0"/>
              <a:buChar char="•"/>
            </a:pPr>
            <a:r>
              <a:rPr lang="en-US" sz="2000" baseline="30000" dirty="0" smtClean="0">
                <a:solidFill>
                  <a:srgbClr val="002060"/>
                </a:solidFill>
              </a:rPr>
              <a:t>  </a:t>
            </a:r>
            <a:r>
              <a:rPr lang="en-US" sz="2000" dirty="0" smtClean="0">
                <a:solidFill>
                  <a:srgbClr val="002060"/>
                </a:solidFill>
              </a:rPr>
              <a:t>That comply to the following constraints: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 # cells = 4194304 (4MB)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 # BL ≤ #WL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 Simulate as follows: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Add initial conditions to nodes to get a quicker convergence in dc op point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24" name="Freeform 23"/>
          <p:cNvSpPr/>
          <p:nvPr/>
        </p:nvSpPr>
        <p:spPr>
          <a:xfrm>
            <a:off x="3794090" y="3532674"/>
            <a:ext cx="1287056" cy="958485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0 w 601447"/>
              <a:gd name="connsiteY0" fmla="*/ 0 h 1006969"/>
              <a:gd name="connsiteX1" fmla="*/ 601446 w 601447"/>
              <a:gd name="connsiteY1" fmla="*/ 1006969 h 1006969"/>
              <a:gd name="connsiteX0" fmla="*/ 0 w 645164"/>
              <a:gd name="connsiteY0" fmla="*/ 78257 h 1085226"/>
              <a:gd name="connsiteX1" fmla="*/ 601446 w 645164"/>
              <a:gd name="connsiteY1" fmla="*/ 1085226 h 1085226"/>
              <a:gd name="connsiteX0" fmla="*/ 0 w 1045504"/>
              <a:gd name="connsiteY0" fmla="*/ 78257 h 446054"/>
              <a:gd name="connsiteX1" fmla="*/ 1045504 w 1045504"/>
              <a:gd name="connsiteY1" fmla="*/ 446054 h 446054"/>
              <a:gd name="connsiteX0" fmla="*/ 0 w 1045504"/>
              <a:gd name="connsiteY0" fmla="*/ 122006 h 489803"/>
              <a:gd name="connsiteX1" fmla="*/ 1045504 w 1045504"/>
              <a:gd name="connsiteY1" fmla="*/ 489803 h 489803"/>
              <a:gd name="connsiteX0" fmla="*/ 0 w 926366"/>
              <a:gd name="connsiteY0" fmla="*/ 78257 h 652239"/>
              <a:gd name="connsiteX1" fmla="*/ 926366 w 926366"/>
              <a:gd name="connsiteY1" fmla="*/ 652238 h 652239"/>
              <a:gd name="connsiteX0" fmla="*/ 0 w 926366"/>
              <a:gd name="connsiteY0" fmla="*/ 78257 h 652238"/>
              <a:gd name="connsiteX1" fmla="*/ 926366 w 926366"/>
              <a:gd name="connsiteY1" fmla="*/ 652238 h 652238"/>
              <a:gd name="connsiteX0" fmla="*/ 0 w 926366"/>
              <a:gd name="connsiteY0" fmla="*/ -1 h 573980"/>
              <a:gd name="connsiteX1" fmla="*/ 926366 w 926366"/>
              <a:gd name="connsiteY1" fmla="*/ 573980 h 573980"/>
              <a:gd name="connsiteX0" fmla="*/ 0 w 493533"/>
              <a:gd name="connsiteY0" fmla="*/ 1204474 h 1219001"/>
              <a:gd name="connsiteX1" fmla="*/ 363170 w 493533"/>
              <a:gd name="connsiteY1" fmla="*/ 304236 h 1219001"/>
              <a:gd name="connsiteX0" fmla="*/ 219403 w 712936"/>
              <a:gd name="connsiteY0" fmla="*/ 1029218 h 1043744"/>
              <a:gd name="connsiteX1" fmla="*/ 582573 w 712936"/>
              <a:gd name="connsiteY1" fmla="*/ 128980 h 1043744"/>
              <a:gd name="connsiteX0" fmla="*/ 2789 w 582573"/>
              <a:gd name="connsiteY0" fmla="*/ 946744 h 961270"/>
              <a:gd name="connsiteX1" fmla="*/ 582573 w 582573"/>
              <a:gd name="connsiteY1" fmla="*/ 128980 h 961270"/>
              <a:gd name="connsiteX0" fmla="*/ 1 w 1717009"/>
              <a:gd name="connsiteY0" fmla="*/ 18913 h 128980"/>
              <a:gd name="connsiteX1" fmla="*/ 1717010 w 1717009"/>
              <a:gd name="connsiteY1" fmla="*/ 128980 h 128980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478734"/>
              <a:gd name="connsiteY0" fmla="*/ 0 h 1048206"/>
              <a:gd name="connsiteX1" fmla="*/ 1478734 w 1478734"/>
              <a:gd name="connsiteY1" fmla="*/ 1048206 h 1048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78734" h="1048206">
                <a:moveTo>
                  <a:pt x="0" y="0"/>
                </a:moveTo>
                <a:cubicBezTo>
                  <a:pt x="298581" y="540297"/>
                  <a:pt x="896161" y="919226"/>
                  <a:pt x="1478734" y="1048206"/>
                </a:cubicBezTo>
              </a:path>
            </a:pathLst>
          </a:custGeom>
          <a:ln w="28575"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2149312" y="3195296"/>
            <a:ext cx="379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Sa_en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at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bl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diff = 100mV </a:t>
            </a:r>
          </a:p>
        </p:txBody>
      </p:sp>
      <p:sp>
        <p:nvSpPr>
          <p:cNvPr id="26" name="Freeform 25"/>
          <p:cNvSpPr/>
          <p:nvPr/>
        </p:nvSpPr>
        <p:spPr>
          <a:xfrm>
            <a:off x="6893007" y="3619086"/>
            <a:ext cx="802923" cy="1901165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0 w 601447"/>
              <a:gd name="connsiteY0" fmla="*/ 0 h 1006969"/>
              <a:gd name="connsiteX1" fmla="*/ 601446 w 601447"/>
              <a:gd name="connsiteY1" fmla="*/ 1006969 h 1006969"/>
              <a:gd name="connsiteX0" fmla="*/ 0 w 645164"/>
              <a:gd name="connsiteY0" fmla="*/ 78257 h 1085226"/>
              <a:gd name="connsiteX1" fmla="*/ 601446 w 645164"/>
              <a:gd name="connsiteY1" fmla="*/ 1085226 h 1085226"/>
              <a:gd name="connsiteX0" fmla="*/ 0 w 1045504"/>
              <a:gd name="connsiteY0" fmla="*/ 78257 h 446054"/>
              <a:gd name="connsiteX1" fmla="*/ 1045504 w 1045504"/>
              <a:gd name="connsiteY1" fmla="*/ 446054 h 446054"/>
              <a:gd name="connsiteX0" fmla="*/ 0 w 1045504"/>
              <a:gd name="connsiteY0" fmla="*/ 122006 h 489803"/>
              <a:gd name="connsiteX1" fmla="*/ 1045504 w 1045504"/>
              <a:gd name="connsiteY1" fmla="*/ 489803 h 489803"/>
              <a:gd name="connsiteX0" fmla="*/ 0 w 926366"/>
              <a:gd name="connsiteY0" fmla="*/ 78257 h 652239"/>
              <a:gd name="connsiteX1" fmla="*/ 926366 w 926366"/>
              <a:gd name="connsiteY1" fmla="*/ 652238 h 652239"/>
              <a:gd name="connsiteX0" fmla="*/ 0 w 926366"/>
              <a:gd name="connsiteY0" fmla="*/ 78257 h 652238"/>
              <a:gd name="connsiteX1" fmla="*/ 926366 w 926366"/>
              <a:gd name="connsiteY1" fmla="*/ 652238 h 652238"/>
              <a:gd name="connsiteX0" fmla="*/ 0 w 926366"/>
              <a:gd name="connsiteY0" fmla="*/ -1 h 573980"/>
              <a:gd name="connsiteX1" fmla="*/ 926366 w 926366"/>
              <a:gd name="connsiteY1" fmla="*/ 573980 h 573980"/>
              <a:gd name="connsiteX0" fmla="*/ 0 w 493533"/>
              <a:gd name="connsiteY0" fmla="*/ 1204474 h 1219001"/>
              <a:gd name="connsiteX1" fmla="*/ 363170 w 493533"/>
              <a:gd name="connsiteY1" fmla="*/ 304236 h 1219001"/>
              <a:gd name="connsiteX0" fmla="*/ 219403 w 712936"/>
              <a:gd name="connsiteY0" fmla="*/ 1029218 h 1043744"/>
              <a:gd name="connsiteX1" fmla="*/ 582573 w 712936"/>
              <a:gd name="connsiteY1" fmla="*/ 128980 h 1043744"/>
              <a:gd name="connsiteX0" fmla="*/ 2789 w 582573"/>
              <a:gd name="connsiteY0" fmla="*/ 946744 h 961270"/>
              <a:gd name="connsiteX1" fmla="*/ 582573 w 582573"/>
              <a:gd name="connsiteY1" fmla="*/ 128980 h 961270"/>
              <a:gd name="connsiteX0" fmla="*/ 1 w 1717009"/>
              <a:gd name="connsiteY0" fmla="*/ 18913 h 128980"/>
              <a:gd name="connsiteX1" fmla="*/ 1717010 w 1717009"/>
              <a:gd name="connsiteY1" fmla="*/ 128980 h 128980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522057"/>
              <a:gd name="connsiteY0" fmla="*/ 0 h 1439956"/>
              <a:gd name="connsiteX1" fmla="*/ 1522057 w 1522057"/>
              <a:gd name="connsiteY1" fmla="*/ 1439956 h 1439956"/>
              <a:gd name="connsiteX0" fmla="*/ 0 w 2076709"/>
              <a:gd name="connsiteY0" fmla="*/ 0 h 1439956"/>
              <a:gd name="connsiteX1" fmla="*/ 1522057 w 2076709"/>
              <a:gd name="connsiteY1" fmla="*/ 1439956 h 1439956"/>
              <a:gd name="connsiteX0" fmla="*/ 167535 w 554652"/>
              <a:gd name="connsiteY0" fmla="*/ 0 h 2079128"/>
              <a:gd name="connsiteX1" fmla="*/ 0 w 554652"/>
              <a:gd name="connsiteY1" fmla="*/ 2079128 h 2079128"/>
              <a:gd name="connsiteX0" fmla="*/ 535384 w 922501"/>
              <a:gd name="connsiteY0" fmla="*/ 0 h 2079128"/>
              <a:gd name="connsiteX1" fmla="*/ 367849 w 922501"/>
              <a:gd name="connsiteY1" fmla="*/ 2079128 h 20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2501" h="2079128">
                <a:moveTo>
                  <a:pt x="535384" y="0"/>
                </a:moveTo>
                <a:cubicBezTo>
                  <a:pt x="0" y="35145"/>
                  <a:pt x="922501" y="1981075"/>
                  <a:pt x="367849" y="2079128"/>
                </a:cubicBezTo>
              </a:path>
            </a:pathLst>
          </a:custGeom>
          <a:ln w="28575"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TextBox 26"/>
          <p:cNvSpPr txBox="1"/>
          <p:nvPr/>
        </p:nvSpPr>
        <p:spPr>
          <a:xfrm>
            <a:off x="6883139" y="3178013"/>
            <a:ext cx="2402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New read cycle starts when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bl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is low again</a:t>
            </a:r>
          </a:p>
        </p:txBody>
      </p:sp>
      <p:sp>
        <p:nvSpPr>
          <p:cNvPr id="28" name="Right Brace 27"/>
          <p:cNvSpPr/>
          <p:nvPr/>
        </p:nvSpPr>
        <p:spPr>
          <a:xfrm>
            <a:off x="6947555" y="886120"/>
            <a:ext cx="395925" cy="1263191"/>
          </a:xfrm>
          <a:prstGeom prst="rightBrace">
            <a:avLst>
              <a:gd name="adj1" fmla="val 36904"/>
              <a:gd name="adj2" fmla="val 5000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" name="TextBox 28"/>
          <p:cNvSpPr txBox="1"/>
          <p:nvPr/>
        </p:nvSpPr>
        <p:spPr>
          <a:xfrm>
            <a:off x="7004116" y="1331931"/>
            <a:ext cx="198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20 solutions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ARCHITECTURE (2)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pic>
        <p:nvPicPr>
          <p:cNvPr id="5" name="Picture 4" descr="all_s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82763" y="815079"/>
            <a:ext cx="10843200" cy="5359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ARCHITECTURE (2)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pic>
        <p:nvPicPr>
          <p:cNvPr id="5" name="Picture 4" descr="all_s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82763" y="815079"/>
            <a:ext cx="10843199" cy="5359477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1251146" y="4871935"/>
            <a:ext cx="1225318" cy="43114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0 w 601447"/>
              <a:gd name="connsiteY0" fmla="*/ 0 h 1006969"/>
              <a:gd name="connsiteX1" fmla="*/ 601446 w 601447"/>
              <a:gd name="connsiteY1" fmla="*/ 1006969 h 1006969"/>
              <a:gd name="connsiteX0" fmla="*/ 0 w 645164"/>
              <a:gd name="connsiteY0" fmla="*/ 78257 h 1085226"/>
              <a:gd name="connsiteX1" fmla="*/ 601446 w 645164"/>
              <a:gd name="connsiteY1" fmla="*/ 1085226 h 1085226"/>
              <a:gd name="connsiteX0" fmla="*/ 0 w 1045504"/>
              <a:gd name="connsiteY0" fmla="*/ 78257 h 446054"/>
              <a:gd name="connsiteX1" fmla="*/ 1045504 w 1045504"/>
              <a:gd name="connsiteY1" fmla="*/ 446054 h 446054"/>
              <a:gd name="connsiteX0" fmla="*/ 0 w 1045504"/>
              <a:gd name="connsiteY0" fmla="*/ 122006 h 489803"/>
              <a:gd name="connsiteX1" fmla="*/ 1045504 w 1045504"/>
              <a:gd name="connsiteY1" fmla="*/ 489803 h 489803"/>
              <a:gd name="connsiteX0" fmla="*/ 0 w 926366"/>
              <a:gd name="connsiteY0" fmla="*/ 78257 h 652239"/>
              <a:gd name="connsiteX1" fmla="*/ 926366 w 926366"/>
              <a:gd name="connsiteY1" fmla="*/ 652238 h 652239"/>
              <a:gd name="connsiteX0" fmla="*/ 0 w 926366"/>
              <a:gd name="connsiteY0" fmla="*/ 78257 h 652238"/>
              <a:gd name="connsiteX1" fmla="*/ 926366 w 926366"/>
              <a:gd name="connsiteY1" fmla="*/ 652238 h 652238"/>
              <a:gd name="connsiteX0" fmla="*/ 0 w 926366"/>
              <a:gd name="connsiteY0" fmla="*/ -1 h 573980"/>
              <a:gd name="connsiteX1" fmla="*/ 926366 w 926366"/>
              <a:gd name="connsiteY1" fmla="*/ 573980 h 573980"/>
              <a:gd name="connsiteX0" fmla="*/ 0 w 493533"/>
              <a:gd name="connsiteY0" fmla="*/ 1204474 h 1219001"/>
              <a:gd name="connsiteX1" fmla="*/ 363170 w 493533"/>
              <a:gd name="connsiteY1" fmla="*/ 304236 h 1219001"/>
              <a:gd name="connsiteX0" fmla="*/ 219403 w 712936"/>
              <a:gd name="connsiteY0" fmla="*/ 1029218 h 1043744"/>
              <a:gd name="connsiteX1" fmla="*/ 582573 w 712936"/>
              <a:gd name="connsiteY1" fmla="*/ 128980 h 1043744"/>
              <a:gd name="connsiteX0" fmla="*/ 2789 w 582573"/>
              <a:gd name="connsiteY0" fmla="*/ 946744 h 961270"/>
              <a:gd name="connsiteX1" fmla="*/ 582573 w 582573"/>
              <a:gd name="connsiteY1" fmla="*/ 128980 h 961270"/>
              <a:gd name="connsiteX0" fmla="*/ 1 w 1717009"/>
              <a:gd name="connsiteY0" fmla="*/ 18913 h 128980"/>
              <a:gd name="connsiteX1" fmla="*/ 1717010 w 1717009"/>
              <a:gd name="connsiteY1" fmla="*/ 128980 h 128980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522057"/>
              <a:gd name="connsiteY0" fmla="*/ 0 h 1439956"/>
              <a:gd name="connsiteX1" fmla="*/ 1522057 w 1522057"/>
              <a:gd name="connsiteY1" fmla="*/ 1439956 h 1439956"/>
              <a:gd name="connsiteX0" fmla="*/ 0 w 2076709"/>
              <a:gd name="connsiteY0" fmla="*/ 0 h 1439956"/>
              <a:gd name="connsiteX1" fmla="*/ 1522057 w 2076709"/>
              <a:gd name="connsiteY1" fmla="*/ 1439956 h 1439956"/>
              <a:gd name="connsiteX0" fmla="*/ 167535 w 554652"/>
              <a:gd name="connsiteY0" fmla="*/ 0 h 2079128"/>
              <a:gd name="connsiteX1" fmla="*/ 0 w 554652"/>
              <a:gd name="connsiteY1" fmla="*/ 2079128 h 2079128"/>
              <a:gd name="connsiteX0" fmla="*/ 535384 w 922501"/>
              <a:gd name="connsiteY0" fmla="*/ 0 h 2079128"/>
              <a:gd name="connsiteX1" fmla="*/ 367849 w 922501"/>
              <a:gd name="connsiteY1" fmla="*/ 2079128 h 2079128"/>
              <a:gd name="connsiteX0" fmla="*/ 167535 w 167536"/>
              <a:gd name="connsiteY0" fmla="*/ 0 h 2079128"/>
              <a:gd name="connsiteX1" fmla="*/ 0 w 167536"/>
              <a:gd name="connsiteY1" fmla="*/ 2079128 h 2079128"/>
              <a:gd name="connsiteX0" fmla="*/ 1006542 w 1006542"/>
              <a:gd name="connsiteY0" fmla="*/ 0 h 3697175"/>
              <a:gd name="connsiteX1" fmla="*/ 0 w 1006542"/>
              <a:gd name="connsiteY1" fmla="*/ 3697175 h 3697175"/>
              <a:gd name="connsiteX0" fmla="*/ 999246 w 999246"/>
              <a:gd name="connsiteY0" fmla="*/ 0 h 3731897"/>
              <a:gd name="connsiteX1" fmla="*/ 0 w 999246"/>
              <a:gd name="connsiteY1" fmla="*/ 3731897 h 3731897"/>
              <a:gd name="connsiteX0" fmla="*/ 601630 w 601630"/>
              <a:gd name="connsiteY0" fmla="*/ 0 h 1513159"/>
              <a:gd name="connsiteX1" fmla="*/ 0 w 601630"/>
              <a:gd name="connsiteY1" fmla="*/ 1513159 h 1513159"/>
              <a:gd name="connsiteX0" fmla="*/ 1411454 w 1411454"/>
              <a:gd name="connsiteY0" fmla="*/ 0 h 495803"/>
              <a:gd name="connsiteX1" fmla="*/ 0 w 1411454"/>
              <a:gd name="connsiteY1" fmla="*/ 495803 h 495803"/>
              <a:gd name="connsiteX0" fmla="*/ 1411454 w 1411454"/>
              <a:gd name="connsiteY0" fmla="*/ 0 h 495803"/>
              <a:gd name="connsiteX1" fmla="*/ 824192 w 1411454"/>
              <a:gd name="connsiteY1" fmla="*/ 151153 h 495803"/>
              <a:gd name="connsiteX2" fmla="*/ 0 w 1411454"/>
              <a:gd name="connsiteY2" fmla="*/ 495803 h 495803"/>
              <a:gd name="connsiteX0" fmla="*/ 1411454 w 1411454"/>
              <a:gd name="connsiteY0" fmla="*/ 0 h 495803"/>
              <a:gd name="connsiteX1" fmla="*/ 824192 w 1411454"/>
              <a:gd name="connsiteY1" fmla="*/ 151153 h 495803"/>
              <a:gd name="connsiteX2" fmla="*/ 258774 w 1411454"/>
              <a:gd name="connsiteY2" fmla="*/ 376846 h 495803"/>
              <a:gd name="connsiteX3" fmla="*/ 0 w 1411454"/>
              <a:gd name="connsiteY3" fmla="*/ 495803 h 495803"/>
              <a:gd name="connsiteX0" fmla="*/ 1407806 w 1407806"/>
              <a:gd name="connsiteY0" fmla="*/ 0 h 471498"/>
              <a:gd name="connsiteX1" fmla="*/ 820544 w 1407806"/>
              <a:gd name="connsiteY1" fmla="*/ 151153 h 471498"/>
              <a:gd name="connsiteX2" fmla="*/ 255126 w 1407806"/>
              <a:gd name="connsiteY2" fmla="*/ 376846 h 471498"/>
              <a:gd name="connsiteX3" fmla="*/ 0 w 1407806"/>
              <a:gd name="connsiteY3" fmla="*/ 471498 h 47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7806" h="471498">
                <a:moveTo>
                  <a:pt x="1407806" y="0"/>
                </a:moveTo>
                <a:lnTo>
                  <a:pt x="820544" y="151153"/>
                </a:lnTo>
                <a:cubicBezTo>
                  <a:pt x="629039" y="217433"/>
                  <a:pt x="391883" y="323455"/>
                  <a:pt x="255126" y="376846"/>
                </a:cubicBezTo>
                <a:cubicBezTo>
                  <a:pt x="118369" y="430237"/>
                  <a:pt x="43737" y="455144"/>
                  <a:pt x="0" y="471498"/>
                </a:cubicBezTo>
              </a:path>
            </a:pathLst>
          </a:custGeom>
          <a:ln w="12700">
            <a:solidFill>
              <a:srgbClr val="3A23E3"/>
            </a:solidFill>
            <a:round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Freeform 9"/>
          <p:cNvSpPr/>
          <p:nvPr/>
        </p:nvSpPr>
        <p:spPr>
          <a:xfrm>
            <a:off x="2411608" y="4253603"/>
            <a:ext cx="2168293" cy="647834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0 w 601447"/>
              <a:gd name="connsiteY0" fmla="*/ 0 h 1006969"/>
              <a:gd name="connsiteX1" fmla="*/ 601446 w 601447"/>
              <a:gd name="connsiteY1" fmla="*/ 1006969 h 1006969"/>
              <a:gd name="connsiteX0" fmla="*/ 0 w 645164"/>
              <a:gd name="connsiteY0" fmla="*/ 78257 h 1085226"/>
              <a:gd name="connsiteX1" fmla="*/ 601446 w 645164"/>
              <a:gd name="connsiteY1" fmla="*/ 1085226 h 1085226"/>
              <a:gd name="connsiteX0" fmla="*/ 0 w 1045504"/>
              <a:gd name="connsiteY0" fmla="*/ 78257 h 446054"/>
              <a:gd name="connsiteX1" fmla="*/ 1045504 w 1045504"/>
              <a:gd name="connsiteY1" fmla="*/ 446054 h 446054"/>
              <a:gd name="connsiteX0" fmla="*/ 0 w 1045504"/>
              <a:gd name="connsiteY0" fmla="*/ 122006 h 489803"/>
              <a:gd name="connsiteX1" fmla="*/ 1045504 w 1045504"/>
              <a:gd name="connsiteY1" fmla="*/ 489803 h 489803"/>
              <a:gd name="connsiteX0" fmla="*/ 0 w 926366"/>
              <a:gd name="connsiteY0" fmla="*/ 78257 h 652239"/>
              <a:gd name="connsiteX1" fmla="*/ 926366 w 926366"/>
              <a:gd name="connsiteY1" fmla="*/ 652238 h 652239"/>
              <a:gd name="connsiteX0" fmla="*/ 0 w 926366"/>
              <a:gd name="connsiteY0" fmla="*/ 78257 h 652238"/>
              <a:gd name="connsiteX1" fmla="*/ 926366 w 926366"/>
              <a:gd name="connsiteY1" fmla="*/ 652238 h 652238"/>
              <a:gd name="connsiteX0" fmla="*/ 0 w 926366"/>
              <a:gd name="connsiteY0" fmla="*/ -1 h 573980"/>
              <a:gd name="connsiteX1" fmla="*/ 926366 w 926366"/>
              <a:gd name="connsiteY1" fmla="*/ 573980 h 573980"/>
              <a:gd name="connsiteX0" fmla="*/ 0 w 493533"/>
              <a:gd name="connsiteY0" fmla="*/ 1204474 h 1219001"/>
              <a:gd name="connsiteX1" fmla="*/ 363170 w 493533"/>
              <a:gd name="connsiteY1" fmla="*/ 304236 h 1219001"/>
              <a:gd name="connsiteX0" fmla="*/ 219403 w 712936"/>
              <a:gd name="connsiteY0" fmla="*/ 1029218 h 1043744"/>
              <a:gd name="connsiteX1" fmla="*/ 582573 w 712936"/>
              <a:gd name="connsiteY1" fmla="*/ 128980 h 1043744"/>
              <a:gd name="connsiteX0" fmla="*/ 2789 w 582573"/>
              <a:gd name="connsiteY0" fmla="*/ 946744 h 961270"/>
              <a:gd name="connsiteX1" fmla="*/ 582573 w 582573"/>
              <a:gd name="connsiteY1" fmla="*/ 128980 h 961270"/>
              <a:gd name="connsiteX0" fmla="*/ 1 w 1717009"/>
              <a:gd name="connsiteY0" fmla="*/ 18913 h 128980"/>
              <a:gd name="connsiteX1" fmla="*/ 1717010 w 1717009"/>
              <a:gd name="connsiteY1" fmla="*/ 128980 h 128980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522057"/>
              <a:gd name="connsiteY0" fmla="*/ 0 h 1439956"/>
              <a:gd name="connsiteX1" fmla="*/ 1522057 w 1522057"/>
              <a:gd name="connsiteY1" fmla="*/ 1439956 h 1439956"/>
              <a:gd name="connsiteX0" fmla="*/ 0 w 2076709"/>
              <a:gd name="connsiteY0" fmla="*/ 0 h 1439956"/>
              <a:gd name="connsiteX1" fmla="*/ 1522057 w 2076709"/>
              <a:gd name="connsiteY1" fmla="*/ 1439956 h 1439956"/>
              <a:gd name="connsiteX0" fmla="*/ 167535 w 554652"/>
              <a:gd name="connsiteY0" fmla="*/ 0 h 2079128"/>
              <a:gd name="connsiteX1" fmla="*/ 0 w 554652"/>
              <a:gd name="connsiteY1" fmla="*/ 2079128 h 2079128"/>
              <a:gd name="connsiteX0" fmla="*/ 535384 w 922501"/>
              <a:gd name="connsiteY0" fmla="*/ 0 h 2079128"/>
              <a:gd name="connsiteX1" fmla="*/ 367849 w 922501"/>
              <a:gd name="connsiteY1" fmla="*/ 2079128 h 2079128"/>
              <a:gd name="connsiteX0" fmla="*/ 167535 w 167536"/>
              <a:gd name="connsiteY0" fmla="*/ 0 h 2079128"/>
              <a:gd name="connsiteX1" fmla="*/ 0 w 167536"/>
              <a:gd name="connsiteY1" fmla="*/ 2079128 h 2079128"/>
              <a:gd name="connsiteX0" fmla="*/ 1006542 w 1006542"/>
              <a:gd name="connsiteY0" fmla="*/ 0 h 3697175"/>
              <a:gd name="connsiteX1" fmla="*/ 0 w 1006542"/>
              <a:gd name="connsiteY1" fmla="*/ 3697175 h 3697175"/>
              <a:gd name="connsiteX0" fmla="*/ 999246 w 999246"/>
              <a:gd name="connsiteY0" fmla="*/ 0 h 3731897"/>
              <a:gd name="connsiteX1" fmla="*/ 0 w 999246"/>
              <a:gd name="connsiteY1" fmla="*/ 3731897 h 3731897"/>
              <a:gd name="connsiteX0" fmla="*/ 601630 w 601630"/>
              <a:gd name="connsiteY0" fmla="*/ 0 h 1513159"/>
              <a:gd name="connsiteX1" fmla="*/ 0 w 601630"/>
              <a:gd name="connsiteY1" fmla="*/ 1513159 h 1513159"/>
              <a:gd name="connsiteX0" fmla="*/ 1411454 w 1411454"/>
              <a:gd name="connsiteY0" fmla="*/ 0 h 495803"/>
              <a:gd name="connsiteX1" fmla="*/ 0 w 1411454"/>
              <a:gd name="connsiteY1" fmla="*/ 495803 h 495803"/>
              <a:gd name="connsiteX0" fmla="*/ 1411454 w 1411454"/>
              <a:gd name="connsiteY0" fmla="*/ 0 h 495803"/>
              <a:gd name="connsiteX1" fmla="*/ 824192 w 1411454"/>
              <a:gd name="connsiteY1" fmla="*/ 151153 h 495803"/>
              <a:gd name="connsiteX2" fmla="*/ 0 w 1411454"/>
              <a:gd name="connsiteY2" fmla="*/ 495803 h 495803"/>
              <a:gd name="connsiteX0" fmla="*/ 1411454 w 1411454"/>
              <a:gd name="connsiteY0" fmla="*/ 0 h 495803"/>
              <a:gd name="connsiteX1" fmla="*/ 824192 w 1411454"/>
              <a:gd name="connsiteY1" fmla="*/ 151153 h 495803"/>
              <a:gd name="connsiteX2" fmla="*/ 258774 w 1411454"/>
              <a:gd name="connsiteY2" fmla="*/ 376846 h 495803"/>
              <a:gd name="connsiteX3" fmla="*/ 0 w 1411454"/>
              <a:gd name="connsiteY3" fmla="*/ 495803 h 495803"/>
              <a:gd name="connsiteX0" fmla="*/ 1407806 w 1407806"/>
              <a:gd name="connsiteY0" fmla="*/ 0 h 471498"/>
              <a:gd name="connsiteX1" fmla="*/ 820544 w 1407806"/>
              <a:gd name="connsiteY1" fmla="*/ 151153 h 471498"/>
              <a:gd name="connsiteX2" fmla="*/ 255126 w 1407806"/>
              <a:gd name="connsiteY2" fmla="*/ 376846 h 471498"/>
              <a:gd name="connsiteX3" fmla="*/ 0 w 1407806"/>
              <a:gd name="connsiteY3" fmla="*/ 471498 h 471498"/>
              <a:gd name="connsiteX0" fmla="*/ 1407806 w 1407806"/>
              <a:gd name="connsiteY0" fmla="*/ 0 h 471498"/>
              <a:gd name="connsiteX1" fmla="*/ 820544 w 1407806"/>
              <a:gd name="connsiteY1" fmla="*/ 151153 h 471498"/>
              <a:gd name="connsiteX2" fmla="*/ 550602 w 1407806"/>
              <a:gd name="connsiteY2" fmla="*/ 215389 h 471498"/>
              <a:gd name="connsiteX3" fmla="*/ 0 w 1407806"/>
              <a:gd name="connsiteY3" fmla="*/ 471498 h 471498"/>
              <a:gd name="connsiteX0" fmla="*/ 1407806 w 1407806"/>
              <a:gd name="connsiteY0" fmla="*/ 0 h 471498"/>
              <a:gd name="connsiteX1" fmla="*/ 1110549 w 1407806"/>
              <a:gd name="connsiteY1" fmla="*/ 23550 h 471498"/>
              <a:gd name="connsiteX2" fmla="*/ 550602 w 1407806"/>
              <a:gd name="connsiteY2" fmla="*/ 215389 h 471498"/>
              <a:gd name="connsiteX3" fmla="*/ 0 w 1407806"/>
              <a:gd name="connsiteY3" fmla="*/ 471498 h 471498"/>
              <a:gd name="connsiteX0" fmla="*/ 1391391 w 1391391"/>
              <a:gd name="connsiteY0" fmla="*/ 0 h 435040"/>
              <a:gd name="connsiteX1" fmla="*/ 1094134 w 1391391"/>
              <a:gd name="connsiteY1" fmla="*/ 23550 h 435040"/>
              <a:gd name="connsiteX2" fmla="*/ 534187 w 1391391"/>
              <a:gd name="connsiteY2" fmla="*/ 215389 h 435040"/>
              <a:gd name="connsiteX3" fmla="*/ 0 w 1391391"/>
              <a:gd name="connsiteY3" fmla="*/ 435040 h 435040"/>
              <a:gd name="connsiteX0" fmla="*/ 2491219 w 2491219"/>
              <a:gd name="connsiteY0" fmla="*/ 0 h 708476"/>
              <a:gd name="connsiteX1" fmla="*/ 1094134 w 2491219"/>
              <a:gd name="connsiteY1" fmla="*/ 296986 h 708476"/>
              <a:gd name="connsiteX2" fmla="*/ 534187 w 2491219"/>
              <a:gd name="connsiteY2" fmla="*/ 488825 h 708476"/>
              <a:gd name="connsiteX3" fmla="*/ 0 w 2491219"/>
              <a:gd name="connsiteY3" fmla="*/ 708476 h 708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1219" h="708476">
                <a:moveTo>
                  <a:pt x="2491219" y="0"/>
                </a:moveTo>
                <a:lnTo>
                  <a:pt x="1094134" y="296986"/>
                </a:lnTo>
                <a:cubicBezTo>
                  <a:pt x="902629" y="363266"/>
                  <a:pt x="716543" y="420243"/>
                  <a:pt x="534187" y="488825"/>
                </a:cubicBezTo>
                <a:cubicBezTo>
                  <a:pt x="351831" y="557407"/>
                  <a:pt x="43737" y="692122"/>
                  <a:pt x="0" y="708476"/>
                </a:cubicBezTo>
              </a:path>
            </a:pathLst>
          </a:custGeom>
          <a:ln w="12700">
            <a:solidFill>
              <a:srgbClr val="3A23E3"/>
            </a:solidFill>
            <a:round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Freeform 10"/>
          <p:cNvSpPr/>
          <p:nvPr/>
        </p:nvSpPr>
        <p:spPr>
          <a:xfrm>
            <a:off x="3478409" y="2556724"/>
            <a:ext cx="4308084" cy="1556995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0 w 601447"/>
              <a:gd name="connsiteY0" fmla="*/ 0 h 1006969"/>
              <a:gd name="connsiteX1" fmla="*/ 601446 w 601447"/>
              <a:gd name="connsiteY1" fmla="*/ 1006969 h 1006969"/>
              <a:gd name="connsiteX0" fmla="*/ 0 w 645164"/>
              <a:gd name="connsiteY0" fmla="*/ 78257 h 1085226"/>
              <a:gd name="connsiteX1" fmla="*/ 601446 w 645164"/>
              <a:gd name="connsiteY1" fmla="*/ 1085226 h 1085226"/>
              <a:gd name="connsiteX0" fmla="*/ 0 w 1045504"/>
              <a:gd name="connsiteY0" fmla="*/ 78257 h 446054"/>
              <a:gd name="connsiteX1" fmla="*/ 1045504 w 1045504"/>
              <a:gd name="connsiteY1" fmla="*/ 446054 h 446054"/>
              <a:gd name="connsiteX0" fmla="*/ 0 w 1045504"/>
              <a:gd name="connsiteY0" fmla="*/ 122006 h 489803"/>
              <a:gd name="connsiteX1" fmla="*/ 1045504 w 1045504"/>
              <a:gd name="connsiteY1" fmla="*/ 489803 h 489803"/>
              <a:gd name="connsiteX0" fmla="*/ 0 w 926366"/>
              <a:gd name="connsiteY0" fmla="*/ 78257 h 652239"/>
              <a:gd name="connsiteX1" fmla="*/ 926366 w 926366"/>
              <a:gd name="connsiteY1" fmla="*/ 652238 h 652239"/>
              <a:gd name="connsiteX0" fmla="*/ 0 w 926366"/>
              <a:gd name="connsiteY0" fmla="*/ 78257 h 652238"/>
              <a:gd name="connsiteX1" fmla="*/ 926366 w 926366"/>
              <a:gd name="connsiteY1" fmla="*/ 652238 h 652238"/>
              <a:gd name="connsiteX0" fmla="*/ 0 w 926366"/>
              <a:gd name="connsiteY0" fmla="*/ -1 h 573980"/>
              <a:gd name="connsiteX1" fmla="*/ 926366 w 926366"/>
              <a:gd name="connsiteY1" fmla="*/ 573980 h 573980"/>
              <a:gd name="connsiteX0" fmla="*/ 0 w 493533"/>
              <a:gd name="connsiteY0" fmla="*/ 1204474 h 1219001"/>
              <a:gd name="connsiteX1" fmla="*/ 363170 w 493533"/>
              <a:gd name="connsiteY1" fmla="*/ 304236 h 1219001"/>
              <a:gd name="connsiteX0" fmla="*/ 219403 w 712936"/>
              <a:gd name="connsiteY0" fmla="*/ 1029218 h 1043744"/>
              <a:gd name="connsiteX1" fmla="*/ 582573 w 712936"/>
              <a:gd name="connsiteY1" fmla="*/ 128980 h 1043744"/>
              <a:gd name="connsiteX0" fmla="*/ 2789 w 582573"/>
              <a:gd name="connsiteY0" fmla="*/ 946744 h 961270"/>
              <a:gd name="connsiteX1" fmla="*/ 582573 w 582573"/>
              <a:gd name="connsiteY1" fmla="*/ 128980 h 961270"/>
              <a:gd name="connsiteX0" fmla="*/ 1 w 1717009"/>
              <a:gd name="connsiteY0" fmla="*/ 18913 h 128980"/>
              <a:gd name="connsiteX1" fmla="*/ 1717010 w 1717009"/>
              <a:gd name="connsiteY1" fmla="*/ 128980 h 128980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522057"/>
              <a:gd name="connsiteY0" fmla="*/ 0 h 1439956"/>
              <a:gd name="connsiteX1" fmla="*/ 1522057 w 1522057"/>
              <a:gd name="connsiteY1" fmla="*/ 1439956 h 1439956"/>
              <a:gd name="connsiteX0" fmla="*/ 0 w 2076709"/>
              <a:gd name="connsiteY0" fmla="*/ 0 h 1439956"/>
              <a:gd name="connsiteX1" fmla="*/ 1522057 w 2076709"/>
              <a:gd name="connsiteY1" fmla="*/ 1439956 h 1439956"/>
              <a:gd name="connsiteX0" fmla="*/ 167535 w 554652"/>
              <a:gd name="connsiteY0" fmla="*/ 0 h 2079128"/>
              <a:gd name="connsiteX1" fmla="*/ 0 w 554652"/>
              <a:gd name="connsiteY1" fmla="*/ 2079128 h 2079128"/>
              <a:gd name="connsiteX0" fmla="*/ 535384 w 922501"/>
              <a:gd name="connsiteY0" fmla="*/ 0 h 2079128"/>
              <a:gd name="connsiteX1" fmla="*/ 367849 w 922501"/>
              <a:gd name="connsiteY1" fmla="*/ 2079128 h 2079128"/>
              <a:gd name="connsiteX0" fmla="*/ 167535 w 167536"/>
              <a:gd name="connsiteY0" fmla="*/ 0 h 2079128"/>
              <a:gd name="connsiteX1" fmla="*/ 0 w 167536"/>
              <a:gd name="connsiteY1" fmla="*/ 2079128 h 2079128"/>
              <a:gd name="connsiteX0" fmla="*/ 1006542 w 1006542"/>
              <a:gd name="connsiteY0" fmla="*/ 0 h 3697175"/>
              <a:gd name="connsiteX1" fmla="*/ 0 w 1006542"/>
              <a:gd name="connsiteY1" fmla="*/ 3697175 h 3697175"/>
              <a:gd name="connsiteX0" fmla="*/ 999246 w 999246"/>
              <a:gd name="connsiteY0" fmla="*/ 0 h 3731897"/>
              <a:gd name="connsiteX1" fmla="*/ 0 w 999246"/>
              <a:gd name="connsiteY1" fmla="*/ 3731897 h 3731897"/>
              <a:gd name="connsiteX0" fmla="*/ 601630 w 601630"/>
              <a:gd name="connsiteY0" fmla="*/ 0 h 1513159"/>
              <a:gd name="connsiteX1" fmla="*/ 0 w 601630"/>
              <a:gd name="connsiteY1" fmla="*/ 1513159 h 1513159"/>
              <a:gd name="connsiteX0" fmla="*/ 1411454 w 1411454"/>
              <a:gd name="connsiteY0" fmla="*/ 0 h 495803"/>
              <a:gd name="connsiteX1" fmla="*/ 0 w 1411454"/>
              <a:gd name="connsiteY1" fmla="*/ 495803 h 495803"/>
              <a:gd name="connsiteX0" fmla="*/ 1411454 w 1411454"/>
              <a:gd name="connsiteY0" fmla="*/ 0 h 495803"/>
              <a:gd name="connsiteX1" fmla="*/ 824192 w 1411454"/>
              <a:gd name="connsiteY1" fmla="*/ 151153 h 495803"/>
              <a:gd name="connsiteX2" fmla="*/ 0 w 1411454"/>
              <a:gd name="connsiteY2" fmla="*/ 495803 h 495803"/>
              <a:gd name="connsiteX0" fmla="*/ 1411454 w 1411454"/>
              <a:gd name="connsiteY0" fmla="*/ 0 h 495803"/>
              <a:gd name="connsiteX1" fmla="*/ 824192 w 1411454"/>
              <a:gd name="connsiteY1" fmla="*/ 151153 h 495803"/>
              <a:gd name="connsiteX2" fmla="*/ 258774 w 1411454"/>
              <a:gd name="connsiteY2" fmla="*/ 376846 h 495803"/>
              <a:gd name="connsiteX3" fmla="*/ 0 w 1411454"/>
              <a:gd name="connsiteY3" fmla="*/ 495803 h 495803"/>
              <a:gd name="connsiteX0" fmla="*/ 1407806 w 1407806"/>
              <a:gd name="connsiteY0" fmla="*/ 0 h 471498"/>
              <a:gd name="connsiteX1" fmla="*/ 820544 w 1407806"/>
              <a:gd name="connsiteY1" fmla="*/ 151153 h 471498"/>
              <a:gd name="connsiteX2" fmla="*/ 255126 w 1407806"/>
              <a:gd name="connsiteY2" fmla="*/ 376846 h 471498"/>
              <a:gd name="connsiteX3" fmla="*/ 0 w 1407806"/>
              <a:gd name="connsiteY3" fmla="*/ 471498 h 471498"/>
              <a:gd name="connsiteX0" fmla="*/ 1407806 w 1407806"/>
              <a:gd name="connsiteY0" fmla="*/ 0 h 471498"/>
              <a:gd name="connsiteX1" fmla="*/ 820544 w 1407806"/>
              <a:gd name="connsiteY1" fmla="*/ 151153 h 471498"/>
              <a:gd name="connsiteX2" fmla="*/ 550602 w 1407806"/>
              <a:gd name="connsiteY2" fmla="*/ 215389 h 471498"/>
              <a:gd name="connsiteX3" fmla="*/ 0 w 1407806"/>
              <a:gd name="connsiteY3" fmla="*/ 471498 h 471498"/>
              <a:gd name="connsiteX0" fmla="*/ 1407806 w 1407806"/>
              <a:gd name="connsiteY0" fmla="*/ 0 h 471498"/>
              <a:gd name="connsiteX1" fmla="*/ 1110549 w 1407806"/>
              <a:gd name="connsiteY1" fmla="*/ 23550 h 471498"/>
              <a:gd name="connsiteX2" fmla="*/ 550602 w 1407806"/>
              <a:gd name="connsiteY2" fmla="*/ 215389 h 471498"/>
              <a:gd name="connsiteX3" fmla="*/ 0 w 1407806"/>
              <a:gd name="connsiteY3" fmla="*/ 471498 h 471498"/>
              <a:gd name="connsiteX0" fmla="*/ 1391391 w 1391391"/>
              <a:gd name="connsiteY0" fmla="*/ 0 h 435040"/>
              <a:gd name="connsiteX1" fmla="*/ 1094134 w 1391391"/>
              <a:gd name="connsiteY1" fmla="*/ 23550 h 435040"/>
              <a:gd name="connsiteX2" fmla="*/ 534187 w 1391391"/>
              <a:gd name="connsiteY2" fmla="*/ 215389 h 435040"/>
              <a:gd name="connsiteX3" fmla="*/ 0 w 1391391"/>
              <a:gd name="connsiteY3" fmla="*/ 435040 h 435040"/>
              <a:gd name="connsiteX0" fmla="*/ 2491219 w 2491219"/>
              <a:gd name="connsiteY0" fmla="*/ 0 h 708476"/>
              <a:gd name="connsiteX1" fmla="*/ 1094134 w 2491219"/>
              <a:gd name="connsiteY1" fmla="*/ 296986 h 708476"/>
              <a:gd name="connsiteX2" fmla="*/ 534187 w 2491219"/>
              <a:gd name="connsiteY2" fmla="*/ 488825 h 708476"/>
              <a:gd name="connsiteX3" fmla="*/ 0 w 2491219"/>
              <a:gd name="connsiteY3" fmla="*/ 708476 h 708476"/>
              <a:gd name="connsiteX0" fmla="*/ 2491219 w 5099843"/>
              <a:gd name="connsiteY0" fmla="*/ 535127 h 1243603"/>
              <a:gd name="connsiteX1" fmla="*/ 5099843 w 5099843"/>
              <a:gd name="connsiteY1" fmla="*/ 0 h 1243603"/>
              <a:gd name="connsiteX2" fmla="*/ 1094134 w 5099843"/>
              <a:gd name="connsiteY2" fmla="*/ 832113 h 1243603"/>
              <a:gd name="connsiteX3" fmla="*/ 534187 w 5099843"/>
              <a:gd name="connsiteY3" fmla="*/ 1023952 h 1243603"/>
              <a:gd name="connsiteX4" fmla="*/ 0 w 5099843"/>
              <a:gd name="connsiteY4" fmla="*/ 1243603 h 1243603"/>
              <a:gd name="connsiteX0" fmla="*/ 2491219 w 5099843"/>
              <a:gd name="connsiteY0" fmla="*/ 535127 h 1243603"/>
              <a:gd name="connsiteX1" fmla="*/ 5099843 w 5099843"/>
              <a:gd name="connsiteY1" fmla="*/ 0 h 1243603"/>
              <a:gd name="connsiteX2" fmla="*/ 3112490 w 5099843"/>
              <a:gd name="connsiteY2" fmla="*/ 758330 h 1243603"/>
              <a:gd name="connsiteX3" fmla="*/ 1094134 w 5099843"/>
              <a:gd name="connsiteY3" fmla="*/ 832113 h 1243603"/>
              <a:gd name="connsiteX4" fmla="*/ 534187 w 5099843"/>
              <a:gd name="connsiteY4" fmla="*/ 1023952 h 1243603"/>
              <a:gd name="connsiteX5" fmla="*/ 0 w 5099843"/>
              <a:gd name="connsiteY5" fmla="*/ 1243603 h 1243603"/>
              <a:gd name="connsiteX0" fmla="*/ 2491219 w 5099843"/>
              <a:gd name="connsiteY0" fmla="*/ 535127 h 1243603"/>
              <a:gd name="connsiteX1" fmla="*/ 5099843 w 5099843"/>
              <a:gd name="connsiteY1" fmla="*/ 0 h 1243603"/>
              <a:gd name="connsiteX2" fmla="*/ 1370274 w 5099843"/>
              <a:gd name="connsiteY2" fmla="*/ 1166661 h 1243603"/>
              <a:gd name="connsiteX3" fmla="*/ 1094134 w 5099843"/>
              <a:gd name="connsiteY3" fmla="*/ 832113 h 1243603"/>
              <a:gd name="connsiteX4" fmla="*/ 534187 w 5099843"/>
              <a:gd name="connsiteY4" fmla="*/ 1023952 h 1243603"/>
              <a:gd name="connsiteX5" fmla="*/ 0 w 5099843"/>
              <a:gd name="connsiteY5" fmla="*/ 1243603 h 1243603"/>
              <a:gd name="connsiteX0" fmla="*/ 2491219 w 3077472"/>
              <a:gd name="connsiteY0" fmla="*/ 0 h 708476"/>
              <a:gd name="connsiteX1" fmla="*/ 3077472 w 3077472"/>
              <a:gd name="connsiteY1" fmla="*/ 223202 h 708476"/>
              <a:gd name="connsiteX2" fmla="*/ 1370274 w 3077472"/>
              <a:gd name="connsiteY2" fmla="*/ 631534 h 708476"/>
              <a:gd name="connsiteX3" fmla="*/ 1094134 w 3077472"/>
              <a:gd name="connsiteY3" fmla="*/ 296986 h 708476"/>
              <a:gd name="connsiteX4" fmla="*/ 534187 w 3077472"/>
              <a:gd name="connsiteY4" fmla="*/ 488825 h 708476"/>
              <a:gd name="connsiteX5" fmla="*/ 0 w 3077472"/>
              <a:gd name="connsiteY5" fmla="*/ 708476 h 708476"/>
              <a:gd name="connsiteX0" fmla="*/ 5117676 w 5117676"/>
              <a:gd name="connsiteY0" fmla="*/ 0 h 1175140"/>
              <a:gd name="connsiteX1" fmla="*/ 3077472 w 5117676"/>
              <a:gd name="connsiteY1" fmla="*/ 689866 h 1175140"/>
              <a:gd name="connsiteX2" fmla="*/ 1370274 w 5117676"/>
              <a:gd name="connsiteY2" fmla="*/ 1098198 h 1175140"/>
              <a:gd name="connsiteX3" fmla="*/ 1094134 w 5117676"/>
              <a:gd name="connsiteY3" fmla="*/ 763650 h 1175140"/>
              <a:gd name="connsiteX4" fmla="*/ 534187 w 5117676"/>
              <a:gd name="connsiteY4" fmla="*/ 955489 h 1175140"/>
              <a:gd name="connsiteX5" fmla="*/ 0 w 5117676"/>
              <a:gd name="connsiteY5" fmla="*/ 1175140 h 1175140"/>
              <a:gd name="connsiteX0" fmla="*/ 5117676 w 5117676"/>
              <a:gd name="connsiteY0" fmla="*/ 0 h 1429928"/>
              <a:gd name="connsiteX1" fmla="*/ 3077472 w 5117676"/>
              <a:gd name="connsiteY1" fmla="*/ 689866 h 1429928"/>
              <a:gd name="connsiteX2" fmla="*/ 1370274 w 5117676"/>
              <a:gd name="connsiteY2" fmla="*/ 1098198 h 1429928"/>
              <a:gd name="connsiteX3" fmla="*/ 691411 w 5117676"/>
              <a:gd name="connsiteY3" fmla="*/ 1363647 h 1429928"/>
              <a:gd name="connsiteX4" fmla="*/ 534187 w 5117676"/>
              <a:gd name="connsiteY4" fmla="*/ 955489 h 1429928"/>
              <a:gd name="connsiteX5" fmla="*/ 0 w 5117676"/>
              <a:gd name="connsiteY5" fmla="*/ 1175140 h 1429928"/>
              <a:gd name="connsiteX0" fmla="*/ 5117676 w 5117676"/>
              <a:gd name="connsiteY0" fmla="*/ 0 h 1429927"/>
              <a:gd name="connsiteX1" fmla="*/ 3077472 w 5117676"/>
              <a:gd name="connsiteY1" fmla="*/ 689866 h 1429927"/>
              <a:gd name="connsiteX2" fmla="*/ 1370274 w 5117676"/>
              <a:gd name="connsiteY2" fmla="*/ 1098198 h 1429927"/>
              <a:gd name="connsiteX3" fmla="*/ 691411 w 5117676"/>
              <a:gd name="connsiteY3" fmla="*/ 1363647 h 1429927"/>
              <a:gd name="connsiteX4" fmla="*/ 534187 w 5117676"/>
              <a:gd name="connsiteY4" fmla="*/ 955489 h 1429927"/>
              <a:gd name="connsiteX5" fmla="*/ 0 w 5117676"/>
              <a:gd name="connsiteY5" fmla="*/ 1175140 h 1429927"/>
              <a:gd name="connsiteX0" fmla="*/ 5117676 w 5117676"/>
              <a:gd name="connsiteY0" fmla="*/ 0 h 1429927"/>
              <a:gd name="connsiteX1" fmla="*/ 3077472 w 5117676"/>
              <a:gd name="connsiteY1" fmla="*/ 689866 h 1429927"/>
              <a:gd name="connsiteX2" fmla="*/ 1370274 w 5117676"/>
              <a:gd name="connsiteY2" fmla="*/ 1098198 h 1429927"/>
              <a:gd name="connsiteX3" fmla="*/ 691411 w 5117676"/>
              <a:gd name="connsiteY3" fmla="*/ 1363647 h 1429927"/>
              <a:gd name="connsiteX4" fmla="*/ 534187 w 5117676"/>
              <a:gd name="connsiteY4" fmla="*/ 955489 h 1429927"/>
              <a:gd name="connsiteX5" fmla="*/ 0 w 5117676"/>
              <a:gd name="connsiteY5" fmla="*/ 1175140 h 1429927"/>
              <a:gd name="connsiteX0" fmla="*/ 5117676 w 5117676"/>
              <a:gd name="connsiteY0" fmla="*/ 0 h 1429927"/>
              <a:gd name="connsiteX1" fmla="*/ 3077472 w 5117676"/>
              <a:gd name="connsiteY1" fmla="*/ 689866 h 1429927"/>
              <a:gd name="connsiteX2" fmla="*/ 1370274 w 5117676"/>
              <a:gd name="connsiteY2" fmla="*/ 1098198 h 1429927"/>
              <a:gd name="connsiteX3" fmla="*/ 691411 w 5117676"/>
              <a:gd name="connsiteY3" fmla="*/ 1363647 h 1429927"/>
              <a:gd name="connsiteX4" fmla="*/ 534187 w 5117676"/>
              <a:gd name="connsiteY4" fmla="*/ 955489 h 1429927"/>
              <a:gd name="connsiteX5" fmla="*/ 0 w 5117676"/>
              <a:gd name="connsiteY5" fmla="*/ 1175140 h 1429927"/>
              <a:gd name="connsiteX0" fmla="*/ 5117676 w 5117676"/>
              <a:gd name="connsiteY0" fmla="*/ 0 h 1429927"/>
              <a:gd name="connsiteX1" fmla="*/ 3077472 w 5117676"/>
              <a:gd name="connsiteY1" fmla="*/ 689866 h 1429927"/>
              <a:gd name="connsiteX2" fmla="*/ 1370274 w 5117676"/>
              <a:gd name="connsiteY2" fmla="*/ 1098198 h 1429927"/>
              <a:gd name="connsiteX3" fmla="*/ 691411 w 5117676"/>
              <a:gd name="connsiteY3" fmla="*/ 1363647 h 1429927"/>
              <a:gd name="connsiteX4" fmla="*/ 534187 w 5117676"/>
              <a:gd name="connsiteY4" fmla="*/ 955489 h 1429927"/>
              <a:gd name="connsiteX5" fmla="*/ 0 w 5117676"/>
              <a:gd name="connsiteY5" fmla="*/ 1175140 h 1429927"/>
              <a:gd name="connsiteX0" fmla="*/ 5117676 w 5117676"/>
              <a:gd name="connsiteY0" fmla="*/ 0 h 1429927"/>
              <a:gd name="connsiteX1" fmla="*/ 3077472 w 5117676"/>
              <a:gd name="connsiteY1" fmla="*/ 689866 h 1429927"/>
              <a:gd name="connsiteX2" fmla="*/ 1370274 w 5117676"/>
              <a:gd name="connsiteY2" fmla="*/ 1098198 h 1429927"/>
              <a:gd name="connsiteX3" fmla="*/ 691411 w 5117676"/>
              <a:gd name="connsiteY3" fmla="*/ 1363647 h 1429927"/>
              <a:gd name="connsiteX4" fmla="*/ 534187 w 5117676"/>
              <a:gd name="connsiteY4" fmla="*/ 955489 h 1429927"/>
              <a:gd name="connsiteX5" fmla="*/ 0 w 5117676"/>
              <a:gd name="connsiteY5" fmla="*/ 1175140 h 1429927"/>
              <a:gd name="connsiteX0" fmla="*/ 5117676 w 5117676"/>
              <a:gd name="connsiteY0" fmla="*/ 0 h 1586905"/>
              <a:gd name="connsiteX1" fmla="*/ 3077472 w 5117676"/>
              <a:gd name="connsiteY1" fmla="*/ 689866 h 1586905"/>
              <a:gd name="connsiteX2" fmla="*/ 1370274 w 5117676"/>
              <a:gd name="connsiteY2" fmla="*/ 1098198 h 1586905"/>
              <a:gd name="connsiteX3" fmla="*/ 691411 w 5117676"/>
              <a:gd name="connsiteY3" fmla="*/ 1363647 h 1586905"/>
              <a:gd name="connsiteX4" fmla="*/ 280297 w 5117676"/>
              <a:gd name="connsiteY4" fmla="*/ 1555486 h 1586905"/>
              <a:gd name="connsiteX5" fmla="*/ 0 w 5117676"/>
              <a:gd name="connsiteY5" fmla="*/ 1175140 h 1586905"/>
              <a:gd name="connsiteX0" fmla="*/ 5012618 w 5012618"/>
              <a:gd name="connsiteY0" fmla="*/ 0 h 1658471"/>
              <a:gd name="connsiteX1" fmla="*/ 2972414 w 5012618"/>
              <a:gd name="connsiteY1" fmla="*/ 689866 h 1658471"/>
              <a:gd name="connsiteX2" fmla="*/ 1265216 w 5012618"/>
              <a:gd name="connsiteY2" fmla="*/ 1098198 h 1658471"/>
              <a:gd name="connsiteX3" fmla="*/ 586353 w 5012618"/>
              <a:gd name="connsiteY3" fmla="*/ 1363647 h 1658471"/>
              <a:gd name="connsiteX4" fmla="*/ 175239 w 5012618"/>
              <a:gd name="connsiteY4" fmla="*/ 1555486 h 1658471"/>
              <a:gd name="connsiteX5" fmla="*/ 0 w 5012618"/>
              <a:gd name="connsiteY5" fmla="*/ 1658471 h 1658471"/>
              <a:gd name="connsiteX0" fmla="*/ 4968844 w 4968844"/>
              <a:gd name="connsiteY0" fmla="*/ 0 h 1663680"/>
              <a:gd name="connsiteX1" fmla="*/ 2928640 w 4968844"/>
              <a:gd name="connsiteY1" fmla="*/ 689866 h 1663680"/>
              <a:gd name="connsiteX2" fmla="*/ 1221442 w 4968844"/>
              <a:gd name="connsiteY2" fmla="*/ 1098198 h 1663680"/>
              <a:gd name="connsiteX3" fmla="*/ 542579 w 4968844"/>
              <a:gd name="connsiteY3" fmla="*/ 1363647 h 1663680"/>
              <a:gd name="connsiteX4" fmla="*/ 131465 w 4968844"/>
              <a:gd name="connsiteY4" fmla="*/ 1555486 h 1663680"/>
              <a:gd name="connsiteX5" fmla="*/ 0 w 4968844"/>
              <a:gd name="connsiteY5" fmla="*/ 1663680 h 1663680"/>
              <a:gd name="connsiteX0" fmla="*/ 4968844 w 4968844"/>
              <a:gd name="connsiteY0" fmla="*/ 0 h 1663680"/>
              <a:gd name="connsiteX1" fmla="*/ 2928640 w 4968844"/>
              <a:gd name="connsiteY1" fmla="*/ 689866 h 1663680"/>
              <a:gd name="connsiteX2" fmla="*/ 1221442 w 4968844"/>
              <a:gd name="connsiteY2" fmla="*/ 1098198 h 1663680"/>
              <a:gd name="connsiteX3" fmla="*/ 542579 w 4968844"/>
              <a:gd name="connsiteY3" fmla="*/ 1363647 h 1663680"/>
              <a:gd name="connsiteX4" fmla="*/ 128730 w 4968844"/>
              <a:gd name="connsiteY4" fmla="*/ 1545069 h 1663680"/>
              <a:gd name="connsiteX5" fmla="*/ 0 w 4968844"/>
              <a:gd name="connsiteY5" fmla="*/ 1663680 h 1663680"/>
              <a:gd name="connsiteX0" fmla="*/ 4968844 w 4968844"/>
              <a:gd name="connsiteY0" fmla="*/ 0 h 1663680"/>
              <a:gd name="connsiteX1" fmla="*/ 2928640 w 4968844"/>
              <a:gd name="connsiteY1" fmla="*/ 689866 h 1663680"/>
              <a:gd name="connsiteX2" fmla="*/ 1221442 w 4968844"/>
              <a:gd name="connsiteY2" fmla="*/ 1098198 h 1663680"/>
              <a:gd name="connsiteX3" fmla="*/ 526165 w 4968844"/>
              <a:gd name="connsiteY3" fmla="*/ 1387085 h 1663680"/>
              <a:gd name="connsiteX4" fmla="*/ 128730 w 4968844"/>
              <a:gd name="connsiteY4" fmla="*/ 1545069 h 1663680"/>
              <a:gd name="connsiteX5" fmla="*/ 0 w 4968844"/>
              <a:gd name="connsiteY5" fmla="*/ 1663680 h 1663680"/>
              <a:gd name="connsiteX0" fmla="*/ 4968844 w 4968844"/>
              <a:gd name="connsiteY0" fmla="*/ 0 h 1663680"/>
              <a:gd name="connsiteX1" fmla="*/ 2928640 w 4968844"/>
              <a:gd name="connsiteY1" fmla="*/ 689866 h 1663680"/>
              <a:gd name="connsiteX2" fmla="*/ 1237857 w 4968844"/>
              <a:gd name="connsiteY2" fmla="*/ 1087782 h 1663680"/>
              <a:gd name="connsiteX3" fmla="*/ 526165 w 4968844"/>
              <a:gd name="connsiteY3" fmla="*/ 1387085 h 1663680"/>
              <a:gd name="connsiteX4" fmla="*/ 128730 w 4968844"/>
              <a:gd name="connsiteY4" fmla="*/ 1545069 h 1663680"/>
              <a:gd name="connsiteX5" fmla="*/ 0 w 4968844"/>
              <a:gd name="connsiteY5" fmla="*/ 1663680 h 1663680"/>
              <a:gd name="connsiteX0" fmla="*/ 4968844 w 4968844"/>
              <a:gd name="connsiteY0" fmla="*/ 0 h 1663680"/>
              <a:gd name="connsiteX1" fmla="*/ 2947790 w 4968844"/>
              <a:gd name="connsiteY1" fmla="*/ 713304 h 1663680"/>
              <a:gd name="connsiteX2" fmla="*/ 1237857 w 4968844"/>
              <a:gd name="connsiteY2" fmla="*/ 1087782 h 1663680"/>
              <a:gd name="connsiteX3" fmla="*/ 526165 w 4968844"/>
              <a:gd name="connsiteY3" fmla="*/ 1387085 h 1663680"/>
              <a:gd name="connsiteX4" fmla="*/ 128730 w 4968844"/>
              <a:gd name="connsiteY4" fmla="*/ 1545069 h 1663680"/>
              <a:gd name="connsiteX5" fmla="*/ 0 w 4968844"/>
              <a:gd name="connsiteY5" fmla="*/ 1663680 h 1663680"/>
              <a:gd name="connsiteX0" fmla="*/ 4949692 w 4949692"/>
              <a:gd name="connsiteY0" fmla="*/ 0 h 1702743"/>
              <a:gd name="connsiteX1" fmla="*/ 2947790 w 4949692"/>
              <a:gd name="connsiteY1" fmla="*/ 752367 h 1702743"/>
              <a:gd name="connsiteX2" fmla="*/ 1237857 w 4949692"/>
              <a:gd name="connsiteY2" fmla="*/ 1126845 h 1702743"/>
              <a:gd name="connsiteX3" fmla="*/ 526165 w 4949692"/>
              <a:gd name="connsiteY3" fmla="*/ 1426148 h 1702743"/>
              <a:gd name="connsiteX4" fmla="*/ 128730 w 4949692"/>
              <a:gd name="connsiteY4" fmla="*/ 1584132 h 1702743"/>
              <a:gd name="connsiteX5" fmla="*/ 0 w 4949692"/>
              <a:gd name="connsiteY5" fmla="*/ 1702743 h 170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49692" h="1702743">
                <a:moveTo>
                  <a:pt x="4949692" y="0"/>
                </a:moveTo>
                <a:lnTo>
                  <a:pt x="2947790" y="752367"/>
                </a:lnTo>
                <a:cubicBezTo>
                  <a:pt x="2323223" y="935400"/>
                  <a:pt x="1641461" y="1014548"/>
                  <a:pt x="1237857" y="1126845"/>
                </a:cubicBezTo>
                <a:cubicBezTo>
                  <a:pt x="834253" y="1239142"/>
                  <a:pt x="659754" y="1379913"/>
                  <a:pt x="526165" y="1426148"/>
                </a:cubicBezTo>
                <a:cubicBezTo>
                  <a:pt x="334660" y="1492428"/>
                  <a:pt x="216424" y="1538033"/>
                  <a:pt x="128730" y="1584132"/>
                </a:cubicBezTo>
                <a:cubicBezTo>
                  <a:pt x="41036" y="1630231"/>
                  <a:pt x="43737" y="1686389"/>
                  <a:pt x="0" y="1702743"/>
                </a:cubicBezTo>
              </a:path>
            </a:pathLst>
          </a:custGeom>
          <a:ln w="12700">
            <a:solidFill>
              <a:srgbClr val="3A23E3"/>
            </a:solidFill>
            <a:round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Freeform 11"/>
          <p:cNvSpPr/>
          <p:nvPr/>
        </p:nvSpPr>
        <p:spPr>
          <a:xfrm>
            <a:off x="5753803" y="1601856"/>
            <a:ext cx="2669943" cy="908184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0 w 601447"/>
              <a:gd name="connsiteY0" fmla="*/ 0 h 1006969"/>
              <a:gd name="connsiteX1" fmla="*/ 601446 w 601447"/>
              <a:gd name="connsiteY1" fmla="*/ 1006969 h 1006969"/>
              <a:gd name="connsiteX0" fmla="*/ 0 w 645164"/>
              <a:gd name="connsiteY0" fmla="*/ 78257 h 1085226"/>
              <a:gd name="connsiteX1" fmla="*/ 601446 w 645164"/>
              <a:gd name="connsiteY1" fmla="*/ 1085226 h 1085226"/>
              <a:gd name="connsiteX0" fmla="*/ 0 w 1045504"/>
              <a:gd name="connsiteY0" fmla="*/ 78257 h 446054"/>
              <a:gd name="connsiteX1" fmla="*/ 1045504 w 1045504"/>
              <a:gd name="connsiteY1" fmla="*/ 446054 h 446054"/>
              <a:gd name="connsiteX0" fmla="*/ 0 w 1045504"/>
              <a:gd name="connsiteY0" fmla="*/ 122006 h 489803"/>
              <a:gd name="connsiteX1" fmla="*/ 1045504 w 1045504"/>
              <a:gd name="connsiteY1" fmla="*/ 489803 h 489803"/>
              <a:gd name="connsiteX0" fmla="*/ 0 w 926366"/>
              <a:gd name="connsiteY0" fmla="*/ 78257 h 652239"/>
              <a:gd name="connsiteX1" fmla="*/ 926366 w 926366"/>
              <a:gd name="connsiteY1" fmla="*/ 652238 h 652239"/>
              <a:gd name="connsiteX0" fmla="*/ 0 w 926366"/>
              <a:gd name="connsiteY0" fmla="*/ 78257 h 652238"/>
              <a:gd name="connsiteX1" fmla="*/ 926366 w 926366"/>
              <a:gd name="connsiteY1" fmla="*/ 652238 h 652238"/>
              <a:gd name="connsiteX0" fmla="*/ 0 w 926366"/>
              <a:gd name="connsiteY0" fmla="*/ -1 h 573980"/>
              <a:gd name="connsiteX1" fmla="*/ 926366 w 926366"/>
              <a:gd name="connsiteY1" fmla="*/ 573980 h 573980"/>
              <a:gd name="connsiteX0" fmla="*/ 0 w 493533"/>
              <a:gd name="connsiteY0" fmla="*/ 1204474 h 1219001"/>
              <a:gd name="connsiteX1" fmla="*/ 363170 w 493533"/>
              <a:gd name="connsiteY1" fmla="*/ 304236 h 1219001"/>
              <a:gd name="connsiteX0" fmla="*/ 219403 w 712936"/>
              <a:gd name="connsiteY0" fmla="*/ 1029218 h 1043744"/>
              <a:gd name="connsiteX1" fmla="*/ 582573 w 712936"/>
              <a:gd name="connsiteY1" fmla="*/ 128980 h 1043744"/>
              <a:gd name="connsiteX0" fmla="*/ 2789 w 582573"/>
              <a:gd name="connsiteY0" fmla="*/ 946744 h 961270"/>
              <a:gd name="connsiteX1" fmla="*/ 582573 w 582573"/>
              <a:gd name="connsiteY1" fmla="*/ 128980 h 961270"/>
              <a:gd name="connsiteX0" fmla="*/ 1 w 1717009"/>
              <a:gd name="connsiteY0" fmla="*/ 18913 h 128980"/>
              <a:gd name="connsiteX1" fmla="*/ 1717010 w 1717009"/>
              <a:gd name="connsiteY1" fmla="*/ 128980 h 128980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522057"/>
              <a:gd name="connsiteY0" fmla="*/ 0 h 1439956"/>
              <a:gd name="connsiteX1" fmla="*/ 1522057 w 1522057"/>
              <a:gd name="connsiteY1" fmla="*/ 1439956 h 1439956"/>
              <a:gd name="connsiteX0" fmla="*/ 0 w 2076709"/>
              <a:gd name="connsiteY0" fmla="*/ 0 h 1439956"/>
              <a:gd name="connsiteX1" fmla="*/ 1522057 w 2076709"/>
              <a:gd name="connsiteY1" fmla="*/ 1439956 h 1439956"/>
              <a:gd name="connsiteX0" fmla="*/ 167535 w 554652"/>
              <a:gd name="connsiteY0" fmla="*/ 0 h 2079128"/>
              <a:gd name="connsiteX1" fmla="*/ 0 w 554652"/>
              <a:gd name="connsiteY1" fmla="*/ 2079128 h 2079128"/>
              <a:gd name="connsiteX0" fmla="*/ 535384 w 922501"/>
              <a:gd name="connsiteY0" fmla="*/ 0 h 2079128"/>
              <a:gd name="connsiteX1" fmla="*/ 367849 w 922501"/>
              <a:gd name="connsiteY1" fmla="*/ 2079128 h 2079128"/>
              <a:gd name="connsiteX0" fmla="*/ 167535 w 167536"/>
              <a:gd name="connsiteY0" fmla="*/ 0 h 2079128"/>
              <a:gd name="connsiteX1" fmla="*/ 0 w 167536"/>
              <a:gd name="connsiteY1" fmla="*/ 2079128 h 2079128"/>
              <a:gd name="connsiteX0" fmla="*/ 1006542 w 1006542"/>
              <a:gd name="connsiteY0" fmla="*/ 0 h 3697175"/>
              <a:gd name="connsiteX1" fmla="*/ 0 w 1006542"/>
              <a:gd name="connsiteY1" fmla="*/ 3697175 h 3697175"/>
              <a:gd name="connsiteX0" fmla="*/ 999246 w 999246"/>
              <a:gd name="connsiteY0" fmla="*/ 0 h 3731897"/>
              <a:gd name="connsiteX1" fmla="*/ 0 w 999246"/>
              <a:gd name="connsiteY1" fmla="*/ 3731897 h 3731897"/>
              <a:gd name="connsiteX0" fmla="*/ 601630 w 601630"/>
              <a:gd name="connsiteY0" fmla="*/ 0 h 1513159"/>
              <a:gd name="connsiteX1" fmla="*/ 0 w 601630"/>
              <a:gd name="connsiteY1" fmla="*/ 1513159 h 1513159"/>
              <a:gd name="connsiteX0" fmla="*/ 1411454 w 1411454"/>
              <a:gd name="connsiteY0" fmla="*/ 0 h 495803"/>
              <a:gd name="connsiteX1" fmla="*/ 0 w 1411454"/>
              <a:gd name="connsiteY1" fmla="*/ 495803 h 495803"/>
              <a:gd name="connsiteX0" fmla="*/ 1411454 w 1411454"/>
              <a:gd name="connsiteY0" fmla="*/ 0 h 495803"/>
              <a:gd name="connsiteX1" fmla="*/ 824192 w 1411454"/>
              <a:gd name="connsiteY1" fmla="*/ 151153 h 495803"/>
              <a:gd name="connsiteX2" fmla="*/ 0 w 1411454"/>
              <a:gd name="connsiteY2" fmla="*/ 495803 h 495803"/>
              <a:gd name="connsiteX0" fmla="*/ 1411454 w 1411454"/>
              <a:gd name="connsiteY0" fmla="*/ 0 h 495803"/>
              <a:gd name="connsiteX1" fmla="*/ 824192 w 1411454"/>
              <a:gd name="connsiteY1" fmla="*/ 151153 h 495803"/>
              <a:gd name="connsiteX2" fmla="*/ 258774 w 1411454"/>
              <a:gd name="connsiteY2" fmla="*/ 376846 h 495803"/>
              <a:gd name="connsiteX3" fmla="*/ 0 w 1411454"/>
              <a:gd name="connsiteY3" fmla="*/ 495803 h 495803"/>
              <a:gd name="connsiteX0" fmla="*/ 1407806 w 1407806"/>
              <a:gd name="connsiteY0" fmla="*/ 0 h 471498"/>
              <a:gd name="connsiteX1" fmla="*/ 820544 w 1407806"/>
              <a:gd name="connsiteY1" fmla="*/ 151153 h 471498"/>
              <a:gd name="connsiteX2" fmla="*/ 255126 w 1407806"/>
              <a:gd name="connsiteY2" fmla="*/ 376846 h 471498"/>
              <a:gd name="connsiteX3" fmla="*/ 0 w 1407806"/>
              <a:gd name="connsiteY3" fmla="*/ 471498 h 471498"/>
              <a:gd name="connsiteX0" fmla="*/ 1407806 w 1407806"/>
              <a:gd name="connsiteY0" fmla="*/ 0 h 471498"/>
              <a:gd name="connsiteX1" fmla="*/ 820544 w 1407806"/>
              <a:gd name="connsiteY1" fmla="*/ 151153 h 471498"/>
              <a:gd name="connsiteX2" fmla="*/ 550602 w 1407806"/>
              <a:gd name="connsiteY2" fmla="*/ 215389 h 471498"/>
              <a:gd name="connsiteX3" fmla="*/ 0 w 1407806"/>
              <a:gd name="connsiteY3" fmla="*/ 471498 h 471498"/>
              <a:gd name="connsiteX0" fmla="*/ 1407806 w 1407806"/>
              <a:gd name="connsiteY0" fmla="*/ 0 h 471498"/>
              <a:gd name="connsiteX1" fmla="*/ 1110549 w 1407806"/>
              <a:gd name="connsiteY1" fmla="*/ 23550 h 471498"/>
              <a:gd name="connsiteX2" fmla="*/ 550602 w 1407806"/>
              <a:gd name="connsiteY2" fmla="*/ 215389 h 471498"/>
              <a:gd name="connsiteX3" fmla="*/ 0 w 1407806"/>
              <a:gd name="connsiteY3" fmla="*/ 471498 h 471498"/>
              <a:gd name="connsiteX0" fmla="*/ 1391391 w 1391391"/>
              <a:gd name="connsiteY0" fmla="*/ 0 h 435040"/>
              <a:gd name="connsiteX1" fmla="*/ 1094134 w 1391391"/>
              <a:gd name="connsiteY1" fmla="*/ 23550 h 435040"/>
              <a:gd name="connsiteX2" fmla="*/ 534187 w 1391391"/>
              <a:gd name="connsiteY2" fmla="*/ 215389 h 435040"/>
              <a:gd name="connsiteX3" fmla="*/ 0 w 1391391"/>
              <a:gd name="connsiteY3" fmla="*/ 435040 h 435040"/>
              <a:gd name="connsiteX0" fmla="*/ 2491219 w 2491219"/>
              <a:gd name="connsiteY0" fmla="*/ 0 h 708476"/>
              <a:gd name="connsiteX1" fmla="*/ 1094134 w 2491219"/>
              <a:gd name="connsiteY1" fmla="*/ 296986 h 708476"/>
              <a:gd name="connsiteX2" fmla="*/ 534187 w 2491219"/>
              <a:gd name="connsiteY2" fmla="*/ 488825 h 708476"/>
              <a:gd name="connsiteX3" fmla="*/ 0 w 2491219"/>
              <a:gd name="connsiteY3" fmla="*/ 708476 h 708476"/>
              <a:gd name="connsiteX0" fmla="*/ 2097251 w 2097251"/>
              <a:gd name="connsiteY0" fmla="*/ 0 h 1194584"/>
              <a:gd name="connsiteX1" fmla="*/ 700166 w 2097251"/>
              <a:gd name="connsiteY1" fmla="*/ 296986 h 1194584"/>
              <a:gd name="connsiteX2" fmla="*/ 140219 w 2097251"/>
              <a:gd name="connsiteY2" fmla="*/ 488825 h 1194584"/>
              <a:gd name="connsiteX3" fmla="*/ 0 w 2097251"/>
              <a:gd name="connsiteY3" fmla="*/ 1194584 h 1194584"/>
              <a:gd name="connsiteX0" fmla="*/ 2097251 w 2097251"/>
              <a:gd name="connsiteY0" fmla="*/ 0 h 1194584"/>
              <a:gd name="connsiteX1" fmla="*/ 700166 w 2097251"/>
              <a:gd name="connsiteY1" fmla="*/ 296986 h 1194584"/>
              <a:gd name="connsiteX2" fmla="*/ 435695 w 2097251"/>
              <a:gd name="connsiteY2" fmla="*/ 985350 h 1194584"/>
              <a:gd name="connsiteX3" fmla="*/ 0 w 2097251"/>
              <a:gd name="connsiteY3" fmla="*/ 1194584 h 1194584"/>
              <a:gd name="connsiteX0" fmla="*/ 2097251 w 2097251"/>
              <a:gd name="connsiteY0" fmla="*/ 0 h 1194584"/>
              <a:gd name="connsiteX1" fmla="*/ 612618 w 2097251"/>
              <a:gd name="connsiteY1" fmla="*/ 1033093 h 1194584"/>
              <a:gd name="connsiteX2" fmla="*/ 435695 w 2097251"/>
              <a:gd name="connsiteY2" fmla="*/ 985350 h 1194584"/>
              <a:gd name="connsiteX3" fmla="*/ 0 w 2097251"/>
              <a:gd name="connsiteY3" fmla="*/ 1194584 h 1194584"/>
              <a:gd name="connsiteX0" fmla="*/ 2097251 w 2097251"/>
              <a:gd name="connsiteY0" fmla="*/ 0 h 1194584"/>
              <a:gd name="connsiteX1" fmla="*/ 1378082 w 2097251"/>
              <a:gd name="connsiteY1" fmla="*/ 609297 h 1194584"/>
              <a:gd name="connsiteX2" fmla="*/ 612618 w 2097251"/>
              <a:gd name="connsiteY2" fmla="*/ 1033093 h 1194584"/>
              <a:gd name="connsiteX3" fmla="*/ 435695 w 2097251"/>
              <a:gd name="connsiteY3" fmla="*/ 985350 h 1194584"/>
              <a:gd name="connsiteX4" fmla="*/ 0 w 2097251"/>
              <a:gd name="connsiteY4" fmla="*/ 1194584 h 1194584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  <a:gd name="connsiteX0" fmla="*/ 3067581 w 3067581"/>
              <a:gd name="connsiteY0" fmla="*/ 0 h 993196"/>
              <a:gd name="connsiteX1" fmla="*/ 1378082 w 3067581"/>
              <a:gd name="connsiteY1" fmla="*/ 407909 h 993196"/>
              <a:gd name="connsiteX2" fmla="*/ 612618 w 3067581"/>
              <a:gd name="connsiteY2" fmla="*/ 831705 h 993196"/>
              <a:gd name="connsiteX3" fmla="*/ 435695 w 3067581"/>
              <a:gd name="connsiteY3" fmla="*/ 783962 h 993196"/>
              <a:gd name="connsiteX4" fmla="*/ 0 w 3067581"/>
              <a:gd name="connsiteY4" fmla="*/ 993196 h 99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7581" h="993196">
                <a:moveTo>
                  <a:pt x="3067581" y="0"/>
                </a:moveTo>
                <a:cubicBezTo>
                  <a:pt x="2504415" y="135970"/>
                  <a:pt x="1799344" y="265191"/>
                  <a:pt x="1378082" y="407909"/>
                </a:cubicBezTo>
                <a:cubicBezTo>
                  <a:pt x="1019992" y="595139"/>
                  <a:pt x="860878" y="696114"/>
                  <a:pt x="612618" y="831705"/>
                </a:cubicBezTo>
                <a:cubicBezTo>
                  <a:pt x="539455" y="838825"/>
                  <a:pt x="537798" y="757047"/>
                  <a:pt x="435695" y="783962"/>
                </a:cubicBezTo>
                <a:cubicBezTo>
                  <a:pt x="333592" y="810877"/>
                  <a:pt x="43737" y="976842"/>
                  <a:pt x="0" y="993196"/>
                </a:cubicBezTo>
              </a:path>
            </a:pathLst>
          </a:custGeom>
          <a:ln w="12700">
            <a:solidFill>
              <a:srgbClr val="3A23E3"/>
            </a:solidFill>
            <a:round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4449453" y="2218050"/>
            <a:ext cx="198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WL:512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11139" y="3765617"/>
            <a:ext cx="198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WL: 256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13469" y="4521333"/>
            <a:ext cx="198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WL: 128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0832" y="5003671"/>
            <a:ext cx="198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WL: 64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6627" y="5286476"/>
            <a:ext cx="198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WL: 32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07206" y="1305221"/>
            <a:ext cx="198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endParaRPr lang="en-US" sz="14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44532" y="1540891"/>
            <a:ext cx="198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# BL ↗</a:t>
            </a:r>
          </a:p>
        </p:txBody>
      </p:sp>
      <p:sp>
        <p:nvSpPr>
          <p:cNvPr id="20" name="Freeform 19"/>
          <p:cNvSpPr/>
          <p:nvPr/>
        </p:nvSpPr>
        <p:spPr>
          <a:xfrm>
            <a:off x="5783145" y="1502863"/>
            <a:ext cx="1551007" cy="785473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0 w 601447"/>
              <a:gd name="connsiteY0" fmla="*/ 0 h 1006969"/>
              <a:gd name="connsiteX1" fmla="*/ 601446 w 601447"/>
              <a:gd name="connsiteY1" fmla="*/ 1006969 h 1006969"/>
              <a:gd name="connsiteX0" fmla="*/ 0 w 645164"/>
              <a:gd name="connsiteY0" fmla="*/ 78257 h 1085226"/>
              <a:gd name="connsiteX1" fmla="*/ 601446 w 645164"/>
              <a:gd name="connsiteY1" fmla="*/ 1085226 h 1085226"/>
              <a:gd name="connsiteX0" fmla="*/ 0 w 1045504"/>
              <a:gd name="connsiteY0" fmla="*/ 78257 h 446054"/>
              <a:gd name="connsiteX1" fmla="*/ 1045504 w 1045504"/>
              <a:gd name="connsiteY1" fmla="*/ 446054 h 446054"/>
              <a:gd name="connsiteX0" fmla="*/ 0 w 1045504"/>
              <a:gd name="connsiteY0" fmla="*/ 122006 h 489803"/>
              <a:gd name="connsiteX1" fmla="*/ 1045504 w 1045504"/>
              <a:gd name="connsiteY1" fmla="*/ 489803 h 489803"/>
              <a:gd name="connsiteX0" fmla="*/ 0 w 926366"/>
              <a:gd name="connsiteY0" fmla="*/ 78257 h 652239"/>
              <a:gd name="connsiteX1" fmla="*/ 926366 w 926366"/>
              <a:gd name="connsiteY1" fmla="*/ 652238 h 652239"/>
              <a:gd name="connsiteX0" fmla="*/ 0 w 926366"/>
              <a:gd name="connsiteY0" fmla="*/ 78257 h 652238"/>
              <a:gd name="connsiteX1" fmla="*/ 926366 w 926366"/>
              <a:gd name="connsiteY1" fmla="*/ 652238 h 652238"/>
              <a:gd name="connsiteX0" fmla="*/ 0 w 926366"/>
              <a:gd name="connsiteY0" fmla="*/ -1 h 573980"/>
              <a:gd name="connsiteX1" fmla="*/ 926366 w 926366"/>
              <a:gd name="connsiteY1" fmla="*/ 573980 h 573980"/>
              <a:gd name="connsiteX0" fmla="*/ 0 w 493533"/>
              <a:gd name="connsiteY0" fmla="*/ 1204474 h 1219001"/>
              <a:gd name="connsiteX1" fmla="*/ 363170 w 493533"/>
              <a:gd name="connsiteY1" fmla="*/ 304236 h 1219001"/>
              <a:gd name="connsiteX0" fmla="*/ 219403 w 712936"/>
              <a:gd name="connsiteY0" fmla="*/ 1029218 h 1043744"/>
              <a:gd name="connsiteX1" fmla="*/ 582573 w 712936"/>
              <a:gd name="connsiteY1" fmla="*/ 128980 h 1043744"/>
              <a:gd name="connsiteX0" fmla="*/ 2789 w 582573"/>
              <a:gd name="connsiteY0" fmla="*/ 946744 h 961270"/>
              <a:gd name="connsiteX1" fmla="*/ 582573 w 582573"/>
              <a:gd name="connsiteY1" fmla="*/ 128980 h 961270"/>
              <a:gd name="connsiteX0" fmla="*/ 1 w 1717009"/>
              <a:gd name="connsiteY0" fmla="*/ 18913 h 128980"/>
              <a:gd name="connsiteX1" fmla="*/ 1717010 w 1717009"/>
              <a:gd name="connsiteY1" fmla="*/ 128980 h 128980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771164"/>
              <a:gd name="connsiteY0" fmla="*/ 689012 h 1229308"/>
              <a:gd name="connsiteX1" fmla="*/ 1771164 w 1771164"/>
              <a:gd name="connsiteY1" fmla="*/ 128980 h 1229308"/>
              <a:gd name="connsiteX0" fmla="*/ 0 w 1771164"/>
              <a:gd name="connsiteY0" fmla="*/ 689012 h 689012"/>
              <a:gd name="connsiteX1" fmla="*/ 1771164 w 1771164"/>
              <a:gd name="connsiteY1" fmla="*/ 128980 h 689012"/>
              <a:gd name="connsiteX0" fmla="*/ 0 w 1781995"/>
              <a:gd name="connsiteY0" fmla="*/ 987979 h 987979"/>
              <a:gd name="connsiteX1" fmla="*/ 1781995 w 1781995"/>
              <a:gd name="connsiteY1" fmla="*/ 128980 h 987979"/>
              <a:gd name="connsiteX0" fmla="*/ 0 w 1781995"/>
              <a:gd name="connsiteY0" fmla="*/ 858999 h 858999"/>
              <a:gd name="connsiteX1" fmla="*/ 1781995 w 1781995"/>
              <a:gd name="connsiteY1" fmla="*/ 0 h 85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81995" h="858999">
                <a:moveTo>
                  <a:pt x="0" y="858999"/>
                </a:moveTo>
                <a:cubicBezTo>
                  <a:pt x="428550" y="646724"/>
                  <a:pt x="1188591" y="180297"/>
                  <a:pt x="1781995" y="0"/>
                </a:cubicBezTo>
              </a:path>
            </a:pathLst>
          </a:custGeom>
          <a:ln w="2857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TextBox 20"/>
          <p:cNvSpPr txBox="1"/>
          <p:nvPr/>
        </p:nvSpPr>
        <p:spPr>
          <a:xfrm>
            <a:off x="952107" y="1199955"/>
            <a:ext cx="29411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Delay and energy mainly determent by #WL and #BL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Area determent by decoder area and #GB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ARCHITECTURE (3)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pic>
        <p:nvPicPr>
          <p:cNvPr id="5" name="Picture 4" descr="all_s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69194"/>
            <a:ext cx="9144000" cy="4519612"/>
          </a:xfrm>
          <a:prstGeom prst="rect">
            <a:avLst/>
          </a:prstGeom>
        </p:spPr>
      </p:pic>
      <p:pic>
        <p:nvPicPr>
          <p:cNvPr id="7" name="Picture 6" descr="pareto_s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01866" y="895546"/>
            <a:ext cx="10413391" cy="51470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22199" y="1434388"/>
            <a:ext cx="1421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Pareto curve </a:t>
            </a:r>
            <a:endParaRPr lang="nl-BE" dirty="0"/>
          </a:p>
        </p:txBody>
      </p:sp>
      <p:sp>
        <p:nvSpPr>
          <p:cNvPr id="9" name="Freeform 8"/>
          <p:cNvSpPr/>
          <p:nvPr/>
        </p:nvSpPr>
        <p:spPr>
          <a:xfrm>
            <a:off x="2050131" y="1751008"/>
            <a:ext cx="1287056" cy="958485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0 w 601447"/>
              <a:gd name="connsiteY0" fmla="*/ 0 h 1006969"/>
              <a:gd name="connsiteX1" fmla="*/ 601446 w 601447"/>
              <a:gd name="connsiteY1" fmla="*/ 1006969 h 1006969"/>
              <a:gd name="connsiteX0" fmla="*/ 0 w 645164"/>
              <a:gd name="connsiteY0" fmla="*/ 78257 h 1085226"/>
              <a:gd name="connsiteX1" fmla="*/ 601446 w 645164"/>
              <a:gd name="connsiteY1" fmla="*/ 1085226 h 1085226"/>
              <a:gd name="connsiteX0" fmla="*/ 0 w 1045504"/>
              <a:gd name="connsiteY0" fmla="*/ 78257 h 446054"/>
              <a:gd name="connsiteX1" fmla="*/ 1045504 w 1045504"/>
              <a:gd name="connsiteY1" fmla="*/ 446054 h 446054"/>
              <a:gd name="connsiteX0" fmla="*/ 0 w 1045504"/>
              <a:gd name="connsiteY0" fmla="*/ 122006 h 489803"/>
              <a:gd name="connsiteX1" fmla="*/ 1045504 w 1045504"/>
              <a:gd name="connsiteY1" fmla="*/ 489803 h 489803"/>
              <a:gd name="connsiteX0" fmla="*/ 0 w 926366"/>
              <a:gd name="connsiteY0" fmla="*/ 78257 h 652239"/>
              <a:gd name="connsiteX1" fmla="*/ 926366 w 926366"/>
              <a:gd name="connsiteY1" fmla="*/ 652238 h 652239"/>
              <a:gd name="connsiteX0" fmla="*/ 0 w 926366"/>
              <a:gd name="connsiteY0" fmla="*/ 78257 h 652238"/>
              <a:gd name="connsiteX1" fmla="*/ 926366 w 926366"/>
              <a:gd name="connsiteY1" fmla="*/ 652238 h 652238"/>
              <a:gd name="connsiteX0" fmla="*/ 0 w 926366"/>
              <a:gd name="connsiteY0" fmla="*/ -1 h 573980"/>
              <a:gd name="connsiteX1" fmla="*/ 926366 w 926366"/>
              <a:gd name="connsiteY1" fmla="*/ 573980 h 573980"/>
              <a:gd name="connsiteX0" fmla="*/ 0 w 493533"/>
              <a:gd name="connsiteY0" fmla="*/ 1204474 h 1219001"/>
              <a:gd name="connsiteX1" fmla="*/ 363170 w 493533"/>
              <a:gd name="connsiteY1" fmla="*/ 304236 h 1219001"/>
              <a:gd name="connsiteX0" fmla="*/ 219403 w 712936"/>
              <a:gd name="connsiteY0" fmla="*/ 1029218 h 1043744"/>
              <a:gd name="connsiteX1" fmla="*/ 582573 w 712936"/>
              <a:gd name="connsiteY1" fmla="*/ 128980 h 1043744"/>
              <a:gd name="connsiteX0" fmla="*/ 2789 w 582573"/>
              <a:gd name="connsiteY0" fmla="*/ 946744 h 961270"/>
              <a:gd name="connsiteX1" fmla="*/ 582573 w 582573"/>
              <a:gd name="connsiteY1" fmla="*/ 128980 h 961270"/>
              <a:gd name="connsiteX0" fmla="*/ 1 w 1717009"/>
              <a:gd name="connsiteY0" fmla="*/ 18913 h 128980"/>
              <a:gd name="connsiteX1" fmla="*/ 1717010 w 1717009"/>
              <a:gd name="connsiteY1" fmla="*/ 128980 h 128980"/>
              <a:gd name="connsiteX0" fmla="*/ 0 w 1478734"/>
              <a:gd name="connsiteY0" fmla="*/ 0 h 1048206"/>
              <a:gd name="connsiteX1" fmla="*/ 1478734 w 1478734"/>
              <a:gd name="connsiteY1" fmla="*/ 1048206 h 1048206"/>
              <a:gd name="connsiteX0" fmla="*/ 0 w 1478734"/>
              <a:gd name="connsiteY0" fmla="*/ 0 h 1048206"/>
              <a:gd name="connsiteX1" fmla="*/ 1478734 w 1478734"/>
              <a:gd name="connsiteY1" fmla="*/ 1048206 h 1048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78734" h="1048206">
                <a:moveTo>
                  <a:pt x="0" y="0"/>
                </a:moveTo>
                <a:cubicBezTo>
                  <a:pt x="298581" y="540297"/>
                  <a:pt x="896161" y="919226"/>
                  <a:pt x="1478734" y="1048206"/>
                </a:cubicBezTo>
              </a:path>
            </a:pathLst>
          </a:custGeom>
          <a:ln w="28575"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/>
          <p:cNvSpPr/>
          <p:nvPr/>
        </p:nvSpPr>
        <p:spPr>
          <a:xfrm>
            <a:off x="400639" y="6094132"/>
            <a:ext cx="6198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Leakage energy is 2 orders of magnitude smaller</a:t>
            </a:r>
            <a:endParaRPr lang="nl-BE" dirty="0"/>
          </a:p>
        </p:txBody>
      </p:sp>
      <p:pic>
        <p:nvPicPr>
          <p:cNvPr id="12" name="Picture 11" descr="energy.png"/>
          <p:cNvPicPr>
            <a:picLocks noChangeAspect="1"/>
          </p:cNvPicPr>
          <p:nvPr/>
        </p:nvPicPr>
        <p:blipFill>
          <a:blip r:embed="rId4" cstate="print"/>
          <a:srcRect l="79051" t="8660" r="10597" b="74570"/>
          <a:stretch>
            <a:fillRect/>
          </a:stretch>
        </p:blipFill>
        <p:spPr>
          <a:xfrm>
            <a:off x="7748833" y="3921549"/>
            <a:ext cx="923827" cy="1150070"/>
          </a:xfrm>
          <a:prstGeom prst="rect">
            <a:avLst/>
          </a:prstGeom>
        </p:spPr>
      </p:pic>
      <p:pic>
        <p:nvPicPr>
          <p:cNvPr id="13" name="Picture 12" descr="energy.png"/>
          <p:cNvPicPr>
            <a:picLocks noChangeAspect="1"/>
          </p:cNvPicPr>
          <p:nvPr/>
        </p:nvPicPr>
        <p:blipFill>
          <a:blip r:embed="rId4" cstate="print"/>
          <a:srcRect l="54689" t="31074" r="42118" b="10644"/>
          <a:stretch>
            <a:fillRect/>
          </a:stretch>
        </p:blipFill>
        <p:spPr>
          <a:xfrm>
            <a:off x="5983938" y="1225485"/>
            <a:ext cx="83316" cy="1168924"/>
          </a:xfrm>
          <a:prstGeom prst="rect">
            <a:avLst/>
          </a:prstGeom>
        </p:spPr>
      </p:pic>
      <p:pic>
        <p:nvPicPr>
          <p:cNvPr id="14" name="Picture 13" descr="energy.png"/>
          <p:cNvPicPr>
            <a:picLocks noChangeAspect="1"/>
          </p:cNvPicPr>
          <p:nvPr/>
        </p:nvPicPr>
        <p:blipFill>
          <a:blip r:embed="rId4" cstate="print"/>
          <a:srcRect l="42288" t="53058" r="54437" b="10516"/>
          <a:stretch>
            <a:fillRect/>
          </a:stretch>
        </p:blipFill>
        <p:spPr>
          <a:xfrm>
            <a:off x="4628561" y="2941164"/>
            <a:ext cx="82800" cy="70780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411832" y="3613553"/>
            <a:ext cx="1365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Energy ratio </a:t>
            </a:r>
            <a:endParaRPr lang="nl-BE" dirty="0">
              <a:solidFill>
                <a:srgbClr val="002060"/>
              </a:solidFill>
            </a:endParaRPr>
          </a:p>
        </p:txBody>
      </p:sp>
      <p:pic>
        <p:nvPicPr>
          <p:cNvPr id="16" name="Picture 15" descr="energy.png"/>
          <p:cNvPicPr>
            <a:picLocks noChangeAspect="1"/>
          </p:cNvPicPr>
          <p:nvPr/>
        </p:nvPicPr>
        <p:blipFill>
          <a:blip r:embed="rId4" cstate="print"/>
          <a:srcRect l="58029" t="15945" r="39119" b="10653"/>
          <a:stretch>
            <a:fillRect/>
          </a:stretch>
        </p:blipFill>
        <p:spPr>
          <a:xfrm>
            <a:off x="7663992" y="122549"/>
            <a:ext cx="82800" cy="1637605"/>
          </a:xfrm>
          <a:prstGeom prst="rect">
            <a:avLst/>
          </a:prstGeom>
        </p:spPr>
      </p:pic>
      <p:pic>
        <p:nvPicPr>
          <p:cNvPr id="17" name="Picture 16" descr="energy.png"/>
          <p:cNvPicPr>
            <a:picLocks noChangeAspect="1"/>
          </p:cNvPicPr>
          <p:nvPr/>
        </p:nvPicPr>
        <p:blipFill>
          <a:blip r:embed="rId4" cstate="print"/>
          <a:srcRect l="17675" t="71890" r="79367" b="10928"/>
          <a:stretch>
            <a:fillRect/>
          </a:stretch>
        </p:blipFill>
        <p:spPr>
          <a:xfrm>
            <a:off x="1300899" y="4703976"/>
            <a:ext cx="82800" cy="369642"/>
          </a:xfrm>
          <a:prstGeom prst="rect">
            <a:avLst/>
          </a:prstGeom>
        </p:spPr>
      </p:pic>
      <p:pic>
        <p:nvPicPr>
          <p:cNvPr id="18" name="Picture 17" descr="energy.png"/>
          <p:cNvPicPr>
            <a:picLocks noChangeAspect="1"/>
          </p:cNvPicPr>
          <p:nvPr/>
        </p:nvPicPr>
        <p:blipFill>
          <a:blip r:embed="rId4" cstate="print"/>
          <a:srcRect l="14400" t="72027" r="82431" b="11066"/>
          <a:stretch>
            <a:fillRect/>
          </a:stretch>
        </p:blipFill>
        <p:spPr>
          <a:xfrm>
            <a:off x="1451728" y="5137608"/>
            <a:ext cx="82800" cy="339480"/>
          </a:xfrm>
          <a:prstGeom prst="rect">
            <a:avLst/>
          </a:prstGeom>
        </p:spPr>
      </p:pic>
      <p:pic>
        <p:nvPicPr>
          <p:cNvPr id="19" name="Picture 18" descr="energy.png"/>
          <p:cNvPicPr>
            <a:picLocks noChangeAspect="1"/>
          </p:cNvPicPr>
          <p:nvPr/>
        </p:nvPicPr>
        <p:blipFill>
          <a:blip r:embed="rId4" cstate="print"/>
          <a:srcRect l="20633" t="70378" r="76198" b="10790"/>
          <a:stretch>
            <a:fillRect/>
          </a:stretch>
        </p:blipFill>
        <p:spPr>
          <a:xfrm>
            <a:off x="1706252" y="4553147"/>
            <a:ext cx="82800" cy="378120"/>
          </a:xfrm>
          <a:prstGeom prst="rect">
            <a:avLst/>
          </a:prstGeom>
        </p:spPr>
      </p:pic>
      <p:pic>
        <p:nvPicPr>
          <p:cNvPr id="20" name="Picture 19" descr="energy.png"/>
          <p:cNvPicPr>
            <a:picLocks noChangeAspect="1"/>
          </p:cNvPicPr>
          <p:nvPr/>
        </p:nvPicPr>
        <p:blipFill>
          <a:blip r:embed="rId4" cstate="print"/>
          <a:srcRect l="23802" t="66392" r="73134" b="10653"/>
          <a:stretch>
            <a:fillRect/>
          </a:stretch>
        </p:blipFill>
        <p:spPr>
          <a:xfrm>
            <a:off x="2177591" y="4176074"/>
            <a:ext cx="82800" cy="476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1538" y="2101357"/>
            <a:ext cx="6786610" cy="571504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500166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OUTLINE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1500174"/>
            <a:ext cx="77867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ARCHITECTURE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AND TIMING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DECODERS 	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SENSE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AMPLIFIERS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LOAD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PLANNING AND CONTENT TABLE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CONCLUSION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Conclusion and Future work</a:t>
            </a:r>
            <a:endParaRPr lang="nl-BE" sz="20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4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15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DECODERS (1)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cxnSp>
        <p:nvCxnSpPr>
          <p:cNvPr id="244" name="Straight Connector 243"/>
          <p:cNvCxnSpPr/>
          <p:nvPr/>
        </p:nvCxnSpPr>
        <p:spPr>
          <a:xfrm>
            <a:off x="9153524" y="3189207"/>
            <a:ext cx="0" cy="4048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1441451"/>
            <a:ext cx="3982967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5" name="Group 84"/>
          <p:cNvGrpSpPr/>
          <p:nvPr/>
        </p:nvGrpSpPr>
        <p:grpSpPr>
          <a:xfrm>
            <a:off x="4449000" y="1582861"/>
            <a:ext cx="4333050" cy="2970089"/>
            <a:chOff x="181800" y="1239960"/>
            <a:chExt cx="6558294" cy="3868265"/>
          </a:xfrm>
        </p:grpSpPr>
        <p:cxnSp>
          <p:nvCxnSpPr>
            <p:cNvPr id="86" name="Straight Connector 85"/>
            <p:cNvCxnSpPr/>
            <p:nvPr/>
          </p:nvCxnSpPr>
          <p:spPr>
            <a:xfrm flipV="1">
              <a:off x="697828" y="2651129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697828" y="286544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697828" y="320834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Elbow Connector 88"/>
            <p:cNvCxnSpPr/>
            <p:nvPr/>
          </p:nvCxnSpPr>
          <p:spPr>
            <a:xfrm rot="10800000" flipV="1">
              <a:off x="2266413" y="1856094"/>
              <a:ext cx="3356464" cy="743901"/>
            </a:xfrm>
            <a:prstGeom prst="bentConnector3">
              <a:avLst>
                <a:gd name="adj1" fmla="val 9350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/>
            <p:nvPr/>
          </p:nvCxnSpPr>
          <p:spPr>
            <a:xfrm rot="10800000">
              <a:off x="2268688" y="3195849"/>
              <a:ext cx="3356464" cy="743901"/>
            </a:xfrm>
            <a:prstGeom prst="bentConnector3">
              <a:avLst>
                <a:gd name="adj1" fmla="val 9350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/>
            <p:nvPr/>
          </p:nvCxnSpPr>
          <p:spPr>
            <a:xfrm rot="10800000">
              <a:off x="2259260" y="2977473"/>
              <a:ext cx="3322675" cy="243399"/>
            </a:xfrm>
            <a:prstGeom prst="bentConnector3">
              <a:avLst>
                <a:gd name="adj1" fmla="val 873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Elbow Connector 91"/>
            <p:cNvCxnSpPr/>
            <p:nvPr/>
          </p:nvCxnSpPr>
          <p:spPr>
            <a:xfrm rot="10800000" flipV="1">
              <a:off x="2261532" y="2556657"/>
              <a:ext cx="3322675" cy="243399"/>
            </a:xfrm>
            <a:prstGeom prst="bentConnector3">
              <a:avLst>
                <a:gd name="adj1" fmla="val 873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Flowchart: Delay 92"/>
            <p:cNvSpPr/>
            <p:nvPr/>
          </p:nvSpPr>
          <p:spPr>
            <a:xfrm>
              <a:off x="3164824" y="1947384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4" name="Flowchart: Delay 93"/>
            <p:cNvSpPr/>
            <p:nvPr/>
          </p:nvSpPr>
          <p:spPr>
            <a:xfrm>
              <a:off x="3167096" y="1239960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5" name="Flowchart: Delay 94"/>
            <p:cNvSpPr/>
            <p:nvPr/>
          </p:nvSpPr>
          <p:spPr>
            <a:xfrm>
              <a:off x="3167096" y="2673000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6" name="Flowchart: Delay 95"/>
            <p:cNvSpPr/>
            <p:nvPr/>
          </p:nvSpPr>
          <p:spPr>
            <a:xfrm>
              <a:off x="3167096" y="3396344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7" name="Straight Connector 96"/>
            <p:cNvCxnSpPr/>
            <p:nvPr/>
          </p:nvCxnSpPr>
          <p:spPr>
            <a:xfrm flipV="1">
              <a:off x="713748" y="4373049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713748" y="458736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713748" y="493026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 flipV="1">
              <a:off x="1332844" y="2853177"/>
              <a:ext cx="29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815540" y="1356841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817812" y="20415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2804164" y="277850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2804164" y="351549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2981588" y="15774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2970212" y="2289449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2983860" y="302644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2972484" y="3738409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6200000" flipV="1">
              <a:off x="2847972" y="1713382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6200000" flipV="1">
              <a:off x="2849303" y="2430303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16200000" flipV="1">
              <a:off x="2885303" y="3118285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16200000" flipV="1">
              <a:off x="2878683" y="38431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Flowchart: Delay 113"/>
            <p:cNvSpPr/>
            <p:nvPr/>
          </p:nvSpPr>
          <p:spPr>
            <a:xfrm>
              <a:off x="4190696" y="194965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5" name="Flowchart: Delay 114"/>
            <p:cNvSpPr/>
            <p:nvPr/>
          </p:nvSpPr>
          <p:spPr>
            <a:xfrm>
              <a:off x="4192968" y="124223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6" name="Flowchart: Delay 115"/>
            <p:cNvSpPr/>
            <p:nvPr/>
          </p:nvSpPr>
          <p:spPr>
            <a:xfrm>
              <a:off x="4192968" y="267527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7" name="Flowchart: Delay 116"/>
            <p:cNvSpPr/>
            <p:nvPr/>
          </p:nvSpPr>
          <p:spPr>
            <a:xfrm>
              <a:off x="4192968" y="339861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8" name="Straight Connector 117"/>
            <p:cNvCxnSpPr/>
            <p:nvPr/>
          </p:nvCxnSpPr>
          <p:spPr>
            <a:xfrm rot="5400000" flipV="1">
              <a:off x="2268716" y="2945449"/>
              <a:ext cx="31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3841412" y="13591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3843684" y="204378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3830036" y="278077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3830036" y="3517769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4007460" y="157975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3996084" y="229172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4009732" y="302871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3998356" y="37406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16200000" flipV="1">
              <a:off x="3873844" y="1715654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 flipV="1">
              <a:off x="3875175" y="2432575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V="1">
              <a:off x="3911175" y="31205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6200000" flipV="1">
              <a:off x="3904555" y="3845429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Flowchart: Delay 131"/>
            <p:cNvSpPr/>
            <p:nvPr/>
          </p:nvSpPr>
          <p:spPr>
            <a:xfrm>
              <a:off x="5187000" y="194965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3" name="Flowchart: Delay 132"/>
            <p:cNvSpPr/>
            <p:nvPr/>
          </p:nvSpPr>
          <p:spPr>
            <a:xfrm>
              <a:off x="5189272" y="124223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4" name="Flowchart: Delay 133"/>
            <p:cNvSpPr/>
            <p:nvPr/>
          </p:nvSpPr>
          <p:spPr>
            <a:xfrm>
              <a:off x="5189272" y="267527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5" name="Flowchart: Delay 134"/>
            <p:cNvSpPr/>
            <p:nvPr/>
          </p:nvSpPr>
          <p:spPr>
            <a:xfrm>
              <a:off x="5189272" y="339861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6" name="Straight Connector 135"/>
            <p:cNvCxnSpPr/>
            <p:nvPr/>
          </p:nvCxnSpPr>
          <p:spPr>
            <a:xfrm rot="5400000" flipV="1">
              <a:off x="3157020" y="3053449"/>
              <a:ext cx="338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4837716" y="13591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4839988" y="204378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V="1">
              <a:off x="4826340" y="278077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4826340" y="3517769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5003764" y="157975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V="1">
              <a:off x="4992388" y="229172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5006036" y="302871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V="1">
              <a:off x="4994660" y="37406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16200000" flipV="1">
              <a:off x="4870148" y="1715654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6200000" flipV="1">
              <a:off x="4871479" y="2432575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6200000" flipV="1">
              <a:off x="4907479" y="31205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0" flipV="1">
              <a:off x="4900859" y="3845429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Flowchart: Delay 154"/>
            <p:cNvSpPr/>
            <p:nvPr/>
          </p:nvSpPr>
          <p:spPr>
            <a:xfrm>
              <a:off x="6183304" y="194965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6" name="Flowchart: Delay 155"/>
            <p:cNvSpPr/>
            <p:nvPr/>
          </p:nvSpPr>
          <p:spPr>
            <a:xfrm>
              <a:off x="6185576" y="124223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7" name="Flowchart: Delay 156"/>
            <p:cNvSpPr/>
            <p:nvPr/>
          </p:nvSpPr>
          <p:spPr>
            <a:xfrm>
              <a:off x="6185576" y="267527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3" name="Flowchart: Delay 162"/>
            <p:cNvSpPr/>
            <p:nvPr/>
          </p:nvSpPr>
          <p:spPr>
            <a:xfrm>
              <a:off x="6185576" y="339861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5" name="Straight Connector 164"/>
            <p:cNvCxnSpPr/>
            <p:nvPr/>
          </p:nvCxnSpPr>
          <p:spPr>
            <a:xfrm rot="5400000" flipV="1">
              <a:off x="4063324" y="3143449"/>
              <a:ext cx="356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V="1">
              <a:off x="5834020" y="13591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V="1">
              <a:off x="5836292" y="204378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V="1">
              <a:off x="5822644" y="278077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V="1">
              <a:off x="5822644" y="3517769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6000068" y="157975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V="1">
              <a:off x="5988692" y="229172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6002340" y="302871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990964" y="37406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V="1">
              <a:off x="5866452" y="1715654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rot="16200000" flipV="1">
              <a:off x="5867783" y="2432575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16200000" flipV="1">
              <a:off x="5903783" y="31205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V="1">
              <a:off x="5897163" y="3845429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5613372" y="3936305"/>
              <a:ext cx="39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V="1">
              <a:off x="5547404" y="3222057"/>
              <a:ext cx="4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flipV="1">
              <a:off x="5542852" y="2555577"/>
              <a:ext cx="4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5545124" y="1854977"/>
              <a:ext cx="4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V="1">
              <a:off x="2267814" y="4735905"/>
              <a:ext cx="2592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277714" y="4923930"/>
              <a:ext cx="356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2265839" y="4532055"/>
              <a:ext cx="158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V="1">
              <a:off x="2275739" y="4340080"/>
              <a:ext cx="54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9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09209" y="2438988"/>
              <a:ext cx="1176337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19109" y="4182638"/>
              <a:ext cx="1176337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6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1800" y="2444400"/>
              <a:ext cx="633413" cy="266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217" name="Straight Connector 216"/>
          <p:cNvCxnSpPr/>
          <p:nvPr/>
        </p:nvCxnSpPr>
        <p:spPr>
          <a:xfrm rot="16200000" flipV="1">
            <a:off x="1657050" y="3733500"/>
            <a:ext cx="536400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-456778" y="880914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Type 1</a:t>
            </a:r>
            <a:endParaRPr lang="nl-BE" sz="24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4115222" y="880914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Type 2</a:t>
            </a:r>
            <a:endParaRPr lang="nl-BE" sz="24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27169" y="4632314"/>
            <a:ext cx="37148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 Delay dependent of previous and current address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 Prone to glitches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006562" y="4633882"/>
            <a:ext cx="37148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 Delay more or less constant for each address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 Delay and Energy are more robust against mismatch</a:t>
            </a:r>
          </a:p>
          <a:p>
            <a:endParaRPr lang="nl-BE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DECODERS (2)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cxnSp>
        <p:nvCxnSpPr>
          <p:cNvPr id="244" name="Straight Connector 243"/>
          <p:cNvCxnSpPr/>
          <p:nvPr/>
        </p:nvCxnSpPr>
        <p:spPr>
          <a:xfrm>
            <a:off x="9153524" y="3189207"/>
            <a:ext cx="0" cy="4048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/>
          <p:cNvGrpSpPr/>
          <p:nvPr/>
        </p:nvGrpSpPr>
        <p:grpSpPr>
          <a:xfrm>
            <a:off x="181800" y="1239960"/>
            <a:ext cx="6558294" cy="3868265"/>
            <a:chOff x="181800" y="1239960"/>
            <a:chExt cx="6558294" cy="3868265"/>
          </a:xfrm>
        </p:grpSpPr>
        <p:cxnSp>
          <p:nvCxnSpPr>
            <p:cNvPr id="122" name="Straight Connector 121"/>
            <p:cNvCxnSpPr/>
            <p:nvPr/>
          </p:nvCxnSpPr>
          <p:spPr>
            <a:xfrm flipV="1">
              <a:off x="697828" y="2651129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697828" y="286544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697828" y="320834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Elbow Connector 187"/>
            <p:cNvCxnSpPr/>
            <p:nvPr/>
          </p:nvCxnSpPr>
          <p:spPr>
            <a:xfrm rot="10800000" flipV="1">
              <a:off x="2266413" y="1856094"/>
              <a:ext cx="3356464" cy="743901"/>
            </a:xfrm>
            <a:prstGeom prst="bentConnector3">
              <a:avLst>
                <a:gd name="adj1" fmla="val 9350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/>
            <p:nvPr/>
          </p:nvCxnSpPr>
          <p:spPr>
            <a:xfrm rot="10800000">
              <a:off x="2268688" y="3195849"/>
              <a:ext cx="3356464" cy="743901"/>
            </a:xfrm>
            <a:prstGeom prst="bentConnector3">
              <a:avLst>
                <a:gd name="adj1" fmla="val 9350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Elbow Connector 95"/>
            <p:cNvCxnSpPr/>
            <p:nvPr/>
          </p:nvCxnSpPr>
          <p:spPr>
            <a:xfrm rot="10800000">
              <a:off x="2259260" y="2977473"/>
              <a:ext cx="3322675" cy="243399"/>
            </a:xfrm>
            <a:prstGeom prst="bentConnector3">
              <a:avLst>
                <a:gd name="adj1" fmla="val 873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/>
            <p:nvPr/>
          </p:nvCxnSpPr>
          <p:spPr>
            <a:xfrm rot="10800000" flipV="1">
              <a:off x="2261532" y="2556657"/>
              <a:ext cx="3322675" cy="243399"/>
            </a:xfrm>
            <a:prstGeom prst="bentConnector3">
              <a:avLst>
                <a:gd name="adj1" fmla="val 873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Flowchart: Delay 101"/>
            <p:cNvSpPr/>
            <p:nvPr/>
          </p:nvSpPr>
          <p:spPr>
            <a:xfrm>
              <a:off x="3164824" y="1947384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3" name="Flowchart: Delay 102"/>
            <p:cNvSpPr/>
            <p:nvPr/>
          </p:nvSpPr>
          <p:spPr>
            <a:xfrm>
              <a:off x="3167096" y="1239960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4" name="Flowchart: Delay 103"/>
            <p:cNvSpPr/>
            <p:nvPr/>
          </p:nvSpPr>
          <p:spPr>
            <a:xfrm>
              <a:off x="3167096" y="2673000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5" name="Flowchart: Delay 104"/>
            <p:cNvSpPr/>
            <p:nvPr/>
          </p:nvSpPr>
          <p:spPr>
            <a:xfrm>
              <a:off x="3167096" y="3396344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7" name="Straight Connector 106"/>
            <p:cNvCxnSpPr/>
            <p:nvPr/>
          </p:nvCxnSpPr>
          <p:spPr>
            <a:xfrm flipV="1">
              <a:off x="713748" y="4373049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713748" y="458736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713748" y="493026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 flipV="1">
              <a:off x="1332844" y="2853177"/>
              <a:ext cx="29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2815540" y="1356841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2817812" y="20415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2804164" y="277850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2804164" y="351549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2981588" y="15774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2970212" y="2289449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2983860" y="302644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2972484" y="3738409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 flipV="1">
              <a:off x="2847972" y="1713382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V="1">
              <a:off x="2849303" y="2430303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6200000" flipV="1">
              <a:off x="2885303" y="3118285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16200000" flipV="1">
              <a:off x="2878683" y="38431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Flowchart: Delay 132"/>
            <p:cNvSpPr/>
            <p:nvPr/>
          </p:nvSpPr>
          <p:spPr>
            <a:xfrm>
              <a:off x="4190696" y="194965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4" name="Flowchart: Delay 133"/>
            <p:cNvSpPr/>
            <p:nvPr/>
          </p:nvSpPr>
          <p:spPr>
            <a:xfrm>
              <a:off x="4192968" y="124223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5" name="Flowchart: Delay 134"/>
            <p:cNvSpPr/>
            <p:nvPr/>
          </p:nvSpPr>
          <p:spPr>
            <a:xfrm>
              <a:off x="4192968" y="267527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6" name="Flowchart: Delay 135"/>
            <p:cNvSpPr/>
            <p:nvPr/>
          </p:nvSpPr>
          <p:spPr>
            <a:xfrm>
              <a:off x="4192968" y="339861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7" name="Straight Connector 136"/>
            <p:cNvCxnSpPr/>
            <p:nvPr/>
          </p:nvCxnSpPr>
          <p:spPr>
            <a:xfrm rot="5400000" flipV="1">
              <a:off x="2268716" y="2945449"/>
              <a:ext cx="31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3841412" y="13591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V="1">
              <a:off x="3843684" y="204378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3830036" y="278077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3830036" y="3517769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V="1">
              <a:off x="4007460" y="157975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3996084" y="229172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V="1">
              <a:off x="4009732" y="302871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V="1">
              <a:off x="3998356" y="37406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6200000" flipV="1">
              <a:off x="3873844" y="1715654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6200000" flipV="1">
              <a:off x="3875175" y="2432575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0" flipV="1">
              <a:off x="3911175" y="31205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16200000" flipV="1">
              <a:off x="3904555" y="3845429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Flowchart: Delay 155"/>
            <p:cNvSpPr/>
            <p:nvPr/>
          </p:nvSpPr>
          <p:spPr>
            <a:xfrm>
              <a:off x="5187000" y="194965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7" name="Flowchart: Delay 156"/>
            <p:cNvSpPr/>
            <p:nvPr/>
          </p:nvSpPr>
          <p:spPr>
            <a:xfrm>
              <a:off x="5189272" y="124223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3" name="Flowchart: Delay 162"/>
            <p:cNvSpPr/>
            <p:nvPr/>
          </p:nvSpPr>
          <p:spPr>
            <a:xfrm>
              <a:off x="5189272" y="267527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5" name="Flowchart: Delay 164"/>
            <p:cNvSpPr/>
            <p:nvPr/>
          </p:nvSpPr>
          <p:spPr>
            <a:xfrm>
              <a:off x="5189272" y="339861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6" name="Straight Connector 165"/>
            <p:cNvCxnSpPr/>
            <p:nvPr/>
          </p:nvCxnSpPr>
          <p:spPr>
            <a:xfrm rot="5400000" flipV="1">
              <a:off x="3157020" y="3053449"/>
              <a:ext cx="338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V="1">
              <a:off x="4837716" y="13591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V="1">
              <a:off x="4839988" y="204378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V="1">
              <a:off x="4826340" y="278077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4826340" y="3517769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V="1">
              <a:off x="5003764" y="157975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4992388" y="229172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006036" y="302871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V="1">
              <a:off x="4994660" y="37406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rot="16200000" flipV="1">
              <a:off x="4870148" y="1715654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16200000" flipV="1">
              <a:off x="4871479" y="2432575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V="1">
              <a:off x="4907479" y="31205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V="1">
              <a:off x="4900859" y="3845429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4" name="Flowchart: Delay 183"/>
            <p:cNvSpPr/>
            <p:nvPr/>
          </p:nvSpPr>
          <p:spPr>
            <a:xfrm>
              <a:off x="6183304" y="194965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5" name="Flowchart: Delay 184"/>
            <p:cNvSpPr/>
            <p:nvPr/>
          </p:nvSpPr>
          <p:spPr>
            <a:xfrm>
              <a:off x="6185576" y="124223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6" name="Flowchart: Delay 185"/>
            <p:cNvSpPr/>
            <p:nvPr/>
          </p:nvSpPr>
          <p:spPr>
            <a:xfrm>
              <a:off x="6185576" y="267527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7" name="Flowchart: Delay 186"/>
            <p:cNvSpPr/>
            <p:nvPr/>
          </p:nvSpPr>
          <p:spPr>
            <a:xfrm>
              <a:off x="6185576" y="339861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9" name="Straight Connector 188"/>
            <p:cNvCxnSpPr/>
            <p:nvPr/>
          </p:nvCxnSpPr>
          <p:spPr>
            <a:xfrm rot="5400000" flipV="1">
              <a:off x="4063324" y="3143449"/>
              <a:ext cx="356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5834020" y="13591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V="1">
              <a:off x="5836292" y="204378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V="1">
              <a:off x="5822644" y="278077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flipV="1">
              <a:off x="5822644" y="3517769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6000068" y="157975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flipV="1">
              <a:off x="5988692" y="229172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6002340" y="302871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flipV="1">
              <a:off x="5990964" y="37406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V="1">
              <a:off x="5866452" y="1715654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V="1">
              <a:off x="5867783" y="2432575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V="1">
              <a:off x="5903783" y="31205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V="1">
              <a:off x="5897163" y="3845429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5613372" y="3936305"/>
              <a:ext cx="39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flipV="1">
              <a:off x="5547404" y="3222057"/>
              <a:ext cx="4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V="1">
              <a:off x="5542852" y="2555577"/>
              <a:ext cx="4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V="1">
              <a:off x="5545124" y="1854977"/>
              <a:ext cx="4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V="1">
              <a:off x="2267814" y="4735905"/>
              <a:ext cx="2592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V="1">
              <a:off x="2277714" y="4923930"/>
              <a:ext cx="356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flipV="1">
              <a:off x="2265839" y="4532055"/>
              <a:ext cx="158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flipV="1">
              <a:off x="2275739" y="4340080"/>
              <a:ext cx="54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9209" y="2438988"/>
              <a:ext cx="1176337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19109" y="4182638"/>
              <a:ext cx="1176337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1800" y="2444400"/>
              <a:ext cx="633413" cy="266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97" name="Freeform 96"/>
          <p:cNvSpPr/>
          <p:nvPr/>
        </p:nvSpPr>
        <p:spPr>
          <a:xfrm>
            <a:off x="6881567" y="3500485"/>
            <a:ext cx="1033806" cy="1194062"/>
          </a:xfrm>
          <a:custGeom>
            <a:avLst/>
            <a:gdLst>
              <a:gd name="connsiteX0" fmla="*/ 0 w 1621411"/>
              <a:gd name="connsiteY0" fmla="*/ 867266 h 867266"/>
              <a:gd name="connsiteX1" fmla="*/ 1621411 w 1621411"/>
              <a:gd name="connsiteY1" fmla="*/ 0 h 867266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244339"/>
              <a:gd name="connsiteY0" fmla="*/ 204248 h 458772"/>
              <a:gd name="connsiteX1" fmla="*/ 1244339 w 1244339"/>
              <a:gd name="connsiteY1" fmla="*/ 458772 h 458772"/>
              <a:gd name="connsiteX0" fmla="*/ 0 w 688157"/>
              <a:gd name="connsiteY0" fmla="*/ 204248 h 948965"/>
              <a:gd name="connsiteX1" fmla="*/ 688157 w 688157"/>
              <a:gd name="connsiteY1" fmla="*/ 948965 h 948965"/>
              <a:gd name="connsiteX0" fmla="*/ 0 w 882978"/>
              <a:gd name="connsiteY0" fmla="*/ 204248 h 948965"/>
              <a:gd name="connsiteX1" fmla="*/ 688157 w 882978"/>
              <a:gd name="connsiteY1" fmla="*/ 948965 h 948965"/>
              <a:gd name="connsiteX0" fmla="*/ 0 w 1033806"/>
              <a:gd name="connsiteY0" fmla="*/ 204248 h 1194062"/>
              <a:gd name="connsiteX1" fmla="*/ 838985 w 1033806"/>
              <a:gd name="connsiteY1" fmla="*/ 1194062 h 119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3806" h="1194062">
                <a:moveTo>
                  <a:pt x="0" y="204248"/>
                </a:moveTo>
                <a:cubicBezTo>
                  <a:pt x="681872" y="0"/>
                  <a:pt x="1033806" y="738434"/>
                  <a:pt x="838985" y="1194062"/>
                </a:cubicBezTo>
              </a:path>
            </a:pathLst>
          </a:cu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1" name="Flowchart: Stored Data 100"/>
          <p:cNvSpPr/>
          <p:nvPr/>
        </p:nvSpPr>
        <p:spPr>
          <a:xfrm flipH="1">
            <a:off x="7202381" y="4761731"/>
            <a:ext cx="700878" cy="648072"/>
          </a:xfrm>
          <a:prstGeom prst="flowChartOnline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6" name="Flowchart: Connector 105"/>
          <p:cNvSpPr/>
          <p:nvPr/>
        </p:nvSpPr>
        <p:spPr>
          <a:xfrm flipH="1">
            <a:off x="7901882" y="5049763"/>
            <a:ext cx="92586" cy="14401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8000818" y="5121771"/>
            <a:ext cx="46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6362518" y="4905871"/>
            <a:ext cx="93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6730100" y="4760537"/>
            <a:ext cx="360618" cy="288032"/>
            <a:chOff x="8146150" y="4970087"/>
            <a:chExt cx="360618" cy="288032"/>
          </a:xfrm>
        </p:grpSpPr>
        <p:sp>
          <p:nvSpPr>
            <p:cNvPr id="112" name="Isosceles Triangle 111"/>
            <p:cNvSpPr/>
            <p:nvPr/>
          </p:nvSpPr>
          <p:spPr>
            <a:xfrm rot="5400000">
              <a:off x="8146150" y="4970087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3" name="Flowchart: Connector 112"/>
            <p:cNvSpPr/>
            <p:nvPr/>
          </p:nvSpPr>
          <p:spPr>
            <a:xfrm>
              <a:off x="8434760" y="5078388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116" name="Straight Connector 115"/>
          <p:cNvCxnSpPr/>
          <p:nvPr/>
        </p:nvCxnSpPr>
        <p:spPr>
          <a:xfrm>
            <a:off x="6362518" y="5299571"/>
            <a:ext cx="93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6730100" y="5154237"/>
            <a:ext cx="360618" cy="288032"/>
            <a:chOff x="8146150" y="4970087"/>
            <a:chExt cx="360618" cy="288032"/>
          </a:xfrm>
        </p:grpSpPr>
        <p:sp>
          <p:nvSpPr>
            <p:cNvPr id="99" name="Isosceles Triangle 98"/>
            <p:cNvSpPr/>
            <p:nvPr/>
          </p:nvSpPr>
          <p:spPr>
            <a:xfrm rot="5400000">
              <a:off x="8146150" y="4970087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0" name="Flowchart: Connector 99"/>
            <p:cNvSpPr/>
            <p:nvPr/>
          </p:nvSpPr>
          <p:spPr>
            <a:xfrm>
              <a:off x="8434760" y="5078388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7407165" y="3433537"/>
            <a:ext cx="1520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Replace by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  <p:sp>
        <p:nvSpPr>
          <p:cNvPr id="118" name="Freeform 117"/>
          <p:cNvSpPr/>
          <p:nvPr/>
        </p:nvSpPr>
        <p:spPr>
          <a:xfrm>
            <a:off x="5929851" y="5520833"/>
            <a:ext cx="932665" cy="538964"/>
          </a:xfrm>
          <a:custGeom>
            <a:avLst/>
            <a:gdLst>
              <a:gd name="connsiteX0" fmla="*/ 0 w 1621411"/>
              <a:gd name="connsiteY0" fmla="*/ 867266 h 867266"/>
              <a:gd name="connsiteX1" fmla="*/ 1621411 w 1621411"/>
              <a:gd name="connsiteY1" fmla="*/ 0 h 867266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244339"/>
              <a:gd name="connsiteY0" fmla="*/ 204248 h 458772"/>
              <a:gd name="connsiteX1" fmla="*/ 1244339 w 1244339"/>
              <a:gd name="connsiteY1" fmla="*/ 458772 h 458772"/>
              <a:gd name="connsiteX0" fmla="*/ 0 w 688157"/>
              <a:gd name="connsiteY0" fmla="*/ 204248 h 948965"/>
              <a:gd name="connsiteX1" fmla="*/ 688157 w 688157"/>
              <a:gd name="connsiteY1" fmla="*/ 948965 h 948965"/>
              <a:gd name="connsiteX0" fmla="*/ 0 w 882978"/>
              <a:gd name="connsiteY0" fmla="*/ 204248 h 948965"/>
              <a:gd name="connsiteX1" fmla="*/ 688157 w 882978"/>
              <a:gd name="connsiteY1" fmla="*/ 948965 h 948965"/>
              <a:gd name="connsiteX0" fmla="*/ 0 w 1033806"/>
              <a:gd name="connsiteY0" fmla="*/ 204248 h 1194062"/>
              <a:gd name="connsiteX1" fmla="*/ 838985 w 1033806"/>
              <a:gd name="connsiteY1" fmla="*/ 1194062 h 1194062"/>
              <a:gd name="connsiteX0" fmla="*/ 0 w 1205256"/>
              <a:gd name="connsiteY0" fmla="*/ 1129514 h 1129514"/>
              <a:gd name="connsiteX1" fmla="*/ 1010435 w 1205256"/>
              <a:gd name="connsiteY1" fmla="*/ 455628 h 1129514"/>
              <a:gd name="connsiteX0" fmla="*/ 696078 w 1901334"/>
              <a:gd name="connsiteY0" fmla="*/ 1129514 h 1477716"/>
              <a:gd name="connsiteX1" fmla="*/ 1706513 w 1901334"/>
              <a:gd name="connsiteY1" fmla="*/ 455628 h 1477716"/>
              <a:gd name="connsiteX0" fmla="*/ 932665 w 932665"/>
              <a:gd name="connsiteY0" fmla="*/ 0 h 538964"/>
              <a:gd name="connsiteX1" fmla="*/ 0 w 932665"/>
              <a:gd name="connsiteY1" fmla="*/ 538964 h 538964"/>
              <a:gd name="connsiteX0" fmla="*/ 932665 w 932665"/>
              <a:gd name="connsiteY0" fmla="*/ 0 h 538964"/>
              <a:gd name="connsiteX1" fmla="*/ 0 w 932665"/>
              <a:gd name="connsiteY1" fmla="*/ 538964 h 538964"/>
              <a:gd name="connsiteX0" fmla="*/ 932665 w 932665"/>
              <a:gd name="connsiteY0" fmla="*/ 0 h 538964"/>
              <a:gd name="connsiteX1" fmla="*/ 0 w 932665"/>
              <a:gd name="connsiteY1" fmla="*/ 538964 h 53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2665" h="538964">
                <a:moveTo>
                  <a:pt x="932665" y="0"/>
                </a:moveTo>
                <a:cubicBezTo>
                  <a:pt x="769987" y="291052"/>
                  <a:pt x="677421" y="426236"/>
                  <a:pt x="0" y="538964"/>
                </a:cubicBezTo>
              </a:path>
            </a:pathLst>
          </a:cu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1" name="TextBox 140"/>
          <p:cNvSpPr txBox="1"/>
          <p:nvPr/>
        </p:nvSpPr>
        <p:spPr>
          <a:xfrm>
            <a:off x="3971815" y="5226784"/>
            <a:ext cx="26512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Use as buffer and in bigger decoders add stages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comp_e_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6862" y="609600"/>
            <a:ext cx="5201674" cy="4457700"/>
          </a:xfrm>
          <a:prstGeom prst="rect">
            <a:avLst/>
          </a:prstGeom>
        </p:spPr>
      </p:pic>
      <p:pic>
        <p:nvPicPr>
          <p:cNvPr id="28" name="Picture 27" descr="comp_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73280" y="3811756"/>
            <a:ext cx="3516197" cy="2637148"/>
          </a:xfrm>
          <a:prstGeom prst="rect">
            <a:avLst/>
          </a:prstGeom>
        </p:spPr>
      </p:pic>
      <p:cxnSp>
        <p:nvCxnSpPr>
          <p:cNvPr id="279" name="Straight Arrow Connector 278"/>
          <p:cNvCxnSpPr/>
          <p:nvPr/>
        </p:nvCxnSpPr>
        <p:spPr>
          <a:xfrm>
            <a:off x="3358461" y="2517867"/>
            <a:ext cx="394171" cy="0"/>
          </a:xfrm>
          <a:prstGeom prst="straightConnector1">
            <a:avLst/>
          </a:prstGeom>
          <a:ln w="22225">
            <a:solidFill>
              <a:srgbClr val="3A23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/>
          <p:nvPr/>
        </p:nvCxnSpPr>
        <p:spPr>
          <a:xfrm>
            <a:off x="4041314" y="1933402"/>
            <a:ext cx="394171" cy="0"/>
          </a:xfrm>
          <a:prstGeom prst="straightConnector1">
            <a:avLst/>
          </a:prstGeom>
          <a:ln w="2222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>
            <a:off x="1483932" y="3756412"/>
            <a:ext cx="394171" cy="0"/>
          </a:xfrm>
          <a:prstGeom prst="straightConnector1">
            <a:avLst/>
          </a:prstGeom>
          <a:ln w="2222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/>
          <p:nvPr/>
        </p:nvCxnSpPr>
        <p:spPr>
          <a:xfrm>
            <a:off x="1537584" y="4059707"/>
            <a:ext cx="394171" cy="0"/>
          </a:xfrm>
          <a:prstGeom prst="straightConnector1">
            <a:avLst/>
          </a:prstGeom>
          <a:ln w="22225">
            <a:solidFill>
              <a:srgbClr val="3A23E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DECODERS (3)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926" y="5137608"/>
            <a:ext cx="1896152" cy="136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86260" y="5144224"/>
            <a:ext cx="1951562" cy="1340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ounded Rectangle 17"/>
          <p:cNvSpPr/>
          <p:nvPr/>
        </p:nvSpPr>
        <p:spPr>
          <a:xfrm>
            <a:off x="612742" y="4977353"/>
            <a:ext cx="2111604" cy="166854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Rounded Rectangle 18"/>
          <p:cNvSpPr/>
          <p:nvPr/>
        </p:nvSpPr>
        <p:spPr>
          <a:xfrm>
            <a:off x="3074760" y="4978921"/>
            <a:ext cx="2194824" cy="166854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Freeform 19"/>
          <p:cNvSpPr/>
          <p:nvPr/>
        </p:nvSpPr>
        <p:spPr>
          <a:xfrm>
            <a:off x="4039614" y="3854282"/>
            <a:ext cx="401418" cy="1120149"/>
          </a:xfrm>
          <a:custGeom>
            <a:avLst/>
            <a:gdLst>
              <a:gd name="connsiteX0" fmla="*/ 0 w 1621411"/>
              <a:gd name="connsiteY0" fmla="*/ 867266 h 867266"/>
              <a:gd name="connsiteX1" fmla="*/ 1621411 w 1621411"/>
              <a:gd name="connsiteY1" fmla="*/ 0 h 867266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244339"/>
              <a:gd name="connsiteY0" fmla="*/ 204248 h 458772"/>
              <a:gd name="connsiteX1" fmla="*/ 1244339 w 1244339"/>
              <a:gd name="connsiteY1" fmla="*/ 458772 h 458772"/>
              <a:gd name="connsiteX0" fmla="*/ 0 w 688157"/>
              <a:gd name="connsiteY0" fmla="*/ 204248 h 948965"/>
              <a:gd name="connsiteX1" fmla="*/ 688157 w 688157"/>
              <a:gd name="connsiteY1" fmla="*/ 948965 h 948965"/>
              <a:gd name="connsiteX0" fmla="*/ 0 w 882978"/>
              <a:gd name="connsiteY0" fmla="*/ 204248 h 948965"/>
              <a:gd name="connsiteX1" fmla="*/ 688157 w 882978"/>
              <a:gd name="connsiteY1" fmla="*/ 948965 h 948965"/>
              <a:gd name="connsiteX0" fmla="*/ 0 w 1033806"/>
              <a:gd name="connsiteY0" fmla="*/ 204248 h 1194062"/>
              <a:gd name="connsiteX1" fmla="*/ 838985 w 1033806"/>
              <a:gd name="connsiteY1" fmla="*/ 1194062 h 1194062"/>
              <a:gd name="connsiteX0" fmla="*/ 0 w 1205256"/>
              <a:gd name="connsiteY0" fmla="*/ 1129514 h 1129514"/>
              <a:gd name="connsiteX1" fmla="*/ 1010435 w 1205256"/>
              <a:gd name="connsiteY1" fmla="*/ 455628 h 1129514"/>
              <a:gd name="connsiteX0" fmla="*/ 696078 w 1901334"/>
              <a:gd name="connsiteY0" fmla="*/ 1129514 h 1477716"/>
              <a:gd name="connsiteX1" fmla="*/ 1706513 w 1901334"/>
              <a:gd name="connsiteY1" fmla="*/ 455628 h 1477716"/>
              <a:gd name="connsiteX0" fmla="*/ 932665 w 932665"/>
              <a:gd name="connsiteY0" fmla="*/ 0 h 538964"/>
              <a:gd name="connsiteX1" fmla="*/ 0 w 932665"/>
              <a:gd name="connsiteY1" fmla="*/ 538964 h 538964"/>
              <a:gd name="connsiteX0" fmla="*/ 932665 w 932665"/>
              <a:gd name="connsiteY0" fmla="*/ 0 h 538964"/>
              <a:gd name="connsiteX1" fmla="*/ 0 w 932665"/>
              <a:gd name="connsiteY1" fmla="*/ 538964 h 538964"/>
              <a:gd name="connsiteX0" fmla="*/ 932665 w 932665"/>
              <a:gd name="connsiteY0" fmla="*/ 0 h 538964"/>
              <a:gd name="connsiteX1" fmla="*/ 0 w 932665"/>
              <a:gd name="connsiteY1" fmla="*/ 538964 h 538964"/>
              <a:gd name="connsiteX0" fmla="*/ 162678 w 2353454"/>
              <a:gd name="connsiteY0" fmla="*/ 0 h 2200124"/>
              <a:gd name="connsiteX1" fmla="*/ 1676033 w 2353454"/>
              <a:gd name="connsiteY1" fmla="*/ 2200124 h 2200124"/>
              <a:gd name="connsiteX0" fmla="*/ 0 w 2190776"/>
              <a:gd name="connsiteY0" fmla="*/ 0 h 2200124"/>
              <a:gd name="connsiteX1" fmla="*/ 1513355 w 2190776"/>
              <a:gd name="connsiteY1" fmla="*/ 2200124 h 2200124"/>
              <a:gd name="connsiteX0" fmla="*/ 0 w 2160296"/>
              <a:gd name="connsiteY0" fmla="*/ 0 h 1057124"/>
              <a:gd name="connsiteX1" fmla="*/ 1482875 w 2160296"/>
              <a:gd name="connsiteY1" fmla="*/ 1057124 h 1057124"/>
              <a:gd name="connsiteX0" fmla="*/ 338305 w 1150987"/>
              <a:gd name="connsiteY0" fmla="*/ 1196824 h 1465016"/>
              <a:gd name="connsiteX1" fmla="*/ 0 w 1150987"/>
              <a:gd name="connsiteY1" fmla="*/ 112728 h 1465016"/>
              <a:gd name="connsiteX0" fmla="*/ 338305 w 1105267"/>
              <a:gd name="connsiteY0" fmla="*/ 1196824 h 1426916"/>
              <a:gd name="connsiteX1" fmla="*/ 310930 w 1105267"/>
              <a:gd name="connsiteY1" fmla="*/ 1147151 h 1426916"/>
              <a:gd name="connsiteX2" fmla="*/ 0 w 1105267"/>
              <a:gd name="connsiteY2" fmla="*/ 112728 h 1426916"/>
              <a:gd name="connsiteX0" fmla="*/ 338305 w 677421"/>
              <a:gd name="connsiteY0" fmla="*/ 1196824 h 1196824"/>
              <a:gd name="connsiteX1" fmla="*/ 310930 w 677421"/>
              <a:gd name="connsiteY1" fmla="*/ 1147151 h 1196824"/>
              <a:gd name="connsiteX2" fmla="*/ 0 w 677421"/>
              <a:gd name="connsiteY2" fmla="*/ 112728 h 1196824"/>
              <a:gd name="connsiteX0" fmla="*/ 338305 w 457567"/>
              <a:gd name="connsiteY0" fmla="*/ 1084096 h 1084096"/>
              <a:gd name="connsiteX1" fmla="*/ 310930 w 457567"/>
              <a:gd name="connsiteY1" fmla="*/ 1034423 h 1084096"/>
              <a:gd name="connsiteX2" fmla="*/ 0 w 457567"/>
              <a:gd name="connsiteY2" fmla="*/ 0 h 1084096"/>
              <a:gd name="connsiteX0" fmla="*/ 474036 w 474036"/>
              <a:gd name="connsiteY0" fmla="*/ 1126958 h 1126958"/>
              <a:gd name="connsiteX1" fmla="*/ 310930 w 474036"/>
              <a:gd name="connsiteY1" fmla="*/ 1034423 h 1126958"/>
              <a:gd name="connsiteX2" fmla="*/ 0 w 474036"/>
              <a:gd name="connsiteY2" fmla="*/ 0 h 1126958"/>
              <a:gd name="connsiteX0" fmla="*/ 310930 w 457567"/>
              <a:gd name="connsiteY0" fmla="*/ 1034423 h 1034423"/>
              <a:gd name="connsiteX1" fmla="*/ 0 w 457567"/>
              <a:gd name="connsiteY1" fmla="*/ 0 h 1034423"/>
              <a:gd name="connsiteX0" fmla="*/ 310930 w 340885"/>
              <a:gd name="connsiteY0" fmla="*/ 1034423 h 1034423"/>
              <a:gd name="connsiteX1" fmla="*/ 0 w 340885"/>
              <a:gd name="connsiteY1" fmla="*/ 0 h 1034423"/>
              <a:gd name="connsiteX0" fmla="*/ 310930 w 357554"/>
              <a:gd name="connsiteY0" fmla="*/ 1034423 h 1053474"/>
              <a:gd name="connsiteX1" fmla="*/ 327599 w 357554"/>
              <a:gd name="connsiteY1" fmla="*/ 1053474 h 1053474"/>
              <a:gd name="connsiteX2" fmla="*/ 0 w 357554"/>
              <a:gd name="connsiteY2" fmla="*/ 0 h 1053474"/>
              <a:gd name="connsiteX0" fmla="*/ 146624 w 357554"/>
              <a:gd name="connsiteY0" fmla="*/ 989179 h 1053474"/>
              <a:gd name="connsiteX1" fmla="*/ 327599 w 357554"/>
              <a:gd name="connsiteY1" fmla="*/ 1053474 h 1053474"/>
              <a:gd name="connsiteX2" fmla="*/ 0 w 357554"/>
              <a:gd name="connsiteY2" fmla="*/ 0 h 1053474"/>
              <a:gd name="connsiteX0" fmla="*/ 327599 w 357554"/>
              <a:gd name="connsiteY0" fmla="*/ 1053474 h 1053474"/>
              <a:gd name="connsiteX1" fmla="*/ 0 w 357554"/>
              <a:gd name="connsiteY1" fmla="*/ 0 h 1053474"/>
              <a:gd name="connsiteX0" fmla="*/ 327599 w 327599"/>
              <a:gd name="connsiteY0" fmla="*/ 1053474 h 1053474"/>
              <a:gd name="connsiteX1" fmla="*/ 0 w 327599"/>
              <a:gd name="connsiteY1" fmla="*/ 0 h 1053474"/>
              <a:gd name="connsiteX0" fmla="*/ 401418 w 401418"/>
              <a:gd name="connsiteY0" fmla="*/ 1120149 h 1120149"/>
              <a:gd name="connsiteX1" fmla="*/ 0 w 401418"/>
              <a:gd name="connsiteY1" fmla="*/ 0 h 1120149"/>
              <a:gd name="connsiteX0" fmla="*/ 401418 w 401418"/>
              <a:gd name="connsiteY0" fmla="*/ 1120149 h 1120149"/>
              <a:gd name="connsiteX1" fmla="*/ 0 w 401418"/>
              <a:gd name="connsiteY1" fmla="*/ 0 h 1120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1418" h="1120149">
                <a:moveTo>
                  <a:pt x="401418" y="1120149"/>
                </a:moveTo>
                <a:cubicBezTo>
                  <a:pt x="395655" y="821269"/>
                  <a:pt x="329759" y="256366"/>
                  <a:pt x="0" y="0"/>
                </a:cubicBezTo>
              </a:path>
            </a:pathLst>
          </a:custGeom>
          <a:ln w="254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Freeform 20"/>
          <p:cNvSpPr/>
          <p:nvPr/>
        </p:nvSpPr>
        <p:spPr>
          <a:xfrm>
            <a:off x="1687308" y="3806658"/>
            <a:ext cx="509220" cy="1163012"/>
          </a:xfrm>
          <a:custGeom>
            <a:avLst/>
            <a:gdLst>
              <a:gd name="connsiteX0" fmla="*/ 0 w 1621411"/>
              <a:gd name="connsiteY0" fmla="*/ 867266 h 867266"/>
              <a:gd name="connsiteX1" fmla="*/ 1621411 w 1621411"/>
              <a:gd name="connsiteY1" fmla="*/ 0 h 867266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244339"/>
              <a:gd name="connsiteY0" fmla="*/ 204248 h 458772"/>
              <a:gd name="connsiteX1" fmla="*/ 1244339 w 1244339"/>
              <a:gd name="connsiteY1" fmla="*/ 458772 h 458772"/>
              <a:gd name="connsiteX0" fmla="*/ 0 w 688157"/>
              <a:gd name="connsiteY0" fmla="*/ 204248 h 948965"/>
              <a:gd name="connsiteX1" fmla="*/ 688157 w 688157"/>
              <a:gd name="connsiteY1" fmla="*/ 948965 h 948965"/>
              <a:gd name="connsiteX0" fmla="*/ 0 w 882978"/>
              <a:gd name="connsiteY0" fmla="*/ 204248 h 948965"/>
              <a:gd name="connsiteX1" fmla="*/ 688157 w 882978"/>
              <a:gd name="connsiteY1" fmla="*/ 948965 h 948965"/>
              <a:gd name="connsiteX0" fmla="*/ 0 w 1033806"/>
              <a:gd name="connsiteY0" fmla="*/ 204248 h 1194062"/>
              <a:gd name="connsiteX1" fmla="*/ 838985 w 1033806"/>
              <a:gd name="connsiteY1" fmla="*/ 1194062 h 1194062"/>
              <a:gd name="connsiteX0" fmla="*/ 0 w 1205256"/>
              <a:gd name="connsiteY0" fmla="*/ 1129514 h 1129514"/>
              <a:gd name="connsiteX1" fmla="*/ 1010435 w 1205256"/>
              <a:gd name="connsiteY1" fmla="*/ 455628 h 1129514"/>
              <a:gd name="connsiteX0" fmla="*/ 696078 w 1901334"/>
              <a:gd name="connsiteY0" fmla="*/ 1129514 h 1477716"/>
              <a:gd name="connsiteX1" fmla="*/ 1706513 w 1901334"/>
              <a:gd name="connsiteY1" fmla="*/ 455628 h 1477716"/>
              <a:gd name="connsiteX0" fmla="*/ 932665 w 932665"/>
              <a:gd name="connsiteY0" fmla="*/ 0 h 538964"/>
              <a:gd name="connsiteX1" fmla="*/ 0 w 932665"/>
              <a:gd name="connsiteY1" fmla="*/ 538964 h 538964"/>
              <a:gd name="connsiteX0" fmla="*/ 932665 w 932665"/>
              <a:gd name="connsiteY0" fmla="*/ 0 h 538964"/>
              <a:gd name="connsiteX1" fmla="*/ 0 w 932665"/>
              <a:gd name="connsiteY1" fmla="*/ 538964 h 538964"/>
              <a:gd name="connsiteX0" fmla="*/ 932665 w 932665"/>
              <a:gd name="connsiteY0" fmla="*/ 0 h 538964"/>
              <a:gd name="connsiteX1" fmla="*/ 0 w 932665"/>
              <a:gd name="connsiteY1" fmla="*/ 538964 h 538964"/>
              <a:gd name="connsiteX0" fmla="*/ 162678 w 2353454"/>
              <a:gd name="connsiteY0" fmla="*/ 0 h 2200124"/>
              <a:gd name="connsiteX1" fmla="*/ 1676033 w 2353454"/>
              <a:gd name="connsiteY1" fmla="*/ 2200124 h 2200124"/>
              <a:gd name="connsiteX0" fmla="*/ 0 w 2190776"/>
              <a:gd name="connsiteY0" fmla="*/ 0 h 2200124"/>
              <a:gd name="connsiteX1" fmla="*/ 1513355 w 2190776"/>
              <a:gd name="connsiteY1" fmla="*/ 2200124 h 2200124"/>
              <a:gd name="connsiteX0" fmla="*/ 0 w 2160296"/>
              <a:gd name="connsiteY0" fmla="*/ 0 h 1057124"/>
              <a:gd name="connsiteX1" fmla="*/ 1482875 w 2160296"/>
              <a:gd name="connsiteY1" fmla="*/ 1057124 h 1057124"/>
              <a:gd name="connsiteX0" fmla="*/ 338305 w 1150987"/>
              <a:gd name="connsiteY0" fmla="*/ 1196824 h 1465016"/>
              <a:gd name="connsiteX1" fmla="*/ 0 w 1150987"/>
              <a:gd name="connsiteY1" fmla="*/ 112728 h 1465016"/>
              <a:gd name="connsiteX0" fmla="*/ 338305 w 1105267"/>
              <a:gd name="connsiteY0" fmla="*/ 1196824 h 1426916"/>
              <a:gd name="connsiteX1" fmla="*/ 310930 w 1105267"/>
              <a:gd name="connsiteY1" fmla="*/ 1147151 h 1426916"/>
              <a:gd name="connsiteX2" fmla="*/ 0 w 1105267"/>
              <a:gd name="connsiteY2" fmla="*/ 112728 h 1426916"/>
              <a:gd name="connsiteX0" fmla="*/ 338305 w 677421"/>
              <a:gd name="connsiteY0" fmla="*/ 1196824 h 1196824"/>
              <a:gd name="connsiteX1" fmla="*/ 310930 w 677421"/>
              <a:gd name="connsiteY1" fmla="*/ 1147151 h 1196824"/>
              <a:gd name="connsiteX2" fmla="*/ 0 w 677421"/>
              <a:gd name="connsiteY2" fmla="*/ 112728 h 1196824"/>
              <a:gd name="connsiteX0" fmla="*/ 338305 w 457567"/>
              <a:gd name="connsiteY0" fmla="*/ 1084096 h 1084096"/>
              <a:gd name="connsiteX1" fmla="*/ 310930 w 457567"/>
              <a:gd name="connsiteY1" fmla="*/ 1034423 h 1084096"/>
              <a:gd name="connsiteX2" fmla="*/ 0 w 457567"/>
              <a:gd name="connsiteY2" fmla="*/ 0 h 1084096"/>
              <a:gd name="connsiteX0" fmla="*/ 474036 w 474036"/>
              <a:gd name="connsiteY0" fmla="*/ 1126958 h 1126958"/>
              <a:gd name="connsiteX1" fmla="*/ 310930 w 474036"/>
              <a:gd name="connsiteY1" fmla="*/ 1034423 h 1126958"/>
              <a:gd name="connsiteX2" fmla="*/ 0 w 474036"/>
              <a:gd name="connsiteY2" fmla="*/ 0 h 1126958"/>
              <a:gd name="connsiteX0" fmla="*/ 310930 w 457567"/>
              <a:gd name="connsiteY0" fmla="*/ 1034423 h 1034423"/>
              <a:gd name="connsiteX1" fmla="*/ 0 w 457567"/>
              <a:gd name="connsiteY1" fmla="*/ 0 h 1034423"/>
              <a:gd name="connsiteX0" fmla="*/ 310930 w 340885"/>
              <a:gd name="connsiteY0" fmla="*/ 1034423 h 1034423"/>
              <a:gd name="connsiteX1" fmla="*/ 0 w 340885"/>
              <a:gd name="connsiteY1" fmla="*/ 0 h 1034423"/>
              <a:gd name="connsiteX0" fmla="*/ 310930 w 357554"/>
              <a:gd name="connsiteY0" fmla="*/ 1034423 h 1053474"/>
              <a:gd name="connsiteX1" fmla="*/ 327599 w 357554"/>
              <a:gd name="connsiteY1" fmla="*/ 1053474 h 1053474"/>
              <a:gd name="connsiteX2" fmla="*/ 0 w 357554"/>
              <a:gd name="connsiteY2" fmla="*/ 0 h 1053474"/>
              <a:gd name="connsiteX0" fmla="*/ 146624 w 357554"/>
              <a:gd name="connsiteY0" fmla="*/ 989179 h 1053474"/>
              <a:gd name="connsiteX1" fmla="*/ 327599 w 357554"/>
              <a:gd name="connsiteY1" fmla="*/ 1053474 h 1053474"/>
              <a:gd name="connsiteX2" fmla="*/ 0 w 357554"/>
              <a:gd name="connsiteY2" fmla="*/ 0 h 1053474"/>
              <a:gd name="connsiteX0" fmla="*/ 327599 w 357554"/>
              <a:gd name="connsiteY0" fmla="*/ 1053474 h 1053474"/>
              <a:gd name="connsiteX1" fmla="*/ 0 w 357554"/>
              <a:gd name="connsiteY1" fmla="*/ 0 h 1053474"/>
              <a:gd name="connsiteX0" fmla="*/ 327599 w 327599"/>
              <a:gd name="connsiteY0" fmla="*/ 1053474 h 1053474"/>
              <a:gd name="connsiteX1" fmla="*/ 0 w 327599"/>
              <a:gd name="connsiteY1" fmla="*/ 0 h 1053474"/>
              <a:gd name="connsiteX0" fmla="*/ 401418 w 401418"/>
              <a:gd name="connsiteY0" fmla="*/ 1120149 h 1120149"/>
              <a:gd name="connsiteX1" fmla="*/ 0 w 401418"/>
              <a:gd name="connsiteY1" fmla="*/ 0 h 1120149"/>
              <a:gd name="connsiteX0" fmla="*/ 401418 w 401418"/>
              <a:gd name="connsiteY0" fmla="*/ 1120149 h 1120149"/>
              <a:gd name="connsiteX1" fmla="*/ 0 w 401418"/>
              <a:gd name="connsiteY1" fmla="*/ 0 h 1120149"/>
              <a:gd name="connsiteX0" fmla="*/ 5763 w 505604"/>
              <a:gd name="connsiteY0" fmla="*/ 629612 h 629612"/>
              <a:gd name="connsiteX1" fmla="*/ 175845 w 505604"/>
              <a:gd name="connsiteY1" fmla="*/ 0 h 629612"/>
              <a:gd name="connsiteX0" fmla="*/ 5763 w 175845"/>
              <a:gd name="connsiteY0" fmla="*/ 629612 h 629612"/>
              <a:gd name="connsiteX1" fmla="*/ 175845 w 175845"/>
              <a:gd name="connsiteY1" fmla="*/ 0 h 629612"/>
              <a:gd name="connsiteX0" fmla="*/ 5763 w 509220"/>
              <a:gd name="connsiteY0" fmla="*/ 1163012 h 1163012"/>
              <a:gd name="connsiteX1" fmla="*/ 509220 w 509220"/>
              <a:gd name="connsiteY1" fmla="*/ 0 h 1163012"/>
              <a:gd name="connsiteX0" fmla="*/ 5763 w 509220"/>
              <a:gd name="connsiteY0" fmla="*/ 1163012 h 1163012"/>
              <a:gd name="connsiteX1" fmla="*/ 509220 w 509220"/>
              <a:gd name="connsiteY1" fmla="*/ 0 h 1163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9220" h="1163012">
                <a:moveTo>
                  <a:pt x="5763" y="1163012"/>
                </a:moveTo>
                <a:cubicBezTo>
                  <a:pt x="0" y="864132"/>
                  <a:pt x="205566" y="213504"/>
                  <a:pt x="509220" y="0"/>
                </a:cubicBezTo>
              </a:path>
            </a:pathLst>
          </a:custGeom>
          <a:ln w="254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TextBox 25"/>
          <p:cNvSpPr txBox="1"/>
          <p:nvPr/>
        </p:nvSpPr>
        <p:spPr>
          <a:xfrm>
            <a:off x="5503921" y="966478"/>
            <a:ext cx="39317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←Worst case delay and energy at worst case delay 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(≠ worst case energy !!!)</a:t>
            </a:r>
          </a:p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↓Total area (F</a:t>
            </a:r>
            <a:r>
              <a:rPr lang="en-US" sz="2000" baseline="300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= min technology area)</a:t>
            </a:r>
            <a:endParaRPr lang="en-US" sz="2000" baseline="300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nl-BE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28663" y="3983881"/>
            <a:ext cx="4473059" cy="899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9772" y="940332"/>
            <a:ext cx="5626160" cy="113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buffer_energ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97962" y="701328"/>
            <a:ext cx="4666268" cy="349970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DECODERS (4)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284483" y="120742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nl-BE" dirty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685" y="4022393"/>
            <a:ext cx="7783659" cy="283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" name="Freeform 96"/>
          <p:cNvSpPr/>
          <p:nvPr/>
        </p:nvSpPr>
        <p:spPr>
          <a:xfrm>
            <a:off x="3440784" y="713294"/>
            <a:ext cx="1545994" cy="992955"/>
          </a:xfrm>
          <a:custGeom>
            <a:avLst/>
            <a:gdLst>
              <a:gd name="connsiteX0" fmla="*/ 0 w 1621411"/>
              <a:gd name="connsiteY0" fmla="*/ 867266 h 867266"/>
              <a:gd name="connsiteX1" fmla="*/ 1621411 w 1621411"/>
              <a:gd name="connsiteY1" fmla="*/ 0 h 867266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244339"/>
              <a:gd name="connsiteY0" fmla="*/ 204248 h 458772"/>
              <a:gd name="connsiteX1" fmla="*/ 1244339 w 1244339"/>
              <a:gd name="connsiteY1" fmla="*/ 458772 h 458772"/>
              <a:gd name="connsiteX0" fmla="*/ 0 w 688157"/>
              <a:gd name="connsiteY0" fmla="*/ 204248 h 948965"/>
              <a:gd name="connsiteX1" fmla="*/ 688157 w 688157"/>
              <a:gd name="connsiteY1" fmla="*/ 948965 h 948965"/>
              <a:gd name="connsiteX0" fmla="*/ 0 w 882978"/>
              <a:gd name="connsiteY0" fmla="*/ 204248 h 948965"/>
              <a:gd name="connsiteX1" fmla="*/ 688157 w 882978"/>
              <a:gd name="connsiteY1" fmla="*/ 948965 h 948965"/>
              <a:gd name="connsiteX0" fmla="*/ 0 w 1033806"/>
              <a:gd name="connsiteY0" fmla="*/ 204248 h 1194062"/>
              <a:gd name="connsiteX1" fmla="*/ 838985 w 1033806"/>
              <a:gd name="connsiteY1" fmla="*/ 1194062 h 1194062"/>
              <a:gd name="connsiteX0" fmla="*/ 0 w 1580560"/>
              <a:gd name="connsiteY0" fmla="*/ 204248 h 524759"/>
              <a:gd name="connsiteX1" fmla="*/ 1385739 w 1580560"/>
              <a:gd name="connsiteY1" fmla="*/ 524759 h 524759"/>
              <a:gd name="connsiteX0" fmla="*/ 0 w 1693681"/>
              <a:gd name="connsiteY0" fmla="*/ 1049517 h 1049517"/>
              <a:gd name="connsiteX1" fmla="*/ 1498860 w 1693681"/>
              <a:gd name="connsiteY1" fmla="*/ 455628 h 1049517"/>
              <a:gd name="connsiteX0" fmla="*/ 0 w 1693681"/>
              <a:gd name="connsiteY0" fmla="*/ 1049517 h 1049517"/>
              <a:gd name="connsiteX1" fmla="*/ 1498860 w 1693681"/>
              <a:gd name="connsiteY1" fmla="*/ 455628 h 1049517"/>
              <a:gd name="connsiteX0" fmla="*/ 0 w 1498860"/>
              <a:gd name="connsiteY0" fmla="*/ 832700 h 832700"/>
              <a:gd name="connsiteX1" fmla="*/ 1498860 w 1498860"/>
              <a:gd name="connsiteY1" fmla="*/ 238811 h 832700"/>
              <a:gd name="connsiteX0" fmla="*/ 0 w 1545994"/>
              <a:gd name="connsiteY0" fmla="*/ 992955 h 992955"/>
              <a:gd name="connsiteX1" fmla="*/ 1545994 w 1545994"/>
              <a:gd name="connsiteY1" fmla="*/ 238811 h 992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45994" h="992955">
                <a:moveTo>
                  <a:pt x="0" y="992955"/>
                </a:moveTo>
                <a:cubicBezTo>
                  <a:pt x="380214" y="260806"/>
                  <a:pt x="1128072" y="0"/>
                  <a:pt x="1545994" y="238811"/>
                </a:cubicBezTo>
              </a:path>
            </a:pathLst>
          </a:cu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8" name="TextBox 97"/>
          <p:cNvSpPr txBox="1"/>
          <p:nvPr/>
        </p:nvSpPr>
        <p:spPr>
          <a:xfrm>
            <a:off x="5125879" y="926007"/>
            <a:ext cx="3725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Most energy </a:t>
            </a:r>
            <a:r>
              <a:rPr lang="en-US" sz="2000" dirty="0" smtClean="0">
                <a:solidFill>
                  <a:srgbClr val="002060"/>
                </a:solidFill>
              </a:rPr>
              <a:t>goes </a:t>
            </a:r>
            <a:r>
              <a:rPr lang="en-US" sz="2000" dirty="0" smtClean="0">
                <a:solidFill>
                  <a:srgbClr val="002060"/>
                </a:solidFill>
              </a:rPr>
              <a:t>to buffers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  <p:sp>
        <p:nvSpPr>
          <p:cNvPr id="99" name="Freeform 98"/>
          <p:cNvSpPr/>
          <p:nvPr/>
        </p:nvSpPr>
        <p:spPr>
          <a:xfrm>
            <a:off x="7825820" y="3102987"/>
            <a:ext cx="1106078" cy="2168165"/>
          </a:xfrm>
          <a:custGeom>
            <a:avLst/>
            <a:gdLst>
              <a:gd name="connsiteX0" fmla="*/ 0 w 1621411"/>
              <a:gd name="connsiteY0" fmla="*/ 867266 h 867266"/>
              <a:gd name="connsiteX1" fmla="*/ 1621411 w 1621411"/>
              <a:gd name="connsiteY1" fmla="*/ 0 h 867266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244339"/>
              <a:gd name="connsiteY0" fmla="*/ 204248 h 458772"/>
              <a:gd name="connsiteX1" fmla="*/ 1244339 w 1244339"/>
              <a:gd name="connsiteY1" fmla="*/ 458772 h 458772"/>
              <a:gd name="connsiteX0" fmla="*/ 0 w 688157"/>
              <a:gd name="connsiteY0" fmla="*/ 204248 h 948965"/>
              <a:gd name="connsiteX1" fmla="*/ 688157 w 688157"/>
              <a:gd name="connsiteY1" fmla="*/ 948965 h 948965"/>
              <a:gd name="connsiteX0" fmla="*/ 0 w 882978"/>
              <a:gd name="connsiteY0" fmla="*/ 204248 h 948965"/>
              <a:gd name="connsiteX1" fmla="*/ 688157 w 882978"/>
              <a:gd name="connsiteY1" fmla="*/ 948965 h 948965"/>
              <a:gd name="connsiteX0" fmla="*/ 0 w 1033806"/>
              <a:gd name="connsiteY0" fmla="*/ 204248 h 1194062"/>
              <a:gd name="connsiteX1" fmla="*/ 838985 w 1033806"/>
              <a:gd name="connsiteY1" fmla="*/ 1194062 h 1194062"/>
              <a:gd name="connsiteX0" fmla="*/ 0 w 1580560"/>
              <a:gd name="connsiteY0" fmla="*/ 204248 h 524759"/>
              <a:gd name="connsiteX1" fmla="*/ 1385739 w 1580560"/>
              <a:gd name="connsiteY1" fmla="*/ 524759 h 524759"/>
              <a:gd name="connsiteX0" fmla="*/ 0 w 1693681"/>
              <a:gd name="connsiteY0" fmla="*/ 1049517 h 1049517"/>
              <a:gd name="connsiteX1" fmla="*/ 1498860 w 1693681"/>
              <a:gd name="connsiteY1" fmla="*/ 455628 h 1049517"/>
              <a:gd name="connsiteX0" fmla="*/ 0 w 1693681"/>
              <a:gd name="connsiteY0" fmla="*/ 1049517 h 1049517"/>
              <a:gd name="connsiteX1" fmla="*/ 1498860 w 1693681"/>
              <a:gd name="connsiteY1" fmla="*/ 455628 h 1049517"/>
              <a:gd name="connsiteX0" fmla="*/ 0 w 1498860"/>
              <a:gd name="connsiteY0" fmla="*/ 832700 h 832700"/>
              <a:gd name="connsiteX1" fmla="*/ 1498860 w 1498860"/>
              <a:gd name="connsiteY1" fmla="*/ 238811 h 832700"/>
              <a:gd name="connsiteX0" fmla="*/ 0 w 1545994"/>
              <a:gd name="connsiteY0" fmla="*/ 992955 h 992955"/>
              <a:gd name="connsiteX1" fmla="*/ 1545994 w 1545994"/>
              <a:gd name="connsiteY1" fmla="*/ 238811 h 992955"/>
              <a:gd name="connsiteX0" fmla="*/ 0 w 1150068"/>
              <a:gd name="connsiteY0" fmla="*/ 851553 h 851553"/>
              <a:gd name="connsiteX1" fmla="*/ 1150068 w 1150068"/>
              <a:gd name="connsiteY1" fmla="*/ 238811 h 851553"/>
              <a:gd name="connsiteX0" fmla="*/ 0 w 471338"/>
              <a:gd name="connsiteY0" fmla="*/ 732149 h 1844512"/>
              <a:gd name="connsiteX1" fmla="*/ 471338 w 471338"/>
              <a:gd name="connsiteY1" fmla="*/ 1844512 h 1844512"/>
              <a:gd name="connsiteX0" fmla="*/ 0 w 471338"/>
              <a:gd name="connsiteY0" fmla="*/ 0 h 1112363"/>
              <a:gd name="connsiteX1" fmla="*/ 471338 w 471338"/>
              <a:gd name="connsiteY1" fmla="*/ 1112363 h 1112363"/>
              <a:gd name="connsiteX0" fmla="*/ 0 w 772996"/>
              <a:gd name="connsiteY0" fmla="*/ 0 h 820132"/>
              <a:gd name="connsiteX1" fmla="*/ 772996 w 772996"/>
              <a:gd name="connsiteY1" fmla="*/ 820132 h 820132"/>
              <a:gd name="connsiteX0" fmla="*/ 0 w 1062084"/>
              <a:gd name="connsiteY0" fmla="*/ 0 h 820132"/>
              <a:gd name="connsiteX1" fmla="*/ 772996 w 1062084"/>
              <a:gd name="connsiteY1" fmla="*/ 820132 h 820132"/>
              <a:gd name="connsiteX0" fmla="*/ 0 w 1014950"/>
              <a:gd name="connsiteY0" fmla="*/ 1134357 h 1260047"/>
              <a:gd name="connsiteX1" fmla="*/ 725862 w 1014950"/>
              <a:gd name="connsiteY1" fmla="*/ 417920 h 1260047"/>
              <a:gd name="connsiteX0" fmla="*/ 235672 w 531045"/>
              <a:gd name="connsiteY0" fmla="*/ 2482390 h 2608080"/>
              <a:gd name="connsiteX1" fmla="*/ 0 w 531045"/>
              <a:gd name="connsiteY1" fmla="*/ 417920 h 2608080"/>
              <a:gd name="connsiteX0" fmla="*/ 235672 w 656733"/>
              <a:gd name="connsiteY0" fmla="*/ 2227866 h 2353556"/>
              <a:gd name="connsiteX1" fmla="*/ 0 w 656733"/>
              <a:gd name="connsiteY1" fmla="*/ 163396 h 2353556"/>
              <a:gd name="connsiteX0" fmla="*/ 235672 w 531045"/>
              <a:gd name="connsiteY0" fmla="*/ 2064470 h 2190160"/>
              <a:gd name="connsiteX1" fmla="*/ 0 w 531045"/>
              <a:gd name="connsiteY1" fmla="*/ 0 h 2190160"/>
              <a:gd name="connsiteX0" fmla="*/ 0 w 873548"/>
              <a:gd name="connsiteY0" fmla="*/ 2168165 h 2293855"/>
              <a:gd name="connsiteX1" fmla="*/ 348790 w 873548"/>
              <a:gd name="connsiteY1" fmla="*/ 0 h 2293855"/>
              <a:gd name="connsiteX0" fmla="*/ 0 w 1106078"/>
              <a:gd name="connsiteY0" fmla="*/ 2168165 h 2168165"/>
              <a:gd name="connsiteX1" fmla="*/ 348790 w 1106078"/>
              <a:gd name="connsiteY1" fmla="*/ 0 h 216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6078" h="2168165">
                <a:moveTo>
                  <a:pt x="0" y="2168165"/>
                </a:moveTo>
                <a:cubicBezTo>
                  <a:pt x="1106078" y="2152453"/>
                  <a:pt x="873548" y="515334"/>
                  <a:pt x="348790" y="0"/>
                </a:cubicBezTo>
              </a:path>
            </a:pathLst>
          </a:cu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0" name="TextBox 99"/>
          <p:cNvSpPr txBox="1"/>
          <p:nvPr/>
        </p:nvSpPr>
        <p:spPr>
          <a:xfrm>
            <a:off x="4260183" y="1983380"/>
            <a:ext cx="56850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Failed attempt to make buffers less energy consuming  → E = C*V</a:t>
            </a:r>
            <a:r>
              <a:rPr lang="en-US" sz="2000" baseline="30000" dirty="0" smtClean="0">
                <a:solidFill>
                  <a:srgbClr val="002060"/>
                </a:solidFill>
              </a:rPr>
              <a:t>2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Total C stays the same in both configurations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1538" y="1596532"/>
            <a:ext cx="6786610" cy="571504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500166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OUTLINE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1500174"/>
            <a:ext cx="77867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ARCHITECTURE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AND TIMING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DECODERS	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SENSE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AMPLIFIERS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LOAD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PLANNING AND CONTENT TABLE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CONCLUSION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Conclusion and Future work</a:t>
            </a:r>
            <a:endParaRPr lang="nl-BE" sz="20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4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1538" y="2653807"/>
            <a:ext cx="6786610" cy="571504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500166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OUTLINE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1500174"/>
            <a:ext cx="77867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ARCHITECTURE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AND TIMING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DECODERS 	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SENSE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AMPLIFIERS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LOAD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PLANNING AND CONTENT TABLE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CONCLUSION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Conclusion and Future work</a:t>
            </a:r>
            <a:endParaRPr lang="nl-BE" sz="20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4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20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Sensitivity analysis</a:t>
            </a:r>
          </a:p>
          <a:p>
            <a:r>
              <a:rPr lang="en-US" dirty="0" smtClean="0"/>
              <a:t>Sweep </a:t>
            </a:r>
            <a:r>
              <a:rPr lang="en-US" dirty="0" err="1" smtClean="0"/>
              <a:t>Vt</a:t>
            </a:r>
            <a:r>
              <a:rPr lang="en-US" dirty="0" smtClean="0"/>
              <a:t>- &amp; </a:t>
            </a:r>
            <a:r>
              <a:rPr lang="el-GR" dirty="0" smtClean="0"/>
              <a:t>β</a:t>
            </a:r>
            <a:r>
              <a:rPr lang="en-US" dirty="0" smtClean="0"/>
              <a:t>-mismatch of different transistors independently and manually</a:t>
            </a:r>
          </a:p>
          <a:p>
            <a:r>
              <a:rPr lang="en-US" dirty="0" smtClean="0"/>
              <a:t>Offset as function of variation instances</a:t>
            </a:r>
          </a:p>
          <a:p>
            <a:r>
              <a:rPr lang="en-US" dirty="0" smtClean="0"/>
              <a:t>Done for minimal SA, since no idea yet of sizes to be used in our architecture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nl-BE" sz="3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Sense Amplifier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U:\Thesis-Design-of-RRam\Design\LatchAnalysis\BasicLatch\sensitivityanalysis\SPICE\fig\beta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-438150" y="3407515"/>
            <a:ext cx="6238781" cy="3627434"/>
          </a:xfrm>
          <a:prstGeom prst="rect">
            <a:avLst/>
          </a:prstGeom>
          <a:noFill/>
        </p:spPr>
      </p:pic>
      <p:pic>
        <p:nvPicPr>
          <p:cNvPr id="1030" name="Picture 6" descr="U:\Thesis-Design-of-RRam\Design\LatchAnalysis\BasicLatch\sensitivityanalysis\SPICE\fig\v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38149" y="-76199"/>
            <a:ext cx="6254023" cy="3642676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22</a:t>
            </a:fld>
            <a:endParaRPr lang="nl-BE" dirty="0"/>
          </a:p>
        </p:txBody>
      </p:sp>
      <p:grpSp>
        <p:nvGrpSpPr>
          <p:cNvPr id="2" name="Group 156"/>
          <p:cNvGrpSpPr/>
          <p:nvPr/>
        </p:nvGrpSpPr>
        <p:grpSpPr>
          <a:xfrm>
            <a:off x="5565852" y="3581510"/>
            <a:ext cx="283222" cy="432493"/>
            <a:chOff x="5565852" y="3581510"/>
            <a:chExt cx="283222" cy="432493"/>
          </a:xfrm>
        </p:grpSpPr>
        <p:cxnSp>
          <p:nvCxnSpPr>
            <p:cNvPr id="468" name="Straight Connector 467"/>
            <p:cNvCxnSpPr/>
            <p:nvPr/>
          </p:nvCxnSpPr>
          <p:spPr>
            <a:xfrm rot="16200000" flipV="1">
              <a:off x="5708505" y="3670637"/>
              <a:ext cx="0" cy="2790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 rot="16200000" flipV="1">
              <a:off x="5708505" y="3588062"/>
              <a:ext cx="0" cy="2790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/>
            <p:cNvCxnSpPr/>
            <p:nvPr/>
          </p:nvCxnSpPr>
          <p:spPr>
            <a:xfrm rot="16200000" flipH="1" flipV="1">
              <a:off x="5772853" y="3657731"/>
              <a:ext cx="15244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Arrow Connector 470"/>
            <p:cNvCxnSpPr/>
            <p:nvPr/>
          </p:nvCxnSpPr>
          <p:spPr>
            <a:xfrm rot="16200000" flipH="1" flipV="1">
              <a:off x="5497569" y="3672032"/>
              <a:ext cx="1365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/>
            <p:cNvCxnSpPr/>
            <p:nvPr/>
          </p:nvCxnSpPr>
          <p:spPr>
            <a:xfrm flipV="1">
              <a:off x="5700300" y="3814978"/>
              <a:ext cx="0" cy="1990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6" name="Straight Connector 475"/>
          <p:cNvCxnSpPr/>
          <p:nvPr/>
        </p:nvCxnSpPr>
        <p:spPr>
          <a:xfrm flipH="1">
            <a:off x="5848510" y="3531262"/>
            <a:ext cx="60130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/>
          <p:cNvCxnSpPr/>
          <p:nvPr/>
        </p:nvCxnSpPr>
        <p:spPr>
          <a:xfrm flipH="1">
            <a:off x="5302251" y="3531262"/>
            <a:ext cx="2667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55"/>
          <p:cNvGrpSpPr/>
          <p:nvPr/>
        </p:nvGrpSpPr>
        <p:grpSpPr>
          <a:xfrm>
            <a:off x="5566399" y="3031583"/>
            <a:ext cx="289010" cy="548378"/>
            <a:chOff x="5566399" y="3031583"/>
            <a:chExt cx="289010" cy="548378"/>
          </a:xfrm>
        </p:grpSpPr>
        <p:cxnSp>
          <p:nvCxnSpPr>
            <p:cNvPr id="463" name="Straight Connector 462"/>
            <p:cNvCxnSpPr/>
            <p:nvPr/>
          </p:nvCxnSpPr>
          <p:spPr>
            <a:xfrm rot="16200000">
              <a:off x="5711434" y="3172936"/>
              <a:ext cx="0" cy="28795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 rot="16200000">
              <a:off x="5711434" y="3090361"/>
              <a:ext cx="0" cy="28795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Arrow Connector 464"/>
            <p:cNvCxnSpPr/>
            <p:nvPr/>
          </p:nvCxnSpPr>
          <p:spPr>
            <a:xfrm rot="16200000" flipH="1">
              <a:off x="5780775" y="3388369"/>
              <a:ext cx="136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/>
            <p:cNvCxnSpPr/>
            <p:nvPr/>
          </p:nvCxnSpPr>
          <p:spPr>
            <a:xfrm rot="16200000" flipH="1">
              <a:off x="5491788" y="3388344"/>
              <a:ext cx="14922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/>
            <p:nvPr/>
          </p:nvCxnSpPr>
          <p:spPr>
            <a:xfrm flipV="1">
              <a:off x="5700300" y="3031583"/>
              <a:ext cx="0" cy="1990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/>
            <p:cNvCxnSpPr/>
            <p:nvPr/>
          </p:nvCxnSpPr>
          <p:spPr>
            <a:xfrm flipV="1">
              <a:off x="5848510" y="3437043"/>
              <a:ext cx="0" cy="1429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2" name="Straight Connector 481"/>
          <p:cNvCxnSpPr/>
          <p:nvPr/>
        </p:nvCxnSpPr>
        <p:spPr>
          <a:xfrm flipV="1">
            <a:off x="5565853" y="3437044"/>
            <a:ext cx="0" cy="16514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57"/>
          <p:cNvGrpSpPr/>
          <p:nvPr/>
        </p:nvGrpSpPr>
        <p:grpSpPr>
          <a:xfrm>
            <a:off x="8392524" y="3581510"/>
            <a:ext cx="279040" cy="432493"/>
            <a:chOff x="8392524" y="3581510"/>
            <a:chExt cx="279040" cy="432493"/>
          </a:xfrm>
        </p:grpSpPr>
        <p:cxnSp>
          <p:nvCxnSpPr>
            <p:cNvPr id="518" name="Straight Connector 517"/>
            <p:cNvCxnSpPr/>
            <p:nvPr/>
          </p:nvCxnSpPr>
          <p:spPr>
            <a:xfrm rot="5400000" flipH="1" flipV="1">
              <a:off x="8531017" y="3672696"/>
              <a:ext cx="0" cy="2749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/>
            <p:cNvCxnSpPr/>
            <p:nvPr/>
          </p:nvCxnSpPr>
          <p:spPr>
            <a:xfrm rot="5400000" flipH="1" flipV="1">
              <a:off x="8531017" y="3590122"/>
              <a:ext cx="0" cy="2749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/>
            <p:cNvCxnSpPr/>
            <p:nvPr/>
          </p:nvCxnSpPr>
          <p:spPr>
            <a:xfrm rot="5400000" flipV="1">
              <a:off x="8316303" y="3657731"/>
              <a:ext cx="15244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Arrow Connector 520"/>
            <p:cNvCxnSpPr/>
            <p:nvPr/>
          </p:nvCxnSpPr>
          <p:spPr>
            <a:xfrm rot="5400000" flipV="1">
              <a:off x="8603281" y="3672032"/>
              <a:ext cx="1365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/>
            <p:cNvCxnSpPr/>
            <p:nvPr/>
          </p:nvCxnSpPr>
          <p:spPr>
            <a:xfrm flipH="1" flipV="1">
              <a:off x="8539101" y="3814978"/>
              <a:ext cx="0" cy="1990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3" name="Straight Connector 512"/>
          <p:cNvCxnSpPr/>
          <p:nvPr/>
        </p:nvCxnSpPr>
        <p:spPr>
          <a:xfrm>
            <a:off x="7800646" y="3531262"/>
            <a:ext cx="5924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58"/>
          <p:cNvGrpSpPr/>
          <p:nvPr/>
        </p:nvGrpSpPr>
        <p:grpSpPr>
          <a:xfrm>
            <a:off x="8386281" y="3031583"/>
            <a:ext cx="284744" cy="431372"/>
            <a:chOff x="8386281" y="3031583"/>
            <a:chExt cx="284744" cy="431372"/>
          </a:xfrm>
        </p:grpSpPr>
        <p:cxnSp>
          <p:nvCxnSpPr>
            <p:cNvPr id="522" name="Straight Connector 521"/>
            <p:cNvCxnSpPr/>
            <p:nvPr/>
          </p:nvCxnSpPr>
          <p:spPr>
            <a:xfrm rot="5400000" flipH="1">
              <a:off x="8528132" y="3175061"/>
              <a:ext cx="0" cy="2837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/>
            <p:cNvCxnSpPr/>
            <p:nvPr/>
          </p:nvCxnSpPr>
          <p:spPr>
            <a:xfrm rot="5400000" flipH="1">
              <a:off x="8528132" y="3092486"/>
              <a:ext cx="0" cy="2837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Arrow Connector 523"/>
            <p:cNvCxnSpPr/>
            <p:nvPr/>
          </p:nvCxnSpPr>
          <p:spPr>
            <a:xfrm rot="5400000">
              <a:off x="8324256" y="3388369"/>
              <a:ext cx="136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/>
            <p:cNvCxnSpPr/>
            <p:nvPr/>
          </p:nvCxnSpPr>
          <p:spPr>
            <a:xfrm rot="5400000">
              <a:off x="8596414" y="3388344"/>
              <a:ext cx="14922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/>
            <p:cNvCxnSpPr/>
            <p:nvPr/>
          </p:nvCxnSpPr>
          <p:spPr>
            <a:xfrm flipH="1" flipV="1">
              <a:off x="8539101" y="3031583"/>
              <a:ext cx="0" cy="1990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5" name="Straight Connector 514"/>
          <p:cNvCxnSpPr/>
          <p:nvPr/>
        </p:nvCxnSpPr>
        <p:spPr>
          <a:xfrm>
            <a:off x="8668435" y="3531262"/>
            <a:ext cx="2628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/>
          <p:cNvCxnSpPr/>
          <p:nvPr/>
        </p:nvCxnSpPr>
        <p:spPr>
          <a:xfrm flipH="1" flipV="1">
            <a:off x="8393079" y="3437043"/>
            <a:ext cx="0" cy="142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/>
          <p:cNvCxnSpPr/>
          <p:nvPr/>
        </p:nvCxnSpPr>
        <p:spPr>
          <a:xfrm flipH="1" flipV="1">
            <a:off x="8671564" y="3437044"/>
            <a:ext cx="0" cy="16514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TextBox 529"/>
          <p:cNvSpPr txBox="1"/>
          <p:nvPr/>
        </p:nvSpPr>
        <p:spPr>
          <a:xfrm>
            <a:off x="6977022" y="2252657"/>
            <a:ext cx="527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Mtop</a:t>
            </a:r>
            <a:endParaRPr lang="nl-BE" sz="1200" dirty="0"/>
          </a:p>
        </p:txBody>
      </p:sp>
      <p:sp>
        <p:nvSpPr>
          <p:cNvPr id="531" name="TextBox 530"/>
          <p:cNvSpPr txBox="1"/>
          <p:nvPr/>
        </p:nvSpPr>
        <p:spPr>
          <a:xfrm>
            <a:off x="6143606" y="3005129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Mup</a:t>
            </a:r>
            <a:endParaRPr lang="nl-BE" sz="1200" dirty="0"/>
          </a:p>
        </p:txBody>
      </p:sp>
      <p:sp>
        <p:nvSpPr>
          <p:cNvPr id="533" name="TextBox 532"/>
          <p:cNvSpPr txBox="1"/>
          <p:nvPr/>
        </p:nvSpPr>
        <p:spPr>
          <a:xfrm>
            <a:off x="7596149" y="2990840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Mupbar</a:t>
            </a:r>
            <a:endParaRPr lang="nl-BE" sz="1200" dirty="0"/>
          </a:p>
        </p:txBody>
      </p:sp>
      <p:sp>
        <p:nvSpPr>
          <p:cNvPr id="534" name="TextBox 533"/>
          <p:cNvSpPr txBox="1"/>
          <p:nvPr/>
        </p:nvSpPr>
        <p:spPr>
          <a:xfrm>
            <a:off x="5957849" y="3738552"/>
            <a:ext cx="668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Mdown</a:t>
            </a:r>
            <a:endParaRPr lang="nl-BE" sz="1200" dirty="0"/>
          </a:p>
        </p:txBody>
      </p:sp>
      <p:sp>
        <p:nvSpPr>
          <p:cNvPr id="535" name="TextBox 534"/>
          <p:cNvSpPr txBox="1"/>
          <p:nvPr/>
        </p:nvSpPr>
        <p:spPr>
          <a:xfrm>
            <a:off x="7586610" y="3738552"/>
            <a:ext cx="874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Mdownbar</a:t>
            </a:r>
            <a:endParaRPr lang="nl-BE" sz="1200" dirty="0"/>
          </a:p>
        </p:txBody>
      </p:sp>
      <p:sp>
        <p:nvSpPr>
          <p:cNvPr id="536" name="TextBox 535"/>
          <p:cNvSpPr txBox="1"/>
          <p:nvPr/>
        </p:nvSpPr>
        <p:spPr>
          <a:xfrm>
            <a:off x="6977022" y="4543419"/>
            <a:ext cx="782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Mbottom</a:t>
            </a:r>
            <a:endParaRPr lang="nl-BE" sz="1200" dirty="0"/>
          </a:p>
        </p:txBody>
      </p:sp>
      <p:sp>
        <p:nvSpPr>
          <p:cNvPr id="537" name="TextBox 536"/>
          <p:cNvSpPr txBox="1"/>
          <p:nvPr/>
        </p:nvSpPr>
        <p:spPr>
          <a:xfrm>
            <a:off x="5376829" y="2800351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Mpassn</a:t>
            </a:r>
            <a:endParaRPr lang="nl-BE" sz="1200" dirty="0"/>
          </a:p>
        </p:txBody>
      </p:sp>
      <p:sp>
        <p:nvSpPr>
          <p:cNvPr id="538" name="TextBox 537"/>
          <p:cNvSpPr txBox="1"/>
          <p:nvPr/>
        </p:nvSpPr>
        <p:spPr>
          <a:xfrm>
            <a:off x="5376829" y="3952876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Mpassp</a:t>
            </a:r>
            <a:endParaRPr lang="nl-BE" sz="1200" dirty="0"/>
          </a:p>
        </p:txBody>
      </p:sp>
      <p:sp>
        <p:nvSpPr>
          <p:cNvPr id="540" name="TextBox 539"/>
          <p:cNvSpPr txBox="1"/>
          <p:nvPr/>
        </p:nvSpPr>
        <p:spPr>
          <a:xfrm>
            <a:off x="8162889" y="2800351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Mpassnbar</a:t>
            </a:r>
            <a:endParaRPr lang="nl-BE" sz="1200" dirty="0"/>
          </a:p>
        </p:txBody>
      </p:sp>
      <p:sp>
        <p:nvSpPr>
          <p:cNvPr id="541" name="TextBox 540"/>
          <p:cNvSpPr txBox="1"/>
          <p:nvPr/>
        </p:nvSpPr>
        <p:spPr>
          <a:xfrm>
            <a:off x="8162889" y="4005264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Mpasspbar</a:t>
            </a:r>
            <a:endParaRPr lang="nl-BE" sz="1200" dirty="0"/>
          </a:p>
        </p:txBody>
      </p:sp>
      <p:sp>
        <p:nvSpPr>
          <p:cNvPr id="544" name="TextBox 543"/>
          <p:cNvSpPr txBox="1"/>
          <p:nvPr/>
        </p:nvSpPr>
        <p:spPr>
          <a:xfrm>
            <a:off x="4696247" y="166539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Sensitivity results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7" name="Group 102"/>
          <p:cNvGrpSpPr/>
          <p:nvPr/>
        </p:nvGrpSpPr>
        <p:grpSpPr>
          <a:xfrm>
            <a:off x="6438900" y="1983317"/>
            <a:ext cx="1365981" cy="3094410"/>
            <a:chOff x="4800600" y="1381337"/>
            <a:chExt cx="1365981" cy="3094410"/>
          </a:xfrm>
        </p:grpSpPr>
        <p:grpSp>
          <p:nvGrpSpPr>
            <p:cNvPr id="8" name="Group 126"/>
            <p:cNvGrpSpPr/>
            <p:nvPr/>
          </p:nvGrpSpPr>
          <p:grpSpPr>
            <a:xfrm>
              <a:off x="4800974" y="3154561"/>
              <a:ext cx="228619" cy="289010"/>
              <a:chOff x="4800974" y="3154561"/>
              <a:chExt cx="228619" cy="289010"/>
            </a:xfrm>
          </p:grpSpPr>
          <p:cxnSp>
            <p:nvCxnSpPr>
              <p:cNvPr id="152" name="Straight Connector 151"/>
              <p:cNvCxnSpPr/>
              <p:nvPr/>
            </p:nvCxnSpPr>
            <p:spPr>
              <a:xfrm>
                <a:off x="4947018" y="3155620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5029593" y="3155620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 flipH="1">
                <a:off x="4807277" y="3437220"/>
                <a:ext cx="13656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 flipH="1">
                <a:off x="4800974" y="3154561"/>
                <a:ext cx="14922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125"/>
            <p:cNvGrpSpPr/>
            <p:nvPr/>
          </p:nvGrpSpPr>
          <p:grpSpPr>
            <a:xfrm>
              <a:off x="5934737" y="3154561"/>
              <a:ext cx="231844" cy="289010"/>
              <a:chOff x="5934737" y="3154561"/>
              <a:chExt cx="231844" cy="289010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>
                <a:off x="5934737" y="3155620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6017312" y="3155620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/>
              <p:cNvCxnSpPr/>
              <p:nvPr/>
            </p:nvCxnSpPr>
            <p:spPr>
              <a:xfrm>
                <a:off x="6020490" y="3437220"/>
                <a:ext cx="14609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H="1">
                <a:off x="6010963" y="3154561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128"/>
            <p:cNvGrpSpPr/>
            <p:nvPr/>
          </p:nvGrpSpPr>
          <p:grpSpPr>
            <a:xfrm>
              <a:off x="5934737" y="2414501"/>
              <a:ext cx="228668" cy="295430"/>
              <a:chOff x="5934737" y="2414501"/>
              <a:chExt cx="228668" cy="295430"/>
            </a:xfrm>
          </p:grpSpPr>
          <p:cxnSp>
            <p:nvCxnSpPr>
              <p:cNvPr id="144" name="Straight Connector 143"/>
              <p:cNvCxnSpPr/>
              <p:nvPr/>
            </p:nvCxnSpPr>
            <p:spPr>
              <a:xfrm flipV="1">
                <a:off x="5934737" y="2417746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flipV="1">
                <a:off x="6017312" y="2417746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flipH="1" flipV="1">
                <a:off x="6010963" y="2709931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/>
              <p:nvPr/>
            </p:nvCxnSpPr>
            <p:spPr>
              <a:xfrm flipH="1" flipV="1">
                <a:off x="6004600" y="2414501"/>
                <a:ext cx="13656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27"/>
            <p:cNvGrpSpPr/>
            <p:nvPr/>
          </p:nvGrpSpPr>
          <p:grpSpPr>
            <a:xfrm>
              <a:off x="4804110" y="2420921"/>
              <a:ext cx="228659" cy="285823"/>
              <a:chOff x="4804110" y="2420921"/>
              <a:chExt cx="228659" cy="285823"/>
            </a:xfrm>
          </p:grpSpPr>
          <p:cxnSp>
            <p:nvCxnSpPr>
              <p:cNvPr id="140" name="Straight Arrow Connector 139"/>
              <p:cNvCxnSpPr/>
              <p:nvPr/>
            </p:nvCxnSpPr>
            <p:spPr>
              <a:xfrm flipV="1">
                <a:off x="4804110" y="2427342"/>
                <a:ext cx="14609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V="1">
                <a:off x="4950194" y="2420921"/>
                <a:ext cx="0" cy="28477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V="1">
                <a:off x="5032769" y="2420921"/>
                <a:ext cx="0" cy="28477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H="1" flipV="1">
                <a:off x="4804150" y="2706744"/>
                <a:ext cx="14922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Straight Connector 107"/>
            <p:cNvCxnSpPr/>
            <p:nvPr/>
          </p:nvCxnSpPr>
          <p:spPr>
            <a:xfrm>
              <a:off x="4807284" y="2703580"/>
              <a:ext cx="0" cy="4478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157052" y="2703580"/>
              <a:ext cx="0" cy="4478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5027482" y="3291126"/>
              <a:ext cx="2710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5027482" y="2567015"/>
              <a:ext cx="2710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5294259" y="2562780"/>
              <a:ext cx="0" cy="7241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5662667" y="3291126"/>
              <a:ext cx="2710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5662667" y="2567015"/>
              <a:ext cx="2710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5666901" y="2562780"/>
              <a:ext cx="0" cy="7241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4807284" y="3434042"/>
              <a:ext cx="0" cy="2477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6157052" y="3434042"/>
              <a:ext cx="0" cy="2477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4807284" y="3678589"/>
              <a:ext cx="13465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4807284" y="2185904"/>
              <a:ext cx="0" cy="2477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6157052" y="2176375"/>
              <a:ext cx="0" cy="2477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4807284" y="2185905"/>
              <a:ext cx="13465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29"/>
            <p:cNvGrpSpPr/>
            <p:nvPr/>
          </p:nvGrpSpPr>
          <p:grpSpPr>
            <a:xfrm>
              <a:off x="5239214" y="1636413"/>
              <a:ext cx="241366" cy="295430"/>
              <a:chOff x="5239214" y="1636413"/>
              <a:chExt cx="241366" cy="295430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 flipV="1">
                <a:off x="5239214" y="1639658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V="1">
                <a:off x="5321789" y="1639658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H="1">
                <a:off x="5315440" y="1931843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 flipH="1">
                <a:off x="5309080" y="1636413"/>
                <a:ext cx="1715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30"/>
            <p:cNvGrpSpPr/>
            <p:nvPr/>
          </p:nvGrpSpPr>
          <p:grpSpPr>
            <a:xfrm>
              <a:off x="5248739" y="3935839"/>
              <a:ext cx="231844" cy="289010"/>
              <a:chOff x="5248739" y="3935839"/>
              <a:chExt cx="231844" cy="289010"/>
            </a:xfrm>
          </p:grpSpPr>
          <p:cxnSp>
            <p:nvCxnSpPr>
              <p:cNvPr id="132" name="Straight Connector 131"/>
              <p:cNvCxnSpPr/>
              <p:nvPr/>
            </p:nvCxnSpPr>
            <p:spPr>
              <a:xfrm>
                <a:off x="5248739" y="3936898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5331314" y="3936898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/>
              <p:nvPr/>
            </p:nvCxnSpPr>
            <p:spPr>
              <a:xfrm>
                <a:off x="5334492" y="4218498"/>
                <a:ext cx="14609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>
                <a:off x="5324965" y="3935839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4" name="Straight Connector 123"/>
            <p:cNvCxnSpPr/>
            <p:nvPr/>
          </p:nvCxnSpPr>
          <p:spPr>
            <a:xfrm>
              <a:off x="5474229" y="3675412"/>
              <a:ext cx="0" cy="2604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5474229" y="4215320"/>
              <a:ext cx="0" cy="2604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5474229" y="1925477"/>
              <a:ext cx="0" cy="2604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5474229" y="1385570"/>
              <a:ext cx="0" cy="2604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4807284" y="1381337"/>
              <a:ext cx="13465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4807284" y="4466219"/>
              <a:ext cx="13465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5299075" y="2930525"/>
              <a:ext cx="860425" cy="1047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4800600" y="2825750"/>
              <a:ext cx="860425" cy="1047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U:\Thesis-Design-of-RRam\Design\LatchAnalysis\BasicLatch\sensitivityanalysis\SPICE\fig\chargeinjec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26502"/>
            <a:ext cx="9030878" cy="4431498"/>
          </a:xfrm>
          <a:prstGeom prst="rect">
            <a:avLst/>
          </a:prstGeom>
          <a:noFill/>
        </p:spPr>
      </p:pic>
      <p:sp>
        <p:nvSpPr>
          <p:cNvPr id="71" name="Content Placeholder 70"/>
          <p:cNvSpPr>
            <a:spLocks noGrp="1"/>
          </p:cNvSpPr>
          <p:nvPr>
            <p:ph idx="1"/>
          </p:nvPr>
        </p:nvSpPr>
        <p:spPr>
          <a:xfrm>
            <a:off x="447773" y="1122872"/>
            <a:ext cx="8229600" cy="4525963"/>
          </a:xfrm>
        </p:spPr>
        <p:txBody>
          <a:bodyPr/>
          <a:lstStyle/>
          <a:p>
            <a:r>
              <a:rPr lang="en-US" dirty="0" smtClean="0"/>
              <a:t>Mainly contributions by differential pair</a:t>
            </a:r>
          </a:p>
          <a:p>
            <a:r>
              <a:rPr lang="en-US" dirty="0" smtClean="0"/>
              <a:t>Also </a:t>
            </a:r>
            <a:r>
              <a:rPr lang="el-GR" dirty="0" smtClean="0"/>
              <a:t>β</a:t>
            </a:r>
            <a:r>
              <a:rPr lang="en-US" dirty="0" smtClean="0"/>
              <a:t>-variations pass-gates:</a:t>
            </a:r>
            <a:br>
              <a:rPr lang="en-US" dirty="0" smtClean="0"/>
            </a:br>
            <a:r>
              <a:rPr lang="en-US" dirty="0" smtClean="0"/>
              <a:t>	charge injection not matched anymore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Sensitivity Analysis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1174881" y="4286119"/>
            <a:ext cx="151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l-GR" dirty="0" smtClean="0">
                <a:solidFill>
                  <a:srgbClr val="FF0000"/>
                </a:solidFill>
              </a:rPr>
              <a:t>β</a:t>
            </a:r>
            <a:r>
              <a:rPr lang="en-US" dirty="0" smtClean="0">
                <a:solidFill>
                  <a:srgbClr val="FF0000"/>
                </a:solidFill>
              </a:rPr>
              <a:t> variation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1164210" y="5700598"/>
            <a:ext cx="2593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nMOS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l-GR" dirty="0" smtClean="0">
                <a:solidFill>
                  <a:schemeClr val="accent1"/>
                </a:solidFill>
              </a:rPr>
              <a:t>β</a:t>
            </a:r>
            <a:r>
              <a:rPr lang="en-US" dirty="0" smtClean="0">
                <a:solidFill>
                  <a:schemeClr val="accent1"/>
                </a:solidFill>
              </a:rPr>
              <a:t> variation (           )</a:t>
            </a:r>
            <a:endParaRPr lang="nl-BE" dirty="0">
              <a:solidFill>
                <a:schemeClr val="accent1"/>
              </a:solidFill>
            </a:endParaRPr>
          </a:p>
        </p:txBody>
      </p:sp>
      <p:graphicFrame>
        <p:nvGraphicFramePr>
          <p:cNvPr id="345" name="Object 344"/>
          <p:cNvGraphicFramePr>
            <a:graphicFrameLocks noChangeAspect="1"/>
          </p:cNvGraphicFramePr>
          <p:nvPr/>
        </p:nvGraphicFramePr>
        <p:xfrm>
          <a:off x="2999459" y="5690975"/>
          <a:ext cx="495300" cy="419100"/>
        </p:xfrm>
        <a:graphic>
          <a:graphicData uri="http://schemas.openxmlformats.org/presentationml/2006/ole">
            <p:oleObj spid="_x0000_s38914" name="Vergelijking" r:id="rId4" imgW="495000" imgH="419040" progId="Equation.3">
              <p:embed/>
            </p:oleObj>
          </a:graphicData>
        </a:graphic>
      </p:graphicFrame>
      <p:cxnSp>
        <p:nvCxnSpPr>
          <p:cNvPr id="347" name="Straight Arrow Connector 346"/>
          <p:cNvCxnSpPr/>
          <p:nvPr/>
        </p:nvCxnSpPr>
        <p:spPr>
          <a:xfrm flipH="1">
            <a:off x="2837468" y="3855563"/>
            <a:ext cx="518474" cy="933253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48" name="TextBox 347"/>
          <p:cNvSpPr txBox="1"/>
          <p:nvPr/>
        </p:nvSpPr>
        <p:spPr>
          <a:xfrm>
            <a:off x="2742545" y="3433713"/>
            <a:ext cx="2138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Pass gates turned off</a:t>
            </a:r>
            <a:endParaRPr lang="nl-BE" dirty="0">
              <a:solidFill>
                <a:srgbClr val="7030A0"/>
              </a:solidFill>
            </a:endParaRPr>
          </a:p>
        </p:txBody>
      </p:sp>
      <p:cxnSp>
        <p:nvCxnSpPr>
          <p:cNvPr id="349" name="Straight Arrow Connector 348"/>
          <p:cNvCxnSpPr/>
          <p:nvPr/>
        </p:nvCxnSpPr>
        <p:spPr>
          <a:xfrm>
            <a:off x="5627802" y="5109328"/>
            <a:ext cx="443059" cy="707009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1" name="TextBox 350"/>
          <p:cNvSpPr txBox="1"/>
          <p:nvPr/>
        </p:nvSpPr>
        <p:spPr>
          <a:xfrm>
            <a:off x="5117380" y="4707706"/>
            <a:ext cx="92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latching</a:t>
            </a:r>
            <a:endParaRPr lang="nl-BE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 descr="U:\Thesis-Design-of-RRam\Design\PassGateAnalysis\SPICE\fig\overlaplat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437" y="1842315"/>
            <a:ext cx="7031037" cy="5015685"/>
          </a:xfrm>
          <a:prstGeom prst="rect">
            <a:avLst/>
          </a:prstGeom>
          <a:noFill/>
        </p:spPr>
      </p:pic>
      <p:sp>
        <p:nvSpPr>
          <p:cNvPr id="71" name="Content Placeholder 70"/>
          <p:cNvSpPr>
            <a:spLocks noGrp="1"/>
          </p:cNvSpPr>
          <p:nvPr>
            <p:ph idx="1"/>
          </p:nvPr>
        </p:nvSpPr>
        <p:spPr>
          <a:xfrm>
            <a:off x="447773" y="1122872"/>
            <a:ext cx="8229600" cy="4525963"/>
          </a:xfrm>
        </p:spPr>
        <p:txBody>
          <a:bodyPr/>
          <a:lstStyle/>
          <a:p>
            <a:r>
              <a:rPr lang="en-US" dirty="0" smtClean="0"/>
              <a:t>Avoid by allowing (short) overlap </a:t>
            </a:r>
            <a:r>
              <a:rPr lang="en-US" dirty="0" err="1" smtClean="0"/>
              <a:t>PassEnable</a:t>
            </a:r>
            <a:r>
              <a:rPr lang="en-US" dirty="0" smtClean="0"/>
              <a:t> &amp; </a:t>
            </a:r>
            <a:r>
              <a:rPr lang="en-US" dirty="0" err="1" smtClean="0"/>
              <a:t>LatchEnable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Pass Gate mismatch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19350" y="3933825"/>
            <a:ext cx="247650" cy="51435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23345" y="3528963"/>
            <a:ext cx="149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Latch enabled</a:t>
            </a:r>
            <a:endParaRPr lang="nl-BE" dirty="0">
              <a:solidFill>
                <a:srgbClr val="7030A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5048250" y="3676650"/>
            <a:ext cx="314325" cy="32385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38095" y="4081413"/>
            <a:ext cx="1394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7030A0"/>
                </a:solidFill>
              </a:rPr>
              <a:t>Passgates</a:t>
            </a:r>
            <a:r>
              <a:rPr lang="en-US" dirty="0" smtClean="0">
                <a:solidFill>
                  <a:srgbClr val="7030A0"/>
                </a:solidFill>
              </a:rPr>
              <a:t> off</a:t>
            </a:r>
            <a:endParaRPr lang="nl-BE" dirty="0">
              <a:solidFill>
                <a:srgbClr val="7030A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00500" y="3086100"/>
            <a:ext cx="180975" cy="6000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09245" y="2738388"/>
            <a:ext cx="251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Interesting phenomenon</a:t>
            </a:r>
            <a:endParaRPr lang="nl-BE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ontent Placeholder 70"/>
          <p:cNvSpPr>
            <a:spLocks noGrp="1"/>
          </p:cNvSpPr>
          <p:nvPr>
            <p:ph idx="1"/>
          </p:nvPr>
        </p:nvSpPr>
        <p:spPr>
          <a:xfrm>
            <a:off x="447773" y="112287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(minimal SA)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25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Diels effect ©®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3120550" y="3396008"/>
            <a:ext cx="60130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2326615" y="3386483"/>
            <a:ext cx="2667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072686" y="3386483"/>
            <a:ext cx="5924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226225" y="3396008"/>
            <a:ext cx="2628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31"/>
          <p:cNvGrpSpPr/>
          <p:nvPr/>
        </p:nvGrpSpPr>
        <p:grpSpPr>
          <a:xfrm>
            <a:off x="3710940" y="1827107"/>
            <a:ext cx="1365981" cy="3094410"/>
            <a:chOff x="4800600" y="1381337"/>
            <a:chExt cx="1365981" cy="3094410"/>
          </a:xfrm>
        </p:grpSpPr>
        <p:grpSp>
          <p:nvGrpSpPr>
            <p:cNvPr id="3" name="Group 126"/>
            <p:cNvGrpSpPr/>
            <p:nvPr/>
          </p:nvGrpSpPr>
          <p:grpSpPr>
            <a:xfrm>
              <a:off x="4800974" y="3154561"/>
              <a:ext cx="228619" cy="289010"/>
              <a:chOff x="4800974" y="3154561"/>
              <a:chExt cx="228619" cy="289010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>
                <a:off x="4947018" y="3155620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5029593" y="3155620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flipH="1">
                <a:off x="4807277" y="3437220"/>
                <a:ext cx="13656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4800974" y="3154561"/>
                <a:ext cx="14922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125"/>
            <p:cNvGrpSpPr/>
            <p:nvPr/>
          </p:nvGrpSpPr>
          <p:grpSpPr>
            <a:xfrm>
              <a:off x="5934737" y="3154561"/>
              <a:ext cx="231844" cy="289010"/>
              <a:chOff x="5934737" y="3154561"/>
              <a:chExt cx="231844" cy="289010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5934737" y="3155620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6017312" y="3155620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6020490" y="3437220"/>
                <a:ext cx="14609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6010963" y="3154561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128"/>
            <p:cNvGrpSpPr/>
            <p:nvPr/>
          </p:nvGrpSpPr>
          <p:grpSpPr>
            <a:xfrm>
              <a:off x="5934737" y="2414501"/>
              <a:ext cx="228668" cy="295430"/>
              <a:chOff x="5934737" y="2414501"/>
              <a:chExt cx="228668" cy="295430"/>
            </a:xfrm>
          </p:grpSpPr>
          <p:cxnSp>
            <p:nvCxnSpPr>
              <p:cNvPr id="92" name="Straight Connector 91"/>
              <p:cNvCxnSpPr/>
              <p:nvPr/>
            </p:nvCxnSpPr>
            <p:spPr>
              <a:xfrm flipV="1">
                <a:off x="5934737" y="2417746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6017312" y="2417746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H="1" flipV="1">
                <a:off x="6010963" y="2709931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 flipH="1" flipV="1">
                <a:off x="6004600" y="2414501"/>
                <a:ext cx="13656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127"/>
            <p:cNvGrpSpPr/>
            <p:nvPr/>
          </p:nvGrpSpPr>
          <p:grpSpPr>
            <a:xfrm>
              <a:off x="4804110" y="2420921"/>
              <a:ext cx="228659" cy="285823"/>
              <a:chOff x="4804110" y="2420921"/>
              <a:chExt cx="228659" cy="285823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flipV="1">
                <a:off x="4804110" y="2427342"/>
                <a:ext cx="14609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V="1">
                <a:off x="4950194" y="2420921"/>
                <a:ext cx="0" cy="28477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5032769" y="2420921"/>
                <a:ext cx="0" cy="28477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 flipV="1">
                <a:off x="4804150" y="2706744"/>
                <a:ext cx="14922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/>
          </p:nvCxnSpPr>
          <p:spPr>
            <a:xfrm>
              <a:off x="4807284" y="2703580"/>
              <a:ext cx="0" cy="4478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157052" y="2703580"/>
              <a:ext cx="0" cy="4478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027482" y="3291126"/>
              <a:ext cx="2710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027482" y="2567015"/>
              <a:ext cx="2710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294259" y="2562780"/>
              <a:ext cx="0" cy="7241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662667" y="3291126"/>
              <a:ext cx="2710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662667" y="2567015"/>
              <a:ext cx="2710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666901" y="2562780"/>
              <a:ext cx="0" cy="7241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07284" y="3434042"/>
              <a:ext cx="0" cy="2477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157052" y="3434042"/>
              <a:ext cx="0" cy="2477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807284" y="3678589"/>
              <a:ext cx="13465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807284" y="2185904"/>
              <a:ext cx="0" cy="2477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157052" y="2176375"/>
              <a:ext cx="0" cy="2477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807284" y="2185905"/>
              <a:ext cx="13465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129"/>
            <p:cNvGrpSpPr/>
            <p:nvPr/>
          </p:nvGrpSpPr>
          <p:grpSpPr>
            <a:xfrm>
              <a:off x="5239214" y="1636413"/>
              <a:ext cx="241366" cy="295430"/>
              <a:chOff x="5239214" y="1636413"/>
              <a:chExt cx="241366" cy="295430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 flipV="1">
                <a:off x="5239214" y="1639658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V="1">
                <a:off x="5321789" y="1639658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5315440" y="1931843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 flipH="1">
                <a:off x="5309080" y="1636413"/>
                <a:ext cx="1715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130"/>
            <p:cNvGrpSpPr/>
            <p:nvPr/>
          </p:nvGrpSpPr>
          <p:grpSpPr>
            <a:xfrm>
              <a:off x="5248739" y="3935839"/>
              <a:ext cx="231844" cy="289010"/>
              <a:chOff x="5248739" y="3935839"/>
              <a:chExt cx="231844" cy="289010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>
                <a:off x="5248739" y="3936898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331314" y="3936898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5334492" y="4218498"/>
                <a:ext cx="14609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>
                <a:off x="5324965" y="3935839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/>
            <p:cNvCxnSpPr/>
            <p:nvPr/>
          </p:nvCxnSpPr>
          <p:spPr>
            <a:xfrm>
              <a:off x="5474229" y="3675412"/>
              <a:ext cx="0" cy="2604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474229" y="4215320"/>
              <a:ext cx="0" cy="2604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474229" y="1925477"/>
              <a:ext cx="0" cy="2604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474229" y="1385570"/>
              <a:ext cx="0" cy="2604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807284" y="1381337"/>
              <a:ext cx="13465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807284" y="4466219"/>
              <a:ext cx="13465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5299075" y="2930525"/>
              <a:ext cx="860425" cy="1047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4800600" y="2825750"/>
              <a:ext cx="860425" cy="1047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2" name="Picture 8" descr="http://lateblt.tripod.com/resist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5553356" y="3216077"/>
            <a:ext cx="733139" cy="348139"/>
          </a:xfrm>
          <a:prstGeom prst="rect">
            <a:avLst/>
          </a:prstGeom>
          <a:noFill/>
        </p:spPr>
      </p:pic>
      <p:pic>
        <p:nvPicPr>
          <p:cNvPr id="125" name="Picture 8" descr="http://lateblt.tripod.com/resist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2505356" y="3216077"/>
            <a:ext cx="733139" cy="348139"/>
          </a:xfrm>
          <a:prstGeom prst="rect">
            <a:avLst/>
          </a:prstGeom>
          <a:noFill/>
        </p:spPr>
      </p:pic>
      <p:cxnSp>
        <p:nvCxnSpPr>
          <p:cNvPr id="142" name="Straight Connector 141"/>
          <p:cNvCxnSpPr/>
          <p:nvPr/>
        </p:nvCxnSpPr>
        <p:spPr>
          <a:xfrm>
            <a:off x="2329815" y="3384233"/>
            <a:ext cx="0" cy="4619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039303" y="3853338"/>
            <a:ext cx="58340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2039303" y="3950969"/>
            <a:ext cx="58340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2329815" y="3953352"/>
            <a:ext cx="0" cy="4619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2125037" y="4422457"/>
            <a:ext cx="4191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2206008" y="4489132"/>
            <a:ext cx="25240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267927" y="4560569"/>
            <a:ext cx="1285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4268171" y="4980672"/>
            <a:ext cx="25240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4330090" y="5052109"/>
            <a:ext cx="1285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482715" y="3384233"/>
            <a:ext cx="0" cy="4619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192203" y="3853338"/>
            <a:ext cx="58340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192203" y="3950969"/>
            <a:ext cx="58340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6482715" y="3953352"/>
            <a:ext cx="0" cy="4619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6277937" y="4422457"/>
            <a:ext cx="4191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358908" y="4489132"/>
            <a:ext cx="25240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420827" y="4560569"/>
            <a:ext cx="1285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3332321" y="3853338"/>
            <a:ext cx="21240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334703" y="3931921"/>
            <a:ext cx="21002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>
            <a:off x="3444240" y="3398520"/>
            <a:ext cx="259556" cy="2738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3441859" y="3665221"/>
            <a:ext cx="0" cy="1881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3441859" y="3936683"/>
            <a:ext cx="0" cy="1881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80"/>
          <p:cNvGrpSpPr/>
          <p:nvPr/>
        </p:nvGrpSpPr>
        <p:grpSpPr>
          <a:xfrm>
            <a:off x="3308510" y="4134331"/>
            <a:ext cx="264310" cy="92868"/>
            <a:chOff x="4324359" y="3686175"/>
            <a:chExt cx="419100" cy="138112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4324359" y="3686175"/>
              <a:ext cx="4191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4405330" y="3752850"/>
              <a:ext cx="25240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4467249" y="3824287"/>
              <a:ext cx="12857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Connector 181"/>
          <p:cNvCxnSpPr/>
          <p:nvPr/>
        </p:nvCxnSpPr>
        <p:spPr>
          <a:xfrm>
            <a:off x="5227791" y="3853338"/>
            <a:ext cx="21240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230173" y="3931921"/>
            <a:ext cx="21002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5337329" y="3665221"/>
            <a:ext cx="0" cy="1881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5337329" y="3936683"/>
            <a:ext cx="0" cy="1881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85"/>
          <p:cNvGrpSpPr/>
          <p:nvPr/>
        </p:nvGrpSpPr>
        <p:grpSpPr>
          <a:xfrm>
            <a:off x="5203980" y="4134331"/>
            <a:ext cx="264310" cy="92868"/>
            <a:chOff x="4324359" y="3686175"/>
            <a:chExt cx="419100" cy="138112"/>
          </a:xfrm>
        </p:grpSpPr>
        <p:cxnSp>
          <p:nvCxnSpPr>
            <p:cNvPr id="187" name="Straight Connector 186"/>
            <p:cNvCxnSpPr/>
            <p:nvPr/>
          </p:nvCxnSpPr>
          <p:spPr>
            <a:xfrm>
              <a:off x="4324359" y="3686175"/>
              <a:ext cx="4191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4405330" y="3752850"/>
              <a:ext cx="25240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4467249" y="3824287"/>
              <a:ext cx="12857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0" name="Straight Connector 189"/>
          <p:cNvCxnSpPr/>
          <p:nvPr/>
        </p:nvCxnSpPr>
        <p:spPr>
          <a:xfrm>
            <a:off x="5070633" y="3388994"/>
            <a:ext cx="269082" cy="2809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U:\Thesis-Design-of-RRam\Design\PassGateAnalysis\SPICE\fig\transientlatchresistanceswee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869039"/>
            <a:ext cx="8305799" cy="4969910"/>
          </a:xfrm>
          <a:prstGeom prst="rect">
            <a:avLst/>
          </a:prstGeom>
          <a:noFill/>
        </p:spPr>
      </p:pic>
      <p:sp>
        <p:nvSpPr>
          <p:cNvPr id="71" name="Content Placeholder 70"/>
          <p:cNvSpPr>
            <a:spLocks noGrp="1"/>
          </p:cNvSpPr>
          <p:nvPr>
            <p:ph idx="1"/>
          </p:nvPr>
        </p:nvSpPr>
        <p:spPr>
          <a:xfrm>
            <a:off x="476348" y="1084772"/>
            <a:ext cx="8229600" cy="4525963"/>
          </a:xfrm>
        </p:spPr>
        <p:txBody>
          <a:bodyPr/>
          <a:lstStyle/>
          <a:p>
            <a:r>
              <a:rPr lang="en-US" dirty="0" smtClean="0"/>
              <a:t>Depending on resistance value, strange dynamic </a:t>
            </a:r>
            <a:r>
              <a:rPr lang="en-US" dirty="0" err="1" smtClean="0"/>
              <a:t>behaviour</a:t>
            </a:r>
            <a:r>
              <a:rPr lang="en-US" dirty="0" smtClean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26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Diels effect ©®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10" name="Freeform 109"/>
          <p:cNvSpPr/>
          <p:nvPr/>
        </p:nvSpPr>
        <p:spPr>
          <a:xfrm>
            <a:off x="5908675" y="2733674"/>
            <a:ext cx="865504" cy="291465"/>
          </a:xfrm>
          <a:custGeom>
            <a:avLst/>
            <a:gdLst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0866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3152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69227 h 281622"/>
              <a:gd name="connsiteX0" fmla="*/ 0 w 3581400"/>
              <a:gd name="connsiteY0" fmla="*/ 481965 h 516890"/>
              <a:gd name="connsiteX1" fmla="*/ 560070 w 3581400"/>
              <a:gd name="connsiteY1" fmla="*/ 0 h 516890"/>
              <a:gd name="connsiteX2" fmla="*/ 396240 w 3581400"/>
              <a:gd name="connsiteY2" fmla="*/ 481965 h 516890"/>
              <a:gd name="connsiteX3" fmla="*/ 731520 w 3581400"/>
              <a:gd name="connsiteY3" fmla="*/ 276225 h 516890"/>
              <a:gd name="connsiteX4" fmla="*/ 1844040 w 3581400"/>
              <a:gd name="connsiteY4" fmla="*/ 230505 h 516890"/>
              <a:gd name="connsiteX5" fmla="*/ 2042160 w 3581400"/>
              <a:gd name="connsiteY5" fmla="*/ 382905 h 516890"/>
              <a:gd name="connsiteX6" fmla="*/ 3581400 w 3581400"/>
              <a:gd name="connsiteY6" fmla="*/ 386715 h 516890"/>
              <a:gd name="connsiteX0" fmla="*/ 0 w 3581400"/>
              <a:gd name="connsiteY0" fmla="*/ 264477 h 298767"/>
              <a:gd name="connsiteX1" fmla="*/ 396240 w 3581400"/>
              <a:gd name="connsiteY1" fmla="*/ 264477 h 298767"/>
              <a:gd name="connsiteX2" fmla="*/ 731520 w 3581400"/>
              <a:gd name="connsiteY2" fmla="*/ 58737 h 298767"/>
              <a:gd name="connsiteX3" fmla="*/ 1844040 w 3581400"/>
              <a:gd name="connsiteY3" fmla="*/ 13017 h 298767"/>
              <a:gd name="connsiteX4" fmla="*/ 2042160 w 3581400"/>
              <a:gd name="connsiteY4" fmla="*/ 165417 h 298767"/>
              <a:gd name="connsiteX5" fmla="*/ 3581400 w 3581400"/>
              <a:gd name="connsiteY5" fmla="*/ 169227 h 298767"/>
              <a:gd name="connsiteX0" fmla="*/ 0 w 3581400"/>
              <a:gd name="connsiteY0" fmla="*/ 222250 h 256540"/>
              <a:gd name="connsiteX1" fmla="*/ 396240 w 3581400"/>
              <a:gd name="connsiteY1" fmla="*/ 222250 h 256540"/>
              <a:gd name="connsiteX2" fmla="*/ 731520 w 3581400"/>
              <a:gd name="connsiteY2" fmla="*/ 16510 h 256540"/>
              <a:gd name="connsiteX3" fmla="*/ 2042160 w 3581400"/>
              <a:gd name="connsiteY3" fmla="*/ 123190 h 256540"/>
              <a:gd name="connsiteX4" fmla="*/ 3581400 w 3581400"/>
              <a:gd name="connsiteY4" fmla="*/ 127000 h 256540"/>
              <a:gd name="connsiteX0" fmla="*/ 0 w 3581400"/>
              <a:gd name="connsiteY0" fmla="*/ 205740 h 240030"/>
              <a:gd name="connsiteX1" fmla="*/ 396240 w 3581400"/>
              <a:gd name="connsiteY1" fmla="*/ 205740 h 240030"/>
              <a:gd name="connsiteX2" fmla="*/ 731520 w 3581400"/>
              <a:gd name="connsiteY2" fmla="*/ 0 h 240030"/>
              <a:gd name="connsiteX3" fmla="*/ 3581400 w 3581400"/>
              <a:gd name="connsiteY3" fmla="*/ 110490 h 240030"/>
              <a:gd name="connsiteX0" fmla="*/ 0 w 1885950"/>
              <a:gd name="connsiteY0" fmla="*/ 476250 h 510540"/>
              <a:gd name="connsiteX1" fmla="*/ 396240 w 1885950"/>
              <a:gd name="connsiteY1" fmla="*/ 476250 h 510540"/>
              <a:gd name="connsiteX2" fmla="*/ 731520 w 1885950"/>
              <a:gd name="connsiteY2" fmla="*/ 270510 h 510540"/>
              <a:gd name="connsiteX3" fmla="*/ 1885950 w 1885950"/>
              <a:gd name="connsiteY3" fmla="*/ 0 h 510540"/>
              <a:gd name="connsiteX0" fmla="*/ 0 w 1885950"/>
              <a:gd name="connsiteY0" fmla="*/ 662940 h 739140"/>
              <a:gd name="connsiteX1" fmla="*/ 636270 w 1885950"/>
              <a:gd name="connsiteY1" fmla="*/ 0 h 739140"/>
              <a:gd name="connsiteX2" fmla="*/ 396240 w 1885950"/>
              <a:gd name="connsiteY2" fmla="*/ 662940 h 739140"/>
              <a:gd name="connsiteX3" fmla="*/ 731520 w 1885950"/>
              <a:gd name="connsiteY3" fmla="*/ 457200 h 739140"/>
              <a:gd name="connsiteX4" fmla="*/ 1885950 w 1885950"/>
              <a:gd name="connsiteY4" fmla="*/ 186690 h 739140"/>
              <a:gd name="connsiteX0" fmla="*/ 0 w 1885950"/>
              <a:gd name="connsiteY0" fmla="*/ 476250 h 552450"/>
              <a:gd name="connsiteX1" fmla="*/ 396240 w 1885950"/>
              <a:gd name="connsiteY1" fmla="*/ 476250 h 552450"/>
              <a:gd name="connsiteX2" fmla="*/ 731520 w 1885950"/>
              <a:gd name="connsiteY2" fmla="*/ 270510 h 552450"/>
              <a:gd name="connsiteX3" fmla="*/ 1885950 w 1885950"/>
              <a:gd name="connsiteY3" fmla="*/ 0 h 552450"/>
              <a:gd name="connsiteX0" fmla="*/ 0 w 1885950"/>
              <a:gd name="connsiteY0" fmla="*/ 476250 h 952500"/>
              <a:gd name="connsiteX1" fmla="*/ 396240 w 1885950"/>
              <a:gd name="connsiteY1" fmla="*/ 476250 h 952500"/>
              <a:gd name="connsiteX2" fmla="*/ 731520 w 1885950"/>
              <a:gd name="connsiteY2" fmla="*/ 270510 h 952500"/>
              <a:gd name="connsiteX3" fmla="*/ 1885950 w 1885950"/>
              <a:gd name="connsiteY3" fmla="*/ 0 h 952500"/>
              <a:gd name="connsiteX0" fmla="*/ 0 w 1885950"/>
              <a:gd name="connsiteY0" fmla="*/ 476250 h 952500"/>
              <a:gd name="connsiteX1" fmla="*/ 396240 w 1885950"/>
              <a:gd name="connsiteY1" fmla="*/ 476250 h 952500"/>
              <a:gd name="connsiteX2" fmla="*/ 731520 w 1885950"/>
              <a:gd name="connsiteY2" fmla="*/ 270510 h 952500"/>
              <a:gd name="connsiteX3" fmla="*/ 1885950 w 1885950"/>
              <a:gd name="connsiteY3" fmla="*/ 0 h 952500"/>
              <a:gd name="connsiteX0" fmla="*/ 0 w 1885950"/>
              <a:gd name="connsiteY0" fmla="*/ 476250 h 1390650"/>
              <a:gd name="connsiteX1" fmla="*/ 405765 w 1885950"/>
              <a:gd name="connsiteY1" fmla="*/ 914400 h 1390650"/>
              <a:gd name="connsiteX2" fmla="*/ 731520 w 1885950"/>
              <a:gd name="connsiteY2" fmla="*/ 270510 h 1390650"/>
              <a:gd name="connsiteX3" fmla="*/ 1885950 w 1885950"/>
              <a:gd name="connsiteY3" fmla="*/ 0 h 1390650"/>
              <a:gd name="connsiteX0" fmla="*/ 0 w 1885950"/>
              <a:gd name="connsiteY0" fmla="*/ 476250 h 1291590"/>
              <a:gd name="connsiteX1" fmla="*/ 405765 w 1885950"/>
              <a:gd name="connsiteY1" fmla="*/ 914400 h 1291590"/>
              <a:gd name="connsiteX2" fmla="*/ 731520 w 1885950"/>
              <a:gd name="connsiteY2" fmla="*/ 270510 h 1291590"/>
              <a:gd name="connsiteX3" fmla="*/ 1885950 w 1885950"/>
              <a:gd name="connsiteY3" fmla="*/ 0 h 1291590"/>
              <a:gd name="connsiteX0" fmla="*/ 0 w 1885950"/>
              <a:gd name="connsiteY0" fmla="*/ 476250 h 476250"/>
              <a:gd name="connsiteX1" fmla="*/ 731520 w 1885950"/>
              <a:gd name="connsiteY1" fmla="*/ 270510 h 476250"/>
              <a:gd name="connsiteX2" fmla="*/ 1885950 w 1885950"/>
              <a:gd name="connsiteY2" fmla="*/ 0 h 476250"/>
              <a:gd name="connsiteX0" fmla="*/ 0 w 1504950"/>
              <a:gd name="connsiteY0" fmla="*/ 42862 h 526097"/>
              <a:gd name="connsiteX1" fmla="*/ 350520 w 1504950"/>
              <a:gd name="connsiteY1" fmla="*/ 446722 h 526097"/>
              <a:gd name="connsiteX2" fmla="*/ 1504950 w 1504950"/>
              <a:gd name="connsiteY2" fmla="*/ 176212 h 526097"/>
              <a:gd name="connsiteX0" fmla="*/ 0 w 1504950"/>
              <a:gd name="connsiteY0" fmla="*/ 367665 h 501015"/>
              <a:gd name="connsiteX1" fmla="*/ 826770 w 1504950"/>
              <a:gd name="connsiteY1" fmla="*/ 0 h 501015"/>
              <a:gd name="connsiteX2" fmla="*/ 1504950 w 1504950"/>
              <a:gd name="connsiteY2" fmla="*/ 501015 h 501015"/>
              <a:gd name="connsiteX0" fmla="*/ 0 w 1504950"/>
              <a:gd name="connsiteY0" fmla="*/ 419735 h 553085"/>
              <a:gd name="connsiteX1" fmla="*/ 826770 w 1504950"/>
              <a:gd name="connsiteY1" fmla="*/ 52070 h 553085"/>
              <a:gd name="connsiteX2" fmla="*/ 1504950 w 1504950"/>
              <a:gd name="connsiteY2" fmla="*/ 553085 h 553085"/>
              <a:gd name="connsiteX0" fmla="*/ 0 w 1504950"/>
              <a:gd name="connsiteY0" fmla="*/ 419735 h 553085"/>
              <a:gd name="connsiteX1" fmla="*/ 436245 w 1504950"/>
              <a:gd name="connsiteY1" fmla="*/ 109222 h 553085"/>
              <a:gd name="connsiteX2" fmla="*/ 826770 w 1504950"/>
              <a:gd name="connsiteY2" fmla="*/ 52070 h 553085"/>
              <a:gd name="connsiteX3" fmla="*/ 1504950 w 1504950"/>
              <a:gd name="connsiteY3" fmla="*/ 553085 h 553085"/>
              <a:gd name="connsiteX0" fmla="*/ 0 w 1504950"/>
              <a:gd name="connsiteY0" fmla="*/ 419735 h 553085"/>
              <a:gd name="connsiteX1" fmla="*/ 826770 w 1504950"/>
              <a:gd name="connsiteY1" fmla="*/ 52070 h 553085"/>
              <a:gd name="connsiteX2" fmla="*/ 1504950 w 1504950"/>
              <a:gd name="connsiteY2" fmla="*/ 553085 h 553085"/>
              <a:gd name="connsiteX0" fmla="*/ 0 w 1038225"/>
              <a:gd name="connsiteY0" fmla="*/ 76597 h 629047"/>
              <a:gd name="connsiteX1" fmla="*/ 360045 w 1038225"/>
              <a:gd name="connsiteY1" fmla="*/ 128032 h 629047"/>
              <a:gd name="connsiteX2" fmla="*/ 1038225 w 1038225"/>
              <a:gd name="connsiteY2" fmla="*/ 629047 h 629047"/>
              <a:gd name="connsiteX0" fmla="*/ 0 w 1038225"/>
              <a:gd name="connsiteY0" fmla="*/ 635 h 553085"/>
              <a:gd name="connsiteX1" fmla="*/ 360045 w 1038225"/>
              <a:gd name="connsiteY1" fmla="*/ 52070 h 553085"/>
              <a:gd name="connsiteX2" fmla="*/ 1038225 w 1038225"/>
              <a:gd name="connsiteY2" fmla="*/ 553085 h 553085"/>
              <a:gd name="connsiteX0" fmla="*/ 0 w 981075"/>
              <a:gd name="connsiteY0" fmla="*/ 62230 h 167005"/>
              <a:gd name="connsiteX1" fmla="*/ 360045 w 981075"/>
              <a:gd name="connsiteY1" fmla="*/ 113665 h 167005"/>
              <a:gd name="connsiteX2" fmla="*/ 981075 w 981075"/>
              <a:gd name="connsiteY2" fmla="*/ 167005 h 167005"/>
              <a:gd name="connsiteX0" fmla="*/ 0 w 981075"/>
              <a:gd name="connsiteY0" fmla="*/ 635 h 167005"/>
              <a:gd name="connsiteX1" fmla="*/ 360045 w 981075"/>
              <a:gd name="connsiteY1" fmla="*/ 52070 h 167005"/>
              <a:gd name="connsiteX2" fmla="*/ 981075 w 981075"/>
              <a:gd name="connsiteY2" fmla="*/ 105410 h 167005"/>
              <a:gd name="connsiteX0" fmla="*/ 0 w 866775"/>
              <a:gd name="connsiteY0" fmla="*/ 635 h 252730"/>
              <a:gd name="connsiteX1" fmla="*/ 360045 w 866775"/>
              <a:gd name="connsiteY1" fmla="*/ 52070 h 252730"/>
              <a:gd name="connsiteX2" fmla="*/ 866775 w 866775"/>
              <a:gd name="connsiteY2" fmla="*/ 191135 h 252730"/>
              <a:gd name="connsiteX0" fmla="*/ 0 w 862330"/>
              <a:gd name="connsiteY0" fmla="*/ 635 h 424180"/>
              <a:gd name="connsiteX1" fmla="*/ 360045 w 862330"/>
              <a:gd name="connsiteY1" fmla="*/ 52070 h 424180"/>
              <a:gd name="connsiteX2" fmla="*/ 838200 w 862330"/>
              <a:gd name="connsiteY2" fmla="*/ 362585 h 424180"/>
              <a:gd name="connsiteX0" fmla="*/ 0 w 904875"/>
              <a:gd name="connsiteY0" fmla="*/ 635 h 452755"/>
              <a:gd name="connsiteX1" fmla="*/ 360045 w 904875"/>
              <a:gd name="connsiteY1" fmla="*/ 52070 h 452755"/>
              <a:gd name="connsiteX2" fmla="*/ 904875 w 904875"/>
              <a:gd name="connsiteY2" fmla="*/ 391160 h 452755"/>
              <a:gd name="connsiteX0" fmla="*/ 0 w 904875"/>
              <a:gd name="connsiteY0" fmla="*/ 635 h 391160"/>
              <a:gd name="connsiteX1" fmla="*/ 360045 w 904875"/>
              <a:gd name="connsiteY1" fmla="*/ 52070 h 391160"/>
              <a:gd name="connsiteX2" fmla="*/ 904875 w 904875"/>
              <a:gd name="connsiteY2" fmla="*/ 391160 h 391160"/>
              <a:gd name="connsiteX0" fmla="*/ 0 w 904875"/>
              <a:gd name="connsiteY0" fmla="*/ 0 h 390525"/>
              <a:gd name="connsiteX1" fmla="*/ 360045 w 904875"/>
              <a:gd name="connsiteY1" fmla="*/ 51435 h 390525"/>
              <a:gd name="connsiteX2" fmla="*/ 904875 w 904875"/>
              <a:gd name="connsiteY2" fmla="*/ 390525 h 390525"/>
              <a:gd name="connsiteX0" fmla="*/ 0 w 904875"/>
              <a:gd name="connsiteY0" fmla="*/ 0 h 390525"/>
              <a:gd name="connsiteX1" fmla="*/ 474345 w 904875"/>
              <a:gd name="connsiteY1" fmla="*/ 194310 h 390525"/>
              <a:gd name="connsiteX2" fmla="*/ 904875 w 904875"/>
              <a:gd name="connsiteY2" fmla="*/ 390525 h 390525"/>
              <a:gd name="connsiteX0" fmla="*/ 0 w 904875"/>
              <a:gd name="connsiteY0" fmla="*/ 38497 h 429022"/>
              <a:gd name="connsiteX1" fmla="*/ 474345 w 904875"/>
              <a:gd name="connsiteY1" fmla="*/ 232807 h 429022"/>
              <a:gd name="connsiteX2" fmla="*/ 904875 w 904875"/>
              <a:gd name="connsiteY2" fmla="*/ 429022 h 429022"/>
              <a:gd name="connsiteX0" fmla="*/ 5080 w 681355"/>
              <a:gd name="connsiteY0" fmla="*/ 38497 h 552847"/>
              <a:gd name="connsiteX1" fmla="*/ 250825 w 681355"/>
              <a:gd name="connsiteY1" fmla="*/ 356632 h 552847"/>
              <a:gd name="connsiteX2" fmla="*/ 681355 w 681355"/>
              <a:gd name="connsiteY2" fmla="*/ 552847 h 552847"/>
              <a:gd name="connsiteX0" fmla="*/ 5080 w 681355"/>
              <a:gd name="connsiteY0" fmla="*/ 0 h 514350"/>
              <a:gd name="connsiteX1" fmla="*/ 250825 w 681355"/>
              <a:gd name="connsiteY1" fmla="*/ 318135 h 514350"/>
              <a:gd name="connsiteX2" fmla="*/ 681355 w 681355"/>
              <a:gd name="connsiteY2" fmla="*/ 514350 h 514350"/>
              <a:gd name="connsiteX0" fmla="*/ 0 w 676275"/>
              <a:gd name="connsiteY0" fmla="*/ 0 h 514350"/>
              <a:gd name="connsiteX1" fmla="*/ 676275 w 676275"/>
              <a:gd name="connsiteY1" fmla="*/ 514350 h 514350"/>
              <a:gd name="connsiteX0" fmla="*/ 0 w 676275"/>
              <a:gd name="connsiteY0" fmla="*/ 0 h 514350"/>
              <a:gd name="connsiteX1" fmla="*/ 169545 w 676275"/>
              <a:gd name="connsiteY1" fmla="*/ 270511 h 514350"/>
              <a:gd name="connsiteX2" fmla="*/ 676275 w 676275"/>
              <a:gd name="connsiteY2" fmla="*/ 514350 h 514350"/>
              <a:gd name="connsiteX0" fmla="*/ 0 w 676275"/>
              <a:gd name="connsiteY0" fmla="*/ 0 h 514350"/>
              <a:gd name="connsiteX1" fmla="*/ 676275 w 676275"/>
              <a:gd name="connsiteY1" fmla="*/ 514350 h 514350"/>
              <a:gd name="connsiteX0" fmla="*/ 0 w 657225"/>
              <a:gd name="connsiteY0" fmla="*/ 0 h 371475"/>
              <a:gd name="connsiteX1" fmla="*/ 657225 w 657225"/>
              <a:gd name="connsiteY1" fmla="*/ 371475 h 371475"/>
              <a:gd name="connsiteX0" fmla="*/ 0 w 657225"/>
              <a:gd name="connsiteY0" fmla="*/ 0 h 371475"/>
              <a:gd name="connsiteX1" fmla="*/ 657225 w 657225"/>
              <a:gd name="connsiteY1" fmla="*/ 371475 h 371475"/>
              <a:gd name="connsiteX0" fmla="*/ 19050 w 466725"/>
              <a:gd name="connsiteY0" fmla="*/ 0 h 419100"/>
              <a:gd name="connsiteX1" fmla="*/ 466725 w 466725"/>
              <a:gd name="connsiteY1" fmla="*/ 419100 h 419100"/>
              <a:gd name="connsiteX0" fmla="*/ 28575 w 466725"/>
              <a:gd name="connsiteY0" fmla="*/ 0 h 466725"/>
              <a:gd name="connsiteX1" fmla="*/ 466725 w 466725"/>
              <a:gd name="connsiteY1" fmla="*/ 466725 h 466725"/>
              <a:gd name="connsiteX0" fmla="*/ 220979 w 659129"/>
              <a:gd name="connsiteY0" fmla="*/ 0 h 466725"/>
              <a:gd name="connsiteX1" fmla="*/ 0 w 659129"/>
              <a:gd name="connsiteY1" fmla="*/ 108586 h 466725"/>
              <a:gd name="connsiteX2" fmla="*/ 659129 w 659129"/>
              <a:gd name="connsiteY2" fmla="*/ 466725 h 466725"/>
              <a:gd name="connsiteX0" fmla="*/ 0 w 659129"/>
              <a:gd name="connsiteY0" fmla="*/ 0 h 358139"/>
              <a:gd name="connsiteX1" fmla="*/ 659129 w 659129"/>
              <a:gd name="connsiteY1" fmla="*/ 358139 h 358139"/>
              <a:gd name="connsiteX0" fmla="*/ 0 w 659129"/>
              <a:gd name="connsiteY0" fmla="*/ 0 h 358139"/>
              <a:gd name="connsiteX1" fmla="*/ 659129 w 659129"/>
              <a:gd name="connsiteY1" fmla="*/ 358139 h 358139"/>
              <a:gd name="connsiteX0" fmla="*/ 0 w 659129"/>
              <a:gd name="connsiteY0" fmla="*/ 0 h 358139"/>
              <a:gd name="connsiteX1" fmla="*/ 659129 w 659129"/>
              <a:gd name="connsiteY1" fmla="*/ 358139 h 358139"/>
              <a:gd name="connsiteX0" fmla="*/ 0 w 792479"/>
              <a:gd name="connsiteY0" fmla="*/ 0 h 272414"/>
              <a:gd name="connsiteX1" fmla="*/ 792479 w 792479"/>
              <a:gd name="connsiteY1" fmla="*/ 272414 h 272414"/>
              <a:gd name="connsiteX0" fmla="*/ 73025 w 865504"/>
              <a:gd name="connsiteY0" fmla="*/ 19051 h 291465"/>
              <a:gd name="connsiteX1" fmla="*/ 0 w 865504"/>
              <a:gd name="connsiteY1" fmla="*/ 0 h 291465"/>
              <a:gd name="connsiteX2" fmla="*/ 865504 w 865504"/>
              <a:gd name="connsiteY2" fmla="*/ 291465 h 291465"/>
              <a:gd name="connsiteX0" fmla="*/ 0 w 865504"/>
              <a:gd name="connsiteY0" fmla="*/ 0 h 291465"/>
              <a:gd name="connsiteX1" fmla="*/ 865504 w 865504"/>
              <a:gd name="connsiteY1" fmla="*/ 291465 h 29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5504" h="291465">
                <a:moveTo>
                  <a:pt x="0" y="0"/>
                </a:moveTo>
                <a:cubicBezTo>
                  <a:pt x="132079" y="173990"/>
                  <a:pt x="398779" y="272415"/>
                  <a:pt x="865504" y="291465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1" name="TextBox 110"/>
          <p:cNvSpPr txBox="1"/>
          <p:nvPr/>
        </p:nvSpPr>
        <p:spPr>
          <a:xfrm>
            <a:off x="6800850" y="2857500"/>
            <a:ext cx="9701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R=0 </a:t>
            </a:r>
            <a:r>
              <a:rPr lang="el-GR" dirty="0" smtClean="0"/>
              <a:t>Ω</a:t>
            </a:r>
            <a:endParaRPr lang="en-US" dirty="0" smtClean="0"/>
          </a:p>
          <a:p>
            <a:r>
              <a:rPr lang="en-US" dirty="0" smtClean="0"/>
              <a:t>R=5 k</a:t>
            </a:r>
            <a:r>
              <a:rPr lang="el-GR" dirty="0" smtClean="0"/>
              <a:t>Ω</a:t>
            </a:r>
            <a:endParaRPr lang="en-US" dirty="0" smtClean="0"/>
          </a:p>
          <a:p>
            <a:r>
              <a:rPr lang="en-US" dirty="0" smtClean="0"/>
              <a:t>R=10 k</a:t>
            </a:r>
            <a:r>
              <a:rPr lang="el-GR" dirty="0" smtClean="0"/>
              <a:t>Ω</a:t>
            </a:r>
            <a:endParaRPr lang="en-US" dirty="0" smtClean="0"/>
          </a:p>
          <a:p>
            <a:r>
              <a:rPr lang="en-US" dirty="0" smtClean="0"/>
              <a:t>R=15 k</a:t>
            </a:r>
            <a:r>
              <a:rPr lang="el-GR" dirty="0" smtClean="0"/>
              <a:t>Ω</a:t>
            </a:r>
            <a:endParaRPr lang="en-US" dirty="0" smtClean="0"/>
          </a:p>
          <a:p>
            <a:r>
              <a:rPr lang="en-US" dirty="0" smtClean="0"/>
              <a:t>R=20 k</a:t>
            </a:r>
            <a:r>
              <a:rPr lang="el-GR" dirty="0" smtClean="0"/>
              <a:t>Ω</a:t>
            </a:r>
            <a:endParaRPr lang="en-US" dirty="0" smtClean="0"/>
          </a:p>
        </p:txBody>
      </p:sp>
      <p:sp>
        <p:nvSpPr>
          <p:cNvPr id="112" name="Freeform 111"/>
          <p:cNvSpPr/>
          <p:nvPr/>
        </p:nvSpPr>
        <p:spPr>
          <a:xfrm>
            <a:off x="5120005" y="2717163"/>
            <a:ext cx="1673225" cy="593725"/>
          </a:xfrm>
          <a:custGeom>
            <a:avLst/>
            <a:gdLst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0866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3152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69227 h 281622"/>
              <a:gd name="connsiteX0" fmla="*/ 0 w 3581400"/>
              <a:gd name="connsiteY0" fmla="*/ 481965 h 516890"/>
              <a:gd name="connsiteX1" fmla="*/ 560070 w 3581400"/>
              <a:gd name="connsiteY1" fmla="*/ 0 h 516890"/>
              <a:gd name="connsiteX2" fmla="*/ 396240 w 3581400"/>
              <a:gd name="connsiteY2" fmla="*/ 481965 h 516890"/>
              <a:gd name="connsiteX3" fmla="*/ 731520 w 3581400"/>
              <a:gd name="connsiteY3" fmla="*/ 276225 h 516890"/>
              <a:gd name="connsiteX4" fmla="*/ 1844040 w 3581400"/>
              <a:gd name="connsiteY4" fmla="*/ 230505 h 516890"/>
              <a:gd name="connsiteX5" fmla="*/ 2042160 w 3581400"/>
              <a:gd name="connsiteY5" fmla="*/ 382905 h 516890"/>
              <a:gd name="connsiteX6" fmla="*/ 3581400 w 3581400"/>
              <a:gd name="connsiteY6" fmla="*/ 386715 h 516890"/>
              <a:gd name="connsiteX0" fmla="*/ 0 w 3581400"/>
              <a:gd name="connsiteY0" fmla="*/ 264477 h 298767"/>
              <a:gd name="connsiteX1" fmla="*/ 396240 w 3581400"/>
              <a:gd name="connsiteY1" fmla="*/ 264477 h 298767"/>
              <a:gd name="connsiteX2" fmla="*/ 731520 w 3581400"/>
              <a:gd name="connsiteY2" fmla="*/ 58737 h 298767"/>
              <a:gd name="connsiteX3" fmla="*/ 1844040 w 3581400"/>
              <a:gd name="connsiteY3" fmla="*/ 13017 h 298767"/>
              <a:gd name="connsiteX4" fmla="*/ 2042160 w 3581400"/>
              <a:gd name="connsiteY4" fmla="*/ 165417 h 298767"/>
              <a:gd name="connsiteX5" fmla="*/ 3581400 w 3581400"/>
              <a:gd name="connsiteY5" fmla="*/ 169227 h 298767"/>
              <a:gd name="connsiteX0" fmla="*/ 0 w 3581400"/>
              <a:gd name="connsiteY0" fmla="*/ 222250 h 256540"/>
              <a:gd name="connsiteX1" fmla="*/ 396240 w 3581400"/>
              <a:gd name="connsiteY1" fmla="*/ 222250 h 256540"/>
              <a:gd name="connsiteX2" fmla="*/ 731520 w 3581400"/>
              <a:gd name="connsiteY2" fmla="*/ 16510 h 256540"/>
              <a:gd name="connsiteX3" fmla="*/ 2042160 w 3581400"/>
              <a:gd name="connsiteY3" fmla="*/ 123190 h 256540"/>
              <a:gd name="connsiteX4" fmla="*/ 3581400 w 3581400"/>
              <a:gd name="connsiteY4" fmla="*/ 127000 h 256540"/>
              <a:gd name="connsiteX0" fmla="*/ 0 w 3581400"/>
              <a:gd name="connsiteY0" fmla="*/ 205740 h 240030"/>
              <a:gd name="connsiteX1" fmla="*/ 396240 w 3581400"/>
              <a:gd name="connsiteY1" fmla="*/ 205740 h 240030"/>
              <a:gd name="connsiteX2" fmla="*/ 731520 w 3581400"/>
              <a:gd name="connsiteY2" fmla="*/ 0 h 240030"/>
              <a:gd name="connsiteX3" fmla="*/ 3581400 w 3581400"/>
              <a:gd name="connsiteY3" fmla="*/ 110490 h 240030"/>
              <a:gd name="connsiteX0" fmla="*/ 0 w 1885950"/>
              <a:gd name="connsiteY0" fmla="*/ 476250 h 510540"/>
              <a:gd name="connsiteX1" fmla="*/ 396240 w 1885950"/>
              <a:gd name="connsiteY1" fmla="*/ 476250 h 510540"/>
              <a:gd name="connsiteX2" fmla="*/ 731520 w 1885950"/>
              <a:gd name="connsiteY2" fmla="*/ 270510 h 510540"/>
              <a:gd name="connsiteX3" fmla="*/ 1885950 w 1885950"/>
              <a:gd name="connsiteY3" fmla="*/ 0 h 510540"/>
              <a:gd name="connsiteX0" fmla="*/ 0 w 1885950"/>
              <a:gd name="connsiteY0" fmla="*/ 662940 h 739140"/>
              <a:gd name="connsiteX1" fmla="*/ 636270 w 1885950"/>
              <a:gd name="connsiteY1" fmla="*/ 0 h 739140"/>
              <a:gd name="connsiteX2" fmla="*/ 396240 w 1885950"/>
              <a:gd name="connsiteY2" fmla="*/ 662940 h 739140"/>
              <a:gd name="connsiteX3" fmla="*/ 731520 w 1885950"/>
              <a:gd name="connsiteY3" fmla="*/ 457200 h 739140"/>
              <a:gd name="connsiteX4" fmla="*/ 1885950 w 1885950"/>
              <a:gd name="connsiteY4" fmla="*/ 186690 h 739140"/>
              <a:gd name="connsiteX0" fmla="*/ 0 w 1885950"/>
              <a:gd name="connsiteY0" fmla="*/ 476250 h 552450"/>
              <a:gd name="connsiteX1" fmla="*/ 396240 w 1885950"/>
              <a:gd name="connsiteY1" fmla="*/ 476250 h 552450"/>
              <a:gd name="connsiteX2" fmla="*/ 731520 w 1885950"/>
              <a:gd name="connsiteY2" fmla="*/ 270510 h 552450"/>
              <a:gd name="connsiteX3" fmla="*/ 1885950 w 1885950"/>
              <a:gd name="connsiteY3" fmla="*/ 0 h 552450"/>
              <a:gd name="connsiteX0" fmla="*/ 0 w 1885950"/>
              <a:gd name="connsiteY0" fmla="*/ 476250 h 952500"/>
              <a:gd name="connsiteX1" fmla="*/ 396240 w 1885950"/>
              <a:gd name="connsiteY1" fmla="*/ 476250 h 952500"/>
              <a:gd name="connsiteX2" fmla="*/ 731520 w 1885950"/>
              <a:gd name="connsiteY2" fmla="*/ 270510 h 952500"/>
              <a:gd name="connsiteX3" fmla="*/ 1885950 w 1885950"/>
              <a:gd name="connsiteY3" fmla="*/ 0 h 952500"/>
              <a:gd name="connsiteX0" fmla="*/ 0 w 1885950"/>
              <a:gd name="connsiteY0" fmla="*/ 476250 h 952500"/>
              <a:gd name="connsiteX1" fmla="*/ 396240 w 1885950"/>
              <a:gd name="connsiteY1" fmla="*/ 476250 h 952500"/>
              <a:gd name="connsiteX2" fmla="*/ 731520 w 1885950"/>
              <a:gd name="connsiteY2" fmla="*/ 270510 h 952500"/>
              <a:gd name="connsiteX3" fmla="*/ 1885950 w 1885950"/>
              <a:gd name="connsiteY3" fmla="*/ 0 h 952500"/>
              <a:gd name="connsiteX0" fmla="*/ 0 w 1885950"/>
              <a:gd name="connsiteY0" fmla="*/ 476250 h 1390650"/>
              <a:gd name="connsiteX1" fmla="*/ 405765 w 1885950"/>
              <a:gd name="connsiteY1" fmla="*/ 914400 h 1390650"/>
              <a:gd name="connsiteX2" fmla="*/ 731520 w 1885950"/>
              <a:gd name="connsiteY2" fmla="*/ 270510 h 1390650"/>
              <a:gd name="connsiteX3" fmla="*/ 1885950 w 1885950"/>
              <a:gd name="connsiteY3" fmla="*/ 0 h 1390650"/>
              <a:gd name="connsiteX0" fmla="*/ 0 w 1885950"/>
              <a:gd name="connsiteY0" fmla="*/ 476250 h 1291590"/>
              <a:gd name="connsiteX1" fmla="*/ 405765 w 1885950"/>
              <a:gd name="connsiteY1" fmla="*/ 914400 h 1291590"/>
              <a:gd name="connsiteX2" fmla="*/ 731520 w 1885950"/>
              <a:gd name="connsiteY2" fmla="*/ 270510 h 1291590"/>
              <a:gd name="connsiteX3" fmla="*/ 1885950 w 1885950"/>
              <a:gd name="connsiteY3" fmla="*/ 0 h 1291590"/>
              <a:gd name="connsiteX0" fmla="*/ 0 w 1885950"/>
              <a:gd name="connsiteY0" fmla="*/ 476250 h 476250"/>
              <a:gd name="connsiteX1" fmla="*/ 731520 w 1885950"/>
              <a:gd name="connsiteY1" fmla="*/ 270510 h 476250"/>
              <a:gd name="connsiteX2" fmla="*/ 1885950 w 1885950"/>
              <a:gd name="connsiteY2" fmla="*/ 0 h 476250"/>
              <a:gd name="connsiteX0" fmla="*/ 0 w 1504950"/>
              <a:gd name="connsiteY0" fmla="*/ 42862 h 526097"/>
              <a:gd name="connsiteX1" fmla="*/ 350520 w 1504950"/>
              <a:gd name="connsiteY1" fmla="*/ 446722 h 526097"/>
              <a:gd name="connsiteX2" fmla="*/ 1504950 w 1504950"/>
              <a:gd name="connsiteY2" fmla="*/ 176212 h 526097"/>
              <a:gd name="connsiteX0" fmla="*/ 0 w 1504950"/>
              <a:gd name="connsiteY0" fmla="*/ 367665 h 501015"/>
              <a:gd name="connsiteX1" fmla="*/ 826770 w 1504950"/>
              <a:gd name="connsiteY1" fmla="*/ 0 h 501015"/>
              <a:gd name="connsiteX2" fmla="*/ 1504950 w 1504950"/>
              <a:gd name="connsiteY2" fmla="*/ 501015 h 501015"/>
              <a:gd name="connsiteX0" fmla="*/ 0 w 1504950"/>
              <a:gd name="connsiteY0" fmla="*/ 419735 h 553085"/>
              <a:gd name="connsiteX1" fmla="*/ 826770 w 1504950"/>
              <a:gd name="connsiteY1" fmla="*/ 52070 h 553085"/>
              <a:gd name="connsiteX2" fmla="*/ 1504950 w 1504950"/>
              <a:gd name="connsiteY2" fmla="*/ 553085 h 553085"/>
              <a:gd name="connsiteX0" fmla="*/ 0 w 1504950"/>
              <a:gd name="connsiteY0" fmla="*/ 419735 h 553085"/>
              <a:gd name="connsiteX1" fmla="*/ 436245 w 1504950"/>
              <a:gd name="connsiteY1" fmla="*/ 109222 h 553085"/>
              <a:gd name="connsiteX2" fmla="*/ 826770 w 1504950"/>
              <a:gd name="connsiteY2" fmla="*/ 52070 h 553085"/>
              <a:gd name="connsiteX3" fmla="*/ 1504950 w 1504950"/>
              <a:gd name="connsiteY3" fmla="*/ 553085 h 553085"/>
              <a:gd name="connsiteX0" fmla="*/ 0 w 1504950"/>
              <a:gd name="connsiteY0" fmla="*/ 419735 h 553085"/>
              <a:gd name="connsiteX1" fmla="*/ 826770 w 1504950"/>
              <a:gd name="connsiteY1" fmla="*/ 52070 h 553085"/>
              <a:gd name="connsiteX2" fmla="*/ 1504950 w 1504950"/>
              <a:gd name="connsiteY2" fmla="*/ 553085 h 553085"/>
              <a:gd name="connsiteX0" fmla="*/ 0 w 1038225"/>
              <a:gd name="connsiteY0" fmla="*/ 76597 h 629047"/>
              <a:gd name="connsiteX1" fmla="*/ 360045 w 1038225"/>
              <a:gd name="connsiteY1" fmla="*/ 128032 h 629047"/>
              <a:gd name="connsiteX2" fmla="*/ 1038225 w 1038225"/>
              <a:gd name="connsiteY2" fmla="*/ 629047 h 629047"/>
              <a:gd name="connsiteX0" fmla="*/ 0 w 1038225"/>
              <a:gd name="connsiteY0" fmla="*/ 635 h 553085"/>
              <a:gd name="connsiteX1" fmla="*/ 360045 w 1038225"/>
              <a:gd name="connsiteY1" fmla="*/ 52070 h 553085"/>
              <a:gd name="connsiteX2" fmla="*/ 1038225 w 1038225"/>
              <a:gd name="connsiteY2" fmla="*/ 553085 h 553085"/>
              <a:gd name="connsiteX0" fmla="*/ 0 w 981075"/>
              <a:gd name="connsiteY0" fmla="*/ 62230 h 167005"/>
              <a:gd name="connsiteX1" fmla="*/ 360045 w 981075"/>
              <a:gd name="connsiteY1" fmla="*/ 113665 h 167005"/>
              <a:gd name="connsiteX2" fmla="*/ 981075 w 981075"/>
              <a:gd name="connsiteY2" fmla="*/ 167005 h 167005"/>
              <a:gd name="connsiteX0" fmla="*/ 0 w 981075"/>
              <a:gd name="connsiteY0" fmla="*/ 635 h 167005"/>
              <a:gd name="connsiteX1" fmla="*/ 360045 w 981075"/>
              <a:gd name="connsiteY1" fmla="*/ 52070 h 167005"/>
              <a:gd name="connsiteX2" fmla="*/ 981075 w 981075"/>
              <a:gd name="connsiteY2" fmla="*/ 105410 h 167005"/>
              <a:gd name="connsiteX0" fmla="*/ 0 w 866775"/>
              <a:gd name="connsiteY0" fmla="*/ 635 h 252730"/>
              <a:gd name="connsiteX1" fmla="*/ 360045 w 866775"/>
              <a:gd name="connsiteY1" fmla="*/ 52070 h 252730"/>
              <a:gd name="connsiteX2" fmla="*/ 866775 w 866775"/>
              <a:gd name="connsiteY2" fmla="*/ 191135 h 252730"/>
              <a:gd name="connsiteX0" fmla="*/ 0 w 862330"/>
              <a:gd name="connsiteY0" fmla="*/ 635 h 424180"/>
              <a:gd name="connsiteX1" fmla="*/ 360045 w 862330"/>
              <a:gd name="connsiteY1" fmla="*/ 52070 h 424180"/>
              <a:gd name="connsiteX2" fmla="*/ 838200 w 862330"/>
              <a:gd name="connsiteY2" fmla="*/ 362585 h 424180"/>
              <a:gd name="connsiteX0" fmla="*/ 0 w 904875"/>
              <a:gd name="connsiteY0" fmla="*/ 635 h 452755"/>
              <a:gd name="connsiteX1" fmla="*/ 360045 w 904875"/>
              <a:gd name="connsiteY1" fmla="*/ 52070 h 452755"/>
              <a:gd name="connsiteX2" fmla="*/ 904875 w 904875"/>
              <a:gd name="connsiteY2" fmla="*/ 391160 h 452755"/>
              <a:gd name="connsiteX0" fmla="*/ 0 w 904875"/>
              <a:gd name="connsiteY0" fmla="*/ 635 h 391160"/>
              <a:gd name="connsiteX1" fmla="*/ 360045 w 904875"/>
              <a:gd name="connsiteY1" fmla="*/ 52070 h 391160"/>
              <a:gd name="connsiteX2" fmla="*/ 904875 w 904875"/>
              <a:gd name="connsiteY2" fmla="*/ 391160 h 391160"/>
              <a:gd name="connsiteX0" fmla="*/ 0 w 904875"/>
              <a:gd name="connsiteY0" fmla="*/ 0 h 390525"/>
              <a:gd name="connsiteX1" fmla="*/ 360045 w 904875"/>
              <a:gd name="connsiteY1" fmla="*/ 51435 h 390525"/>
              <a:gd name="connsiteX2" fmla="*/ 904875 w 904875"/>
              <a:gd name="connsiteY2" fmla="*/ 390525 h 390525"/>
              <a:gd name="connsiteX0" fmla="*/ 0 w 904875"/>
              <a:gd name="connsiteY0" fmla="*/ 0 h 390525"/>
              <a:gd name="connsiteX1" fmla="*/ 474345 w 904875"/>
              <a:gd name="connsiteY1" fmla="*/ 194310 h 390525"/>
              <a:gd name="connsiteX2" fmla="*/ 904875 w 904875"/>
              <a:gd name="connsiteY2" fmla="*/ 390525 h 390525"/>
              <a:gd name="connsiteX0" fmla="*/ 0 w 904875"/>
              <a:gd name="connsiteY0" fmla="*/ 38497 h 429022"/>
              <a:gd name="connsiteX1" fmla="*/ 474345 w 904875"/>
              <a:gd name="connsiteY1" fmla="*/ 232807 h 429022"/>
              <a:gd name="connsiteX2" fmla="*/ 904875 w 904875"/>
              <a:gd name="connsiteY2" fmla="*/ 429022 h 429022"/>
              <a:gd name="connsiteX0" fmla="*/ 5080 w 681355"/>
              <a:gd name="connsiteY0" fmla="*/ 38497 h 552847"/>
              <a:gd name="connsiteX1" fmla="*/ 250825 w 681355"/>
              <a:gd name="connsiteY1" fmla="*/ 356632 h 552847"/>
              <a:gd name="connsiteX2" fmla="*/ 681355 w 681355"/>
              <a:gd name="connsiteY2" fmla="*/ 552847 h 552847"/>
              <a:gd name="connsiteX0" fmla="*/ 5080 w 681355"/>
              <a:gd name="connsiteY0" fmla="*/ 0 h 514350"/>
              <a:gd name="connsiteX1" fmla="*/ 250825 w 681355"/>
              <a:gd name="connsiteY1" fmla="*/ 318135 h 514350"/>
              <a:gd name="connsiteX2" fmla="*/ 681355 w 681355"/>
              <a:gd name="connsiteY2" fmla="*/ 514350 h 514350"/>
              <a:gd name="connsiteX0" fmla="*/ 0 w 676275"/>
              <a:gd name="connsiteY0" fmla="*/ 0 h 514350"/>
              <a:gd name="connsiteX1" fmla="*/ 676275 w 676275"/>
              <a:gd name="connsiteY1" fmla="*/ 514350 h 514350"/>
              <a:gd name="connsiteX0" fmla="*/ 0 w 676275"/>
              <a:gd name="connsiteY0" fmla="*/ 0 h 514350"/>
              <a:gd name="connsiteX1" fmla="*/ 169545 w 676275"/>
              <a:gd name="connsiteY1" fmla="*/ 270511 h 514350"/>
              <a:gd name="connsiteX2" fmla="*/ 676275 w 676275"/>
              <a:gd name="connsiteY2" fmla="*/ 514350 h 514350"/>
              <a:gd name="connsiteX0" fmla="*/ 0 w 676275"/>
              <a:gd name="connsiteY0" fmla="*/ 0 h 514350"/>
              <a:gd name="connsiteX1" fmla="*/ 676275 w 676275"/>
              <a:gd name="connsiteY1" fmla="*/ 514350 h 514350"/>
              <a:gd name="connsiteX0" fmla="*/ 0 w 657225"/>
              <a:gd name="connsiteY0" fmla="*/ 0 h 371475"/>
              <a:gd name="connsiteX1" fmla="*/ 657225 w 657225"/>
              <a:gd name="connsiteY1" fmla="*/ 371475 h 371475"/>
              <a:gd name="connsiteX0" fmla="*/ 0 w 657225"/>
              <a:gd name="connsiteY0" fmla="*/ 0 h 371475"/>
              <a:gd name="connsiteX1" fmla="*/ 657225 w 657225"/>
              <a:gd name="connsiteY1" fmla="*/ 371475 h 371475"/>
              <a:gd name="connsiteX0" fmla="*/ 0 w 1314450"/>
              <a:gd name="connsiteY0" fmla="*/ 0 h 676275"/>
              <a:gd name="connsiteX1" fmla="*/ 1314450 w 1314450"/>
              <a:gd name="connsiteY1" fmla="*/ 676275 h 676275"/>
              <a:gd name="connsiteX0" fmla="*/ 0 w 1314450"/>
              <a:gd name="connsiteY0" fmla="*/ 0 h 676275"/>
              <a:gd name="connsiteX1" fmla="*/ 1314450 w 1314450"/>
              <a:gd name="connsiteY1" fmla="*/ 676275 h 676275"/>
              <a:gd name="connsiteX0" fmla="*/ 0 w 1314450"/>
              <a:gd name="connsiteY0" fmla="*/ 85725 h 762000"/>
              <a:gd name="connsiteX1" fmla="*/ 1314450 w 1314450"/>
              <a:gd name="connsiteY1" fmla="*/ 762000 h 762000"/>
              <a:gd name="connsiteX0" fmla="*/ 0 w 1562100"/>
              <a:gd name="connsiteY0" fmla="*/ 85725 h 657225"/>
              <a:gd name="connsiteX1" fmla="*/ 1562100 w 1562100"/>
              <a:gd name="connsiteY1" fmla="*/ 657225 h 657225"/>
              <a:gd name="connsiteX0" fmla="*/ 0 w 1562100"/>
              <a:gd name="connsiteY0" fmla="*/ 0 h 571500"/>
              <a:gd name="connsiteX1" fmla="*/ 1562100 w 1562100"/>
              <a:gd name="connsiteY1" fmla="*/ 571500 h 571500"/>
              <a:gd name="connsiteX0" fmla="*/ 0 w 1673225"/>
              <a:gd name="connsiteY0" fmla="*/ 0 h 593725"/>
              <a:gd name="connsiteX1" fmla="*/ 1673225 w 1673225"/>
              <a:gd name="connsiteY1" fmla="*/ 593725 h 59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73225" h="593725">
                <a:moveTo>
                  <a:pt x="0" y="0"/>
                </a:moveTo>
                <a:cubicBezTo>
                  <a:pt x="247650" y="238125"/>
                  <a:pt x="911225" y="498475"/>
                  <a:pt x="1673225" y="593725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5" name="Freeform 114"/>
          <p:cNvSpPr/>
          <p:nvPr/>
        </p:nvSpPr>
        <p:spPr>
          <a:xfrm>
            <a:off x="4473574" y="2822575"/>
            <a:ext cx="2338705" cy="774062"/>
          </a:xfrm>
          <a:custGeom>
            <a:avLst/>
            <a:gdLst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0866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3152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69227 h 281622"/>
              <a:gd name="connsiteX0" fmla="*/ 0 w 3581400"/>
              <a:gd name="connsiteY0" fmla="*/ 481965 h 516890"/>
              <a:gd name="connsiteX1" fmla="*/ 560070 w 3581400"/>
              <a:gd name="connsiteY1" fmla="*/ 0 h 516890"/>
              <a:gd name="connsiteX2" fmla="*/ 396240 w 3581400"/>
              <a:gd name="connsiteY2" fmla="*/ 481965 h 516890"/>
              <a:gd name="connsiteX3" fmla="*/ 731520 w 3581400"/>
              <a:gd name="connsiteY3" fmla="*/ 276225 h 516890"/>
              <a:gd name="connsiteX4" fmla="*/ 1844040 w 3581400"/>
              <a:gd name="connsiteY4" fmla="*/ 230505 h 516890"/>
              <a:gd name="connsiteX5" fmla="*/ 2042160 w 3581400"/>
              <a:gd name="connsiteY5" fmla="*/ 382905 h 516890"/>
              <a:gd name="connsiteX6" fmla="*/ 3581400 w 3581400"/>
              <a:gd name="connsiteY6" fmla="*/ 386715 h 516890"/>
              <a:gd name="connsiteX0" fmla="*/ 0 w 3581400"/>
              <a:gd name="connsiteY0" fmla="*/ 264477 h 298767"/>
              <a:gd name="connsiteX1" fmla="*/ 396240 w 3581400"/>
              <a:gd name="connsiteY1" fmla="*/ 264477 h 298767"/>
              <a:gd name="connsiteX2" fmla="*/ 731520 w 3581400"/>
              <a:gd name="connsiteY2" fmla="*/ 58737 h 298767"/>
              <a:gd name="connsiteX3" fmla="*/ 1844040 w 3581400"/>
              <a:gd name="connsiteY3" fmla="*/ 13017 h 298767"/>
              <a:gd name="connsiteX4" fmla="*/ 2042160 w 3581400"/>
              <a:gd name="connsiteY4" fmla="*/ 165417 h 298767"/>
              <a:gd name="connsiteX5" fmla="*/ 3581400 w 3581400"/>
              <a:gd name="connsiteY5" fmla="*/ 169227 h 298767"/>
              <a:gd name="connsiteX0" fmla="*/ 0 w 3581400"/>
              <a:gd name="connsiteY0" fmla="*/ 222250 h 256540"/>
              <a:gd name="connsiteX1" fmla="*/ 396240 w 3581400"/>
              <a:gd name="connsiteY1" fmla="*/ 222250 h 256540"/>
              <a:gd name="connsiteX2" fmla="*/ 731520 w 3581400"/>
              <a:gd name="connsiteY2" fmla="*/ 16510 h 256540"/>
              <a:gd name="connsiteX3" fmla="*/ 2042160 w 3581400"/>
              <a:gd name="connsiteY3" fmla="*/ 123190 h 256540"/>
              <a:gd name="connsiteX4" fmla="*/ 3581400 w 3581400"/>
              <a:gd name="connsiteY4" fmla="*/ 127000 h 256540"/>
              <a:gd name="connsiteX0" fmla="*/ 0 w 3581400"/>
              <a:gd name="connsiteY0" fmla="*/ 205740 h 240030"/>
              <a:gd name="connsiteX1" fmla="*/ 396240 w 3581400"/>
              <a:gd name="connsiteY1" fmla="*/ 205740 h 240030"/>
              <a:gd name="connsiteX2" fmla="*/ 731520 w 3581400"/>
              <a:gd name="connsiteY2" fmla="*/ 0 h 240030"/>
              <a:gd name="connsiteX3" fmla="*/ 3581400 w 3581400"/>
              <a:gd name="connsiteY3" fmla="*/ 110490 h 240030"/>
              <a:gd name="connsiteX0" fmla="*/ 0 w 1885950"/>
              <a:gd name="connsiteY0" fmla="*/ 476250 h 510540"/>
              <a:gd name="connsiteX1" fmla="*/ 396240 w 1885950"/>
              <a:gd name="connsiteY1" fmla="*/ 476250 h 510540"/>
              <a:gd name="connsiteX2" fmla="*/ 731520 w 1885950"/>
              <a:gd name="connsiteY2" fmla="*/ 270510 h 510540"/>
              <a:gd name="connsiteX3" fmla="*/ 1885950 w 1885950"/>
              <a:gd name="connsiteY3" fmla="*/ 0 h 510540"/>
              <a:gd name="connsiteX0" fmla="*/ 0 w 1885950"/>
              <a:gd name="connsiteY0" fmla="*/ 662940 h 739140"/>
              <a:gd name="connsiteX1" fmla="*/ 636270 w 1885950"/>
              <a:gd name="connsiteY1" fmla="*/ 0 h 739140"/>
              <a:gd name="connsiteX2" fmla="*/ 396240 w 1885950"/>
              <a:gd name="connsiteY2" fmla="*/ 662940 h 739140"/>
              <a:gd name="connsiteX3" fmla="*/ 731520 w 1885950"/>
              <a:gd name="connsiteY3" fmla="*/ 457200 h 739140"/>
              <a:gd name="connsiteX4" fmla="*/ 1885950 w 1885950"/>
              <a:gd name="connsiteY4" fmla="*/ 186690 h 739140"/>
              <a:gd name="connsiteX0" fmla="*/ 0 w 1885950"/>
              <a:gd name="connsiteY0" fmla="*/ 476250 h 552450"/>
              <a:gd name="connsiteX1" fmla="*/ 396240 w 1885950"/>
              <a:gd name="connsiteY1" fmla="*/ 476250 h 552450"/>
              <a:gd name="connsiteX2" fmla="*/ 731520 w 1885950"/>
              <a:gd name="connsiteY2" fmla="*/ 270510 h 552450"/>
              <a:gd name="connsiteX3" fmla="*/ 1885950 w 1885950"/>
              <a:gd name="connsiteY3" fmla="*/ 0 h 552450"/>
              <a:gd name="connsiteX0" fmla="*/ 0 w 1885950"/>
              <a:gd name="connsiteY0" fmla="*/ 476250 h 952500"/>
              <a:gd name="connsiteX1" fmla="*/ 396240 w 1885950"/>
              <a:gd name="connsiteY1" fmla="*/ 476250 h 952500"/>
              <a:gd name="connsiteX2" fmla="*/ 731520 w 1885950"/>
              <a:gd name="connsiteY2" fmla="*/ 270510 h 952500"/>
              <a:gd name="connsiteX3" fmla="*/ 1885950 w 1885950"/>
              <a:gd name="connsiteY3" fmla="*/ 0 h 952500"/>
              <a:gd name="connsiteX0" fmla="*/ 0 w 1885950"/>
              <a:gd name="connsiteY0" fmla="*/ 476250 h 952500"/>
              <a:gd name="connsiteX1" fmla="*/ 396240 w 1885950"/>
              <a:gd name="connsiteY1" fmla="*/ 476250 h 952500"/>
              <a:gd name="connsiteX2" fmla="*/ 731520 w 1885950"/>
              <a:gd name="connsiteY2" fmla="*/ 270510 h 952500"/>
              <a:gd name="connsiteX3" fmla="*/ 1885950 w 1885950"/>
              <a:gd name="connsiteY3" fmla="*/ 0 h 952500"/>
              <a:gd name="connsiteX0" fmla="*/ 0 w 1885950"/>
              <a:gd name="connsiteY0" fmla="*/ 476250 h 1390650"/>
              <a:gd name="connsiteX1" fmla="*/ 405765 w 1885950"/>
              <a:gd name="connsiteY1" fmla="*/ 914400 h 1390650"/>
              <a:gd name="connsiteX2" fmla="*/ 731520 w 1885950"/>
              <a:gd name="connsiteY2" fmla="*/ 270510 h 1390650"/>
              <a:gd name="connsiteX3" fmla="*/ 1885950 w 1885950"/>
              <a:gd name="connsiteY3" fmla="*/ 0 h 1390650"/>
              <a:gd name="connsiteX0" fmla="*/ 0 w 1885950"/>
              <a:gd name="connsiteY0" fmla="*/ 476250 h 1291590"/>
              <a:gd name="connsiteX1" fmla="*/ 405765 w 1885950"/>
              <a:gd name="connsiteY1" fmla="*/ 914400 h 1291590"/>
              <a:gd name="connsiteX2" fmla="*/ 731520 w 1885950"/>
              <a:gd name="connsiteY2" fmla="*/ 270510 h 1291590"/>
              <a:gd name="connsiteX3" fmla="*/ 1885950 w 1885950"/>
              <a:gd name="connsiteY3" fmla="*/ 0 h 1291590"/>
              <a:gd name="connsiteX0" fmla="*/ 0 w 1885950"/>
              <a:gd name="connsiteY0" fmla="*/ 476250 h 476250"/>
              <a:gd name="connsiteX1" fmla="*/ 731520 w 1885950"/>
              <a:gd name="connsiteY1" fmla="*/ 270510 h 476250"/>
              <a:gd name="connsiteX2" fmla="*/ 1885950 w 1885950"/>
              <a:gd name="connsiteY2" fmla="*/ 0 h 476250"/>
              <a:gd name="connsiteX0" fmla="*/ 0 w 1504950"/>
              <a:gd name="connsiteY0" fmla="*/ 42862 h 526097"/>
              <a:gd name="connsiteX1" fmla="*/ 350520 w 1504950"/>
              <a:gd name="connsiteY1" fmla="*/ 446722 h 526097"/>
              <a:gd name="connsiteX2" fmla="*/ 1504950 w 1504950"/>
              <a:gd name="connsiteY2" fmla="*/ 176212 h 526097"/>
              <a:gd name="connsiteX0" fmla="*/ 0 w 1504950"/>
              <a:gd name="connsiteY0" fmla="*/ 367665 h 501015"/>
              <a:gd name="connsiteX1" fmla="*/ 826770 w 1504950"/>
              <a:gd name="connsiteY1" fmla="*/ 0 h 501015"/>
              <a:gd name="connsiteX2" fmla="*/ 1504950 w 1504950"/>
              <a:gd name="connsiteY2" fmla="*/ 501015 h 501015"/>
              <a:gd name="connsiteX0" fmla="*/ 0 w 1504950"/>
              <a:gd name="connsiteY0" fmla="*/ 419735 h 553085"/>
              <a:gd name="connsiteX1" fmla="*/ 826770 w 1504950"/>
              <a:gd name="connsiteY1" fmla="*/ 52070 h 553085"/>
              <a:gd name="connsiteX2" fmla="*/ 1504950 w 1504950"/>
              <a:gd name="connsiteY2" fmla="*/ 553085 h 553085"/>
              <a:gd name="connsiteX0" fmla="*/ 0 w 1504950"/>
              <a:gd name="connsiteY0" fmla="*/ 419735 h 553085"/>
              <a:gd name="connsiteX1" fmla="*/ 436245 w 1504950"/>
              <a:gd name="connsiteY1" fmla="*/ 109222 h 553085"/>
              <a:gd name="connsiteX2" fmla="*/ 826770 w 1504950"/>
              <a:gd name="connsiteY2" fmla="*/ 52070 h 553085"/>
              <a:gd name="connsiteX3" fmla="*/ 1504950 w 1504950"/>
              <a:gd name="connsiteY3" fmla="*/ 553085 h 553085"/>
              <a:gd name="connsiteX0" fmla="*/ 0 w 1504950"/>
              <a:gd name="connsiteY0" fmla="*/ 419735 h 553085"/>
              <a:gd name="connsiteX1" fmla="*/ 826770 w 1504950"/>
              <a:gd name="connsiteY1" fmla="*/ 52070 h 553085"/>
              <a:gd name="connsiteX2" fmla="*/ 1504950 w 1504950"/>
              <a:gd name="connsiteY2" fmla="*/ 553085 h 553085"/>
              <a:gd name="connsiteX0" fmla="*/ 0 w 1038225"/>
              <a:gd name="connsiteY0" fmla="*/ 76597 h 629047"/>
              <a:gd name="connsiteX1" fmla="*/ 360045 w 1038225"/>
              <a:gd name="connsiteY1" fmla="*/ 128032 h 629047"/>
              <a:gd name="connsiteX2" fmla="*/ 1038225 w 1038225"/>
              <a:gd name="connsiteY2" fmla="*/ 629047 h 629047"/>
              <a:gd name="connsiteX0" fmla="*/ 0 w 1038225"/>
              <a:gd name="connsiteY0" fmla="*/ 635 h 553085"/>
              <a:gd name="connsiteX1" fmla="*/ 360045 w 1038225"/>
              <a:gd name="connsiteY1" fmla="*/ 52070 h 553085"/>
              <a:gd name="connsiteX2" fmla="*/ 1038225 w 1038225"/>
              <a:gd name="connsiteY2" fmla="*/ 553085 h 553085"/>
              <a:gd name="connsiteX0" fmla="*/ 0 w 981075"/>
              <a:gd name="connsiteY0" fmla="*/ 62230 h 167005"/>
              <a:gd name="connsiteX1" fmla="*/ 360045 w 981075"/>
              <a:gd name="connsiteY1" fmla="*/ 113665 h 167005"/>
              <a:gd name="connsiteX2" fmla="*/ 981075 w 981075"/>
              <a:gd name="connsiteY2" fmla="*/ 167005 h 167005"/>
              <a:gd name="connsiteX0" fmla="*/ 0 w 981075"/>
              <a:gd name="connsiteY0" fmla="*/ 635 h 167005"/>
              <a:gd name="connsiteX1" fmla="*/ 360045 w 981075"/>
              <a:gd name="connsiteY1" fmla="*/ 52070 h 167005"/>
              <a:gd name="connsiteX2" fmla="*/ 981075 w 981075"/>
              <a:gd name="connsiteY2" fmla="*/ 105410 h 167005"/>
              <a:gd name="connsiteX0" fmla="*/ 0 w 866775"/>
              <a:gd name="connsiteY0" fmla="*/ 635 h 252730"/>
              <a:gd name="connsiteX1" fmla="*/ 360045 w 866775"/>
              <a:gd name="connsiteY1" fmla="*/ 52070 h 252730"/>
              <a:gd name="connsiteX2" fmla="*/ 866775 w 866775"/>
              <a:gd name="connsiteY2" fmla="*/ 191135 h 252730"/>
              <a:gd name="connsiteX0" fmla="*/ 0 w 862330"/>
              <a:gd name="connsiteY0" fmla="*/ 635 h 424180"/>
              <a:gd name="connsiteX1" fmla="*/ 360045 w 862330"/>
              <a:gd name="connsiteY1" fmla="*/ 52070 h 424180"/>
              <a:gd name="connsiteX2" fmla="*/ 838200 w 862330"/>
              <a:gd name="connsiteY2" fmla="*/ 362585 h 424180"/>
              <a:gd name="connsiteX0" fmla="*/ 0 w 904875"/>
              <a:gd name="connsiteY0" fmla="*/ 635 h 452755"/>
              <a:gd name="connsiteX1" fmla="*/ 360045 w 904875"/>
              <a:gd name="connsiteY1" fmla="*/ 52070 h 452755"/>
              <a:gd name="connsiteX2" fmla="*/ 904875 w 904875"/>
              <a:gd name="connsiteY2" fmla="*/ 391160 h 452755"/>
              <a:gd name="connsiteX0" fmla="*/ 0 w 904875"/>
              <a:gd name="connsiteY0" fmla="*/ 635 h 391160"/>
              <a:gd name="connsiteX1" fmla="*/ 360045 w 904875"/>
              <a:gd name="connsiteY1" fmla="*/ 52070 h 391160"/>
              <a:gd name="connsiteX2" fmla="*/ 904875 w 904875"/>
              <a:gd name="connsiteY2" fmla="*/ 391160 h 391160"/>
              <a:gd name="connsiteX0" fmla="*/ 0 w 904875"/>
              <a:gd name="connsiteY0" fmla="*/ 0 h 390525"/>
              <a:gd name="connsiteX1" fmla="*/ 360045 w 904875"/>
              <a:gd name="connsiteY1" fmla="*/ 51435 h 390525"/>
              <a:gd name="connsiteX2" fmla="*/ 904875 w 904875"/>
              <a:gd name="connsiteY2" fmla="*/ 390525 h 390525"/>
              <a:gd name="connsiteX0" fmla="*/ 0 w 904875"/>
              <a:gd name="connsiteY0" fmla="*/ 0 h 390525"/>
              <a:gd name="connsiteX1" fmla="*/ 474345 w 904875"/>
              <a:gd name="connsiteY1" fmla="*/ 194310 h 390525"/>
              <a:gd name="connsiteX2" fmla="*/ 904875 w 904875"/>
              <a:gd name="connsiteY2" fmla="*/ 390525 h 390525"/>
              <a:gd name="connsiteX0" fmla="*/ 0 w 904875"/>
              <a:gd name="connsiteY0" fmla="*/ 38497 h 429022"/>
              <a:gd name="connsiteX1" fmla="*/ 474345 w 904875"/>
              <a:gd name="connsiteY1" fmla="*/ 232807 h 429022"/>
              <a:gd name="connsiteX2" fmla="*/ 904875 w 904875"/>
              <a:gd name="connsiteY2" fmla="*/ 429022 h 429022"/>
              <a:gd name="connsiteX0" fmla="*/ 5080 w 681355"/>
              <a:gd name="connsiteY0" fmla="*/ 38497 h 552847"/>
              <a:gd name="connsiteX1" fmla="*/ 250825 w 681355"/>
              <a:gd name="connsiteY1" fmla="*/ 356632 h 552847"/>
              <a:gd name="connsiteX2" fmla="*/ 681355 w 681355"/>
              <a:gd name="connsiteY2" fmla="*/ 552847 h 552847"/>
              <a:gd name="connsiteX0" fmla="*/ 5080 w 681355"/>
              <a:gd name="connsiteY0" fmla="*/ 0 h 514350"/>
              <a:gd name="connsiteX1" fmla="*/ 250825 w 681355"/>
              <a:gd name="connsiteY1" fmla="*/ 318135 h 514350"/>
              <a:gd name="connsiteX2" fmla="*/ 681355 w 681355"/>
              <a:gd name="connsiteY2" fmla="*/ 514350 h 514350"/>
              <a:gd name="connsiteX0" fmla="*/ 0 w 676275"/>
              <a:gd name="connsiteY0" fmla="*/ 0 h 514350"/>
              <a:gd name="connsiteX1" fmla="*/ 676275 w 676275"/>
              <a:gd name="connsiteY1" fmla="*/ 514350 h 514350"/>
              <a:gd name="connsiteX0" fmla="*/ 0 w 676275"/>
              <a:gd name="connsiteY0" fmla="*/ 0 h 514350"/>
              <a:gd name="connsiteX1" fmla="*/ 169545 w 676275"/>
              <a:gd name="connsiteY1" fmla="*/ 270511 h 514350"/>
              <a:gd name="connsiteX2" fmla="*/ 676275 w 676275"/>
              <a:gd name="connsiteY2" fmla="*/ 514350 h 514350"/>
              <a:gd name="connsiteX0" fmla="*/ 0 w 676275"/>
              <a:gd name="connsiteY0" fmla="*/ 0 h 514350"/>
              <a:gd name="connsiteX1" fmla="*/ 676275 w 676275"/>
              <a:gd name="connsiteY1" fmla="*/ 514350 h 514350"/>
              <a:gd name="connsiteX0" fmla="*/ 0 w 657225"/>
              <a:gd name="connsiteY0" fmla="*/ 0 h 371475"/>
              <a:gd name="connsiteX1" fmla="*/ 657225 w 657225"/>
              <a:gd name="connsiteY1" fmla="*/ 371475 h 371475"/>
              <a:gd name="connsiteX0" fmla="*/ 0 w 657225"/>
              <a:gd name="connsiteY0" fmla="*/ 0 h 371475"/>
              <a:gd name="connsiteX1" fmla="*/ 657225 w 657225"/>
              <a:gd name="connsiteY1" fmla="*/ 371475 h 371475"/>
              <a:gd name="connsiteX0" fmla="*/ 0 w 1314450"/>
              <a:gd name="connsiteY0" fmla="*/ 0 h 676275"/>
              <a:gd name="connsiteX1" fmla="*/ 1314450 w 1314450"/>
              <a:gd name="connsiteY1" fmla="*/ 676275 h 676275"/>
              <a:gd name="connsiteX0" fmla="*/ 0 w 1314450"/>
              <a:gd name="connsiteY0" fmla="*/ 0 h 676275"/>
              <a:gd name="connsiteX1" fmla="*/ 1314450 w 1314450"/>
              <a:gd name="connsiteY1" fmla="*/ 676275 h 676275"/>
              <a:gd name="connsiteX0" fmla="*/ 0 w 1314450"/>
              <a:gd name="connsiteY0" fmla="*/ 85725 h 762000"/>
              <a:gd name="connsiteX1" fmla="*/ 1314450 w 1314450"/>
              <a:gd name="connsiteY1" fmla="*/ 762000 h 762000"/>
              <a:gd name="connsiteX0" fmla="*/ 440056 w 1754506"/>
              <a:gd name="connsiteY0" fmla="*/ 142875 h 819150"/>
              <a:gd name="connsiteX1" fmla="*/ 0 w 1754506"/>
              <a:gd name="connsiteY1" fmla="*/ 89537 h 819150"/>
              <a:gd name="connsiteX2" fmla="*/ 1754506 w 1754506"/>
              <a:gd name="connsiteY2" fmla="*/ 819150 h 819150"/>
              <a:gd name="connsiteX0" fmla="*/ 440056 w 1754506"/>
              <a:gd name="connsiteY0" fmla="*/ 53338 h 729613"/>
              <a:gd name="connsiteX1" fmla="*/ 0 w 1754506"/>
              <a:gd name="connsiteY1" fmla="*/ 0 h 729613"/>
              <a:gd name="connsiteX2" fmla="*/ 1754506 w 1754506"/>
              <a:gd name="connsiteY2" fmla="*/ 729613 h 729613"/>
              <a:gd name="connsiteX0" fmla="*/ 440056 w 1754506"/>
              <a:gd name="connsiteY0" fmla="*/ 148588 h 824863"/>
              <a:gd name="connsiteX1" fmla="*/ 314325 w 1754506"/>
              <a:gd name="connsiteY1" fmla="*/ 0 h 824863"/>
              <a:gd name="connsiteX2" fmla="*/ 0 w 1754506"/>
              <a:gd name="connsiteY2" fmla="*/ 95250 h 824863"/>
              <a:gd name="connsiteX3" fmla="*/ 1754506 w 1754506"/>
              <a:gd name="connsiteY3" fmla="*/ 824863 h 824863"/>
              <a:gd name="connsiteX0" fmla="*/ 440056 w 1754506"/>
              <a:gd name="connsiteY0" fmla="*/ 53338 h 729613"/>
              <a:gd name="connsiteX1" fmla="*/ 0 w 1754506"/>
              <a:gd name="connsiteY1" fmla="*/ 0 h 729613"/>
              <a:gd name="connsiteX2" fmla="*/ 1754506 w 1754506"/>
              <a:gd name="connsiteY2" fmla="*/ 729613 h 729613"/>
              <a:gd name="connsiteX0" fmla="*/ 0 w 1754506"/>
              <a:gd name="connsiteY0" fmla="*/ 0 h 729613"/>
              <a:gd name="connsiteX1" fmla="*/ 1754506 w 1754506"/>
              <a:gd name="connsiteY1" fmla="*/ 729613 h 729613"/>
              <a:gd name="connsiteX0" fmla="*/ 0 w 1754506"/>
              <a:gd name="connsiteY0" fmla="*/ 13337 h 742950"/>
              <a:gd name="connsiteX1" fmla="*/ 1754506 w 1754506"/>
              <a:gd name="connsiteY1" fmla="*/ 742950 h 742950"/>
              <a:gd name="connsiteX0" fmla="*/ 609600 w 2364106"/>
              <a:gd name="connsiteY0" fmla="*/ 251462 h 981075"/>
              <a:gd name="connsiteX1" fmla="*/ 0 w 2364106"/>
              <a:gd name="connsiteY1" fmla="*/ 32387 h 981075"/>
              <a:gd name="connsiteX2" fmla="*/ 2364106 w 2364106"/>
              <a:gd name="connsiteY2" fmla="*/ 981075 h 981075"/>
              <a:gd name="connsiteX0" fmla="*/ 0 w 2364106"/>
              <a:gd name="connsiteY0" fmla="*/ 32387 h 981075"/>
              <a:gd name="connsiteX1" fmla="*/ 2364106 w 2364106"/>
              <a:gd name="connsiteY1" fmla="*/ 981075 h 981075"/>
              <a:gd name="connsiteX0" fmla="*/ 0 w 2487931"/>
              <a:gd name="connsiteY0" fmla="*/ 32387 h 933450"/>
              <a:gd name="connsiteX1" fmla="*/ 2487931 w 2487931"/>
              <a:gd name="connsiteY1" fmla="*/ 933450 h 933450"/>
              <a:gd name="connsiteX0" fmla="*/ 0 w 2487931"/>
              <a:gd name="connsiteY0" fmla="*/ 0 h 901063"/>
              <a:gd name="connsiteX1" fmla="*/ 2487931 w 2487931"/>
              <a:gd name="connsiteY1" fmla="*/ 901063 h 901063"/>
              <a:gd name="connsiteX0" fmla="*/ 0 w 2478406"/>
              <a:gd name="connsiteY0" fmla="*/ 0 h 624838"/>
              <a:gd name="connsiteX1" fmla="*/ 2478406 w 2478406"/>
              <a:gd name="connsiteY1" fmla="*/ 624838 h 624838"/>
              <a:gd name="connsiteX0" fmla="*/ 0 w 2287906"/>
              <a:gd name="connsiteY0" fmla="*/ 0 h 729613"/>
              <a:gd name="connsiteX1" fmla="*/ 2287906 w 2287906"/>
              <a:gd name="connsiteY1" fmla="*/ 729613 h 729613"/>
              <a:gd name="connsiteX0" fmla="*/ 0 w 2287906"/>
              <a:gd name="connsiteY0" fmla="*/ 0 h 729613"/>
              <a:gd name="connsiteX1" fmla="*/ 2287906 w 2287906"/>
              <a:gd name="connsiteY1" fmla="*/ 729613 h 729613"/>
              <a:gd name="connsiteX0" fmla="*/ 50799 w 2338705"/>
              <a:gd name="connsiteY0" fmla="*/ 44449 h 774062"/>
              <a:gd name="connsiteX1" fmla="*/ 0 w 2338705"/>
              <a:gd name="connsiteY1" fmla="*/ 0 h 774062"/>
              <a:gd name="connsiteX2" fmla="*/ 2338705 w 2338705"/>
              <a:gd name="connsiteY2" fmla="*/ 774062 h 77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8705" h="774062">
                <a:moveTo>
                  <a:pt x="50799" y="44449"/>
                </a:moveTo>
                <a:lnTo>
                  <a:pt x="0" y="0"/>
                </a:lnTo>
                <a:cubicBezTo>
                  <a:pt x="367030" y="323212"/>
                  <a:pt x="1576705" y="678812"/>
                  <a:pt x="2338705" y="774062"/>
                </a:cubicBezTo>
              </a:path>
            </a:pathLst>
          </a:cu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6" name="Freeform 115"/>
          <p:cNvSpPr/>
          <p:nvPr/>
        </p:nvSpPr>
        <p:spPr>
          <a:xfrm>
            <a:off x="4003674" y="2949574"/>
            <a:ext cx="2760981" cy="923287"/>
          </a:xfrm>
          <a:custGeom>
            <a:avLst/>
            <a:gdLst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0866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3152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69227 h 281622"/>
              <a:gd name="connsiteX0" fmla="*/ 0 w 3581400"/>
              <a:gd name="connsiteY0" fmla="*/ 481965 h 516890"/>
              <a:gd name="connsiteX1" fmla="*/ 560070 w 3581400"/>
              <a:gd name="connsiteY1" fmla="*/ 0 h 516890"/>
              <a:gd name="connsiteX2" fmla="*/ 396240 w 3581400"/>
              <a:gd name="connsiteY2" fmla="*/ 481965 h 516890"/>
              <a:gd name="connsiteX3" fmla="*/ 731520 w 3581400"/>
              <a:gd name="connsiteY3" fmla="*/ 276225 h 516890"/>
              <a:gd name="connsiteX4" fmla="*/ 1844040 w 3581400"/>
              <a:gd name="connsiteY4" fmla="*/ 230505 h 516890"/>
              <a:gd name="connsiteX5" fmla="*/ 2042160 w 3581400"/>
              <a:gd name="connsiteY5" fmla="*/ 382905 h 516890"/>
              <a:gd name="connsiteX6" fmla="*/ 3581400 w 3581400"/>
              <a:gd name="connsiteY6" fmla="*/ 386715 h 516890"/>
              <a:gd name="connsiteX0" fmla="*/ 0 w 3581400"/>
              <a:gd name="connsiteY0" fmla="*/ 264477 h 298767"/>
              <a:gd name="connsiteX1" fmla="*/ 396240 w 3581400"/>
              <a:gd name="connsiteY1" fmla="*/ 264477 h 298767"/>
              <a:gd name="connsiteX2" fmla="*/ 731520 w 3581400"/>
              <a:gd name="connsiteY2" fmla="*/ 58737 h 298767"/>
              <a:gd name="connsiteX3" fmla="*/ 1844040 w 3581400"/>
              <a:gd name="connsiteY3" fmla="*/ 13017 h 298767"/>
              <a:gd name="connsiteX4" fmla="*/ 2042160 w 3581400"/>
              <a:gd name="connsiteY4" fmla="*/ 165417 h 298767"/>
              <a:gd name="connsiteX5" fmla="*/ 3581400 w 3581400"/>
              <a:gd name="connsiteY5" fmla="*/ 169227 h 298767"/>
              <a:gd name="connsiteX0" fmla="*/ 0 w 3581400"/>
              <a:gd name="connsiteY0" fmla="*/ 222250 h 256540"/>
              <a:gd name="connsiteX1" fmla="*/ 396240 w 3581400"/>
              <a:gd name="connsiteY1" fmla="*/ 222250 h 256540"/>
              <a:gd name="connsiteX2" fmla="*/ 731520 w 3581400"/>
              <a:gd name="connsiteY2" fmla="*/ 16510 h 256540"/>
              <a:gd name="connsiteX3" fmla="*/ 2042160 w 3581400"/>
              <a:gd name="connsiteY3" fmla="*/ 123190 h 256540"/>
              <a:gd name="connsiteX4" fmla="*/ 3581400 w 3581400"/>
              <a:gd name="connsiteY4" fmla="*/ 127000 h 256540"/>
              <a:gd name="connsiteX0" fmla="*/ 0 w 3581400"/>
              <a:gd name="connsiteY0" fmla="*/ 205740 h 240030"/>
              <a:gd name="connsiteX1" fmla="*/ 396240 w 3581400"/>
              <a:gd name="connsiteY1" fmla="*/ 205740 h 240030"/>
              <a:gd name="connsiteX2" fmla="*/ 731520 w 3581400"/>
              <a:gd name="connsiteY2" fmla="*/ 0 h 240030"/>
              <a:gd name="connsiteX3" fmla="*/ 3581400 w 3581400"/>
              <a:gd name="connsiteY3" fmla="*/ 110490 h 240030"/>
              <a:gd name="connsiteX0" fmla="*/ 0 w 1885950"/>
              <a:gd name="connsiteY0" fmla="*/ 476250 h 510540"/>
              <a:gd name="connsiteX1" fmla="*/ 396240 w 1885950"/>
              <a:gd name="connsiteY1" fmla="*/ 476250 h 510540"/>
              <a:gd name="connsiteX2" fmla="*/ 731520 w 1885950"/>
              <a:gd name="connsiteY2" fmla="*/ 270510 h 510540"/>
              <a:gd name="connsiteX3" fmla="*/ 1885950 w 1885950"/>
              <a:gd name="connsiteY3" fmla="*/ 0 h 510540"/>
              <a:gd name="connsiteX0" fmla="*/ 0 w 1885950"/>
              <a:gd name="connsiteY0" fmla="*/ 662940 h 739140"/>
              <a:gd name="connsiteX1" fmla="*/ 636270 w 1885950"/>
              <a:gd name="connsiteY1" fmla="*/ 0 h 739140"/>
              <a:gd name="connsiteX2" fmla="*/ 396240 w 1885950"/>
              <a:gd name="connsiteY2" fmla="*/ 662940 h 739140"/>
              <a:gd name="connsiteX3" fmla="*/ 731520 w 1885950"/>
              <a:gd name="connsiteY3" fmla="*/ 457200 h 739140"/>
              <a:gd name="connsiteX4" fmla="*/ 1885950 w 1885950"/>
              <a:gd name="connsiteY4" fmla="*/ 186690 h 739140"/>
              <a:gd name="connsiteX0" fmla="*/ 0 w 1885950"/>
              <a:gd name="connsiteY0" fmla="*/ 476250 h 552450"/>
              <a:gd name="connsiteX1" fmla="*/ 396240 w 1885950"/>
              <a:gd name="connsiteY1" fmla="*/ 476250 h 552450"/>
              <a:gd name="connsiteX2" fmla="*/ 731520 w 1885950"/>
              <a:gd name="connsiteY2" fmla="*/ 270510 h 552450"/>
              <a:gd name="connsiteX3" fmla="*/ 1885950 w 1885950"/>
              <a:gd name="connsiteY3" fmla="*/ 0 h 552450"/>
              <a:gd name="connsiteX0" fmla="*/ 0 w 1885950"/>
              <a:gd name="connsiteY0" fmla="*/ 476250 h 952500"/>
              <a:gd name="connsiteX1" fmla="*/ 396240 w 1885950"/>
              <a:gd name="connsiteY1" fmla="*/ 476250 h 952500"/>
              <a:gd name="connsiteX2" fmla="*/ 731520 w 1885950"/>
              <a:gd name="connsiteY2" fmla="*/ 270510 h 952500"/>
              <a:gd name="connsiteX3" fmla="*/ 1885950 w 1885950"/>
              <a:gd name="connsiteY3" fmla="*/ 0 h 952500"/>
              <a:gd name="connsiteX0" fmla="*/ 0 w 1885950"/>
              <a:gd name="connsiteY0" fmla="*/ 476250 h 952500"/>
              <a:gd name="connsiteX1" fmla="*/ 396240 w 1885950"/>
              <a:gd name="connsiteY1" fmla="*/ 476250 h 952500"/>
              <a:gd name="connsiteX2" fmla="*/ 731520 w 1885950"/>
              <a:gd name="connsiteY2" fmla="*/ 270510 h 952500"/>
              <a:gd name="connsiteX3" fmla="*/ 1885950 w 1885950"/>
              <a:gd name="connsiteY3" fmla="*/ 0 h 952500"/>
              <a:gd name="connsiteX0" fmla="*/ 0 w 1885950"/>
              <a:gd name="connsiteY0" fmla="*/ 476250 h 1390650"/>
              <a:gd name="connsiteX1" fmla="*/ 405765 w 1885950"/>
              <a:gd name="connsiteY1" fmla="*/ 914400 h 1390650"/>
              <a:gd name="connsiteX2" fmla="*/ 731520 w 1885950"/>
              <a:gd name="connsiteY2" fmla="*/ 270510 h 1390650"/>
              <a:gd name="connsiteX3" fmla="*/ 1885950 w 1885950"/>
              <a:gd name="connsiteY3" fmla="*/ 0 h 1390650"/>
              <a:gd name="connsiteX0" fmla="*/ 0 w 1885950"/>
              <a:gd name="connsiteY0" fmla="*/ 476250 h 1291590"/>
              <a:gd name="connsiteX1" fmla="*/ 405765 w 1885950"/>
              <a:gd name="connsiteY1" fmla="*/ 914400 h 1291590"/>
              <a:gd name="connsiteX2" fmla="*/ 731520 w 1885950"/>
              <a:gd name="connsiteY2" fmla="*/ 270510 h 1291590"/>
              <a:gd name="connsiteX3" fmla="*/ 1885950 w 1885950"/>
              <a:gd name="connsiteY3" fmla="*/ 0 h 1291590"/>
              <a:gd name="connsiteX0" fmla="*/ 0 w 1885950"/>
              <a:gd name="connsiteY0" fmla="*/ 476250 h 476250"/>
              <a:gd name="connsiteX1" fmla="*/ 731520 w 1885950"/>
              <a:gd name="connsiteY1" fmla="*/ 270510 h 476250"/>
              <a:gd name="connsiteX2" fmla="*/ 1885950 w 1885950"/>
              <a:gd name="connsiteY2" fmla="*/ 0 h 476250"/>
              <a:gd name="connsiteX0" fmla="*/ 0 w 1504950"/>
              <a:gd name="connsiteY0" fmla="*/ 42862 h 526097"/>
              <a:gd name="connsiteX1" fmla="*/ 350520 w 1504950"/>
              <a:gd name="connsiteY1" fmla="*/ 446722 h 526097"/>
              <a:gd name="connsiteX2" fmla="*/ 1504950 w 1504950"/>
              <a:gd name="connsiteY2" fmla="*/ 176212 h 526097"/>
              <a:gd name="connsiteX0" fmla="*/ 0 w 1504950"/>
              <a:gd name="connsiteY0" fmla="*/ 367665 h 501015"/>
              <a:gd name="connsiteX1" fmla="*/ 826770 w 1504950"/>
              <a:gd name="connsiteY1" fmla="*/ 0 h 501015"/>
              <a:gd name="connsiteX2" fmla="*/ 1504950 w 1504950"/>
              <a:gd name="connsiteY2" fmla="*/ 501015 h 501015"/>
              <a:gd name="connsiteX0" fmla="*/ 0 w 1504950"/>
              <a:gd name="connsiteY0" fmla="*/ 419735 h 553085"/>
              <a:gd name="connsiteX1" fmla="*/ 826770 w 1504950"/>
              <a:gd name="connsiteY1" fmla="*/ 52070 h 553085"/>
              <a:gd name="connsiteX2" fmla="*/ 1504950 w 1504950"/>
              <a:gd name="connsiteY2" fmla="*/ 553085 h 553085"/>
              <a:gd name="connsiteX0" fmla="*/ 0 w 1504950"/>
              <a:gd name="connsiteY0" fmla="*/ 419735 h 553085"/>
              <a:gd name="connsiteX1" fmla="*/ 436245 w 1504950"/>
              <a:gd name="connsiteY1" fmla="*/ 109222 h 553085"/>
              <a:gd name="connsiteX2" fmla="*/ 826770 w 1504950"/>
              <a:gd name="connsiteY2" fmla="*/ 52070 h 553085"/>
              <a:gd name="connsiteX3" fmla="*/ 1504950 w 1504950"/>
              <a:gd name="connsiteY3" fmla="*/ 553085 h 553085"/>
              <a:gd name="connsiteX0" fmla="*/ 0 w 1504950"/>
              <a:gd name="connsiteY0" fmla="*/ 419735 h 553085"/>
              <a:gd name="connsiteX1" fmla="*/ 826770 w 1504950"/>
              <a:gd name="connsiteY1" fmla="*/ 52070 h 553085"/>
              <a:gd name="connsiteX2" fmla="*/ 1504950 w 1504950"/>
              <a:gd name="connsiteY2" fmla="*/ 553085 h 553085"/>
              <a:gd name="connsiteX0" fmla="*/ 0 w 1038225"/>
              <a:gd name="connsiteY0" fmla="*/ 76597 h 629047"/>
              <a:gd name="connsiteX1" fmla="*/ 360045 w 1038225"/>
              <a:gd name="connsiteY1" fmla="*/ 128032 h 629047"/>
              <a:gd name="connsiteX2" fmla="*/ 1038225 w 1038225"/>
              <a:gd name="connsiteY2" fmla="*/ 629047 h 629047"/>
              <a:gd name="connsiteX0" fmla="*/ 0 w 1038225"/>
              <a:gd name="connsiteY0" fmla="*/ 635 h 553085"/>
              <a:gd name="connsiteX1" fmla="*/ 360045 w 1038225"/>
              <a:gd name="connsiteY1" fmla="*/ 52070 h 553085"/>
              <a:gd name="connsiteX2" fmla="*/ 1038225 w 1038225"/>
              <a:gd name="connsiteY2" fmla="*/ 553085 h 553085"/>
              <a:gd name="connsiteX0" fmla="*/ 0 w 981075"/>
              <a:gd name="connsiteY0" fmla="*/ 62230 h 167005"/>
              <a:gd name="connsiteX1" fmla="*/ 360045 w 981075"/>
              <a:gd name="connsiteY1" fmla="*/ 113665 h 167005"/>
              <a:gd name="connsiteX2" fmla="*/ 981075 w 981075"/>
              <a:gd name="connsiteY2" fmla="*/ 167005 h 167005"/>
              <a:gd name="connsiteX0" fmla="*/ 0 w 981075"/>
              <a:gd name="connsiteY0" fmla="*/ 635 h 167005"/>
              <a:gd name="connsiteX1" fmla="*/ 360045 w 981075"/>
              <a:gd name="connsiteY1" fmla="*/ 52070 h 167005"/>
              <a:gd name="connsiteX2" fmla="*/ 981075 w 981075"/>
              <a:gd name="connsiteY2" fmla="*/ 105410 h 167005"/>
              <a:gd name="connsiteX0" fmla="*/ 0 w 866775"/>
              <a:gd name="connsiteY0" fmla="*/ 635 h 252730"/>
              <a:gd name="connsiteX1" fmla="*/ 360045 w 866775"/>
              <a:gd name="connsiteY1" fmla="*/ 52070 h 252730"/>
              <a:gd name="connsiteX2" fmla="*/ 866775 w 866775"/>
              <a:gd name="connsiteY2" fmla="*/ 191135 h 252730"/>
              <a:gd name="connsiteX0" fmla="*/ 0 w 862330"/>
              <a:gd name="connsiteY0" fmla="*/ 635 h 424180"/>
              <a:gd name="connsiteX1" fmla="*/ 360045 w 862330"/>
              <a:gd name="connsiteY1" fmla="*/ 52070 h 424180"/>
              <a:gd name="connsiteX2" fmla="*/ 838200 w 862330"/>
              <a:gd name="connsiteY2" fmla="*/ 362585 h 424180"/>
              <a:gd name="connsiteX0" fmla="*/ 0 w 904875"/>
              <a:gd name="connsiteY0" fmla="*/ 635 h 452755"/>
              <a:gd name="connsiteX1" fmla="*/ 360045 w 904875"/>
              <a:gd name="connsiteY1" fmla="*/ 52070 h 452755"/>
              <a:gd name="connsiteX2" fmla="*/ 904875 w 904875"/>
              <a:gd name="connsiteY2" fmla="*/ 391160 h 452755"/>
              <a:gd name="connsiteX0" fmla="*/ 0 w 904875"/>
              <a:gd name="connsiteY0" fmla="*/ 635 h 391160"/>
              <a:gd name="connsiteX1" fmla="*/ 360045 w 904875"/>
              <a:gd name="connsiteY1" fmla="*/ 52070 h 391160"/>
              <a:gd name="connsiteX2" fmla="*/ 904875 w 904875"/>
              <a:gd name="connsiteY2" fmla="*/ 391160 h 391160"/>
              <a:gd name="connsiteX0" fmla="*/ 0 w 904875"/>
              <a:gd name="connsiteY0" fmla="*/ 0 h 390525"/>
              <a:gd name="connsiteX1" fmla="*/ 360045 w 904875"/>
              <a:gd name="connsiteY1" fmla="*/ 51435 h 390525"/>
              <a:gd name="connsiteX2" fmla="*/ 904875 w 904875"/>
              <a:gd name="connsiteY2" fmla="*/ 390525 h 390525"/>
              <a:gd name="connsiteX0" fmla="*/ 0 w 904875"/>
              <a:gd name="connsiteY0" fmla="*/ 0 h 390525"/>
              <a:gd name="connsiteX1" fmla="*/ 474345 w 904875"/>
              <a:gd name="connsiteY1" fmla="*/ 194310 h 390525"/>
              <a:gd name="connsiteX2" fmla="*/ 904875 w 904875"/>
              <a:gd name="connsiteY2" fmla="*/ 390525 h 390525"/>
              <a:gd name="connsiteX0" fmla="*/ 0 w 904875"/>
              <a:gd name="connsiteY0" fmla="*/ 38497 h 429022"/>
              <a:gd name="connsiteX1" fmla="*/ 474345 w 904875"/>
              <a:gd name="connsiteY1" fmla="*/ 232807 h 429022"/>
              <a:gd name="connsiteX2" fmla="*/ 904875 w 904875"/>
              <a:gd name="connsiteY2" fmla="*/ 429022 h 429022"/>
              <a:gd name="connsiteX0" fmla="*/ 5080 w 681355"/>
              <a:gd name="connsiteY0" fmla="*/ 38497 h 552847"/>
              <a:gd name="connsiteX1" fmla="*/ 250825 w 681355"/>
              <a:gd name="connsiteY1" fmla="*/ 356632 h 552847"/>
              <a:gd name="connsiteX2" fmla="*/ 681355 w 681355"/>
              <a:gd name="connsiteY2" fmla="*/ 552847 h 552847"/>
              <a:gd name="connsiteX0" fmla="*/ 5080 w 681355"/>
              <a:gd name="connsiteY0" fmla="*/ 0 h 514350"/>
              <a:gd name="connsiteX1" fmla="*/ 250825 w 681355"/>
              <a:gd name="connsiteY1" fmla="*/ 318135 h 514350"/>
              <a:gd name="connsiteX2" fmla="*/ 681355 w 681355"/>
              <a:gd name="connsiteY2" fmla="*/ 514350 h 514350"/>
              <a:gd name="connsiteX0" fmla="*/ 0 w 676275"/>
              <a:gd name="connsiteY0" fmla="*/ 0 h 514350"/>
              <a:gd name="connsiteX1" fmla="*/ 676275 w 676275"/>
              <a:gd name="connsiteY1" fmla="*/ 514350 h 514350"/>
              <a:gd name="connsiteX0" fmla="*/ 0 w 676275"/>
              <a:gd name="connsiteY0" fmla="*/ 0 h 514350"/>
              <a:gd name="connsiteX1" fmla="*/ 169545 w 676275"/>
              <a:gd name="connsiteY1" fmla="*/ 270511 h 514350"/>
              <a:gd name="connsiteX2" fmla="*/ 676275 w 676275"/>
              <a:gd name="connsiteY2" fmla="*/ 514350 h 514350"/>
              <a:gd name="connsiteX0" fmla="*/ 0 w 676275"/>
              <a:gd name="connsiteY0" fmla="*/ 0 h 514350"/>
              <a:gd name="connsiteX1" fmla="*/ 676275 w 676275"/>
              <a:gd name="connsiteY1" fmla="*/ 514350 h 514350"/>
              <a:gd name="connsiteX0" fmla="*/ 0 w 657225"/>
              <a:gd name="connsiteY0" fmla="*/ 0 h 371475"/>
              <a:gd name="connsiteX1" fmla="*/ 657225 w 657225"/>
              <a:gd name="connsiteY1" fmla="*/ 371475 h 371475"/>
              <a:gd name="connsiteX0" fmla="*/ 0 w 657225"/>
              <a:gd name="connsiteY0" fmla="*/ 0 h 371475"/>
              <a:gd name="connsiteX1" fmla="*/ 657225 w 657225"/>
              <a:gd name="connsiteY1" fmla="*/ 371475 h 371475"/>
              <a:gd name="connsiteX0" fmla="*/ 0 w 1314450"/>
              <a:gd name="connsiteY0" fmla="*/ 0 h 676275"/>
              <a:gd name="connsiteX1" fmla="*/ 1314450 w 1314450"/>
              <a:gd name="connsiteY1" fmla="*/ 676275 h 676275"/>
              <a:gd name="connsiteX0" fmla="*/ 0 w 1314450"/>
              <a:gd name="connsiteY0" fmla="*/ 0 h 676275"/>
              <a:gd name="connsiteX1" fmla="*/ 1314450 w 1314450"/>
              <a:gd name="connsiteY1" fmla="*/ 676275 h 676275"/>
              <a:gd name="connsiteX0" fmla="*/ 0 w 1314450"/>
              <a:gd name="connsiteY0" fmla="*/ 85725 h 762000"/>
              <a:gd name="connsiteX1" fmla="*/ 1314450 w 1314450"/>
              <a:gd name="connsiteY1" fmla="*/ 762000 h 762000"/>
              <a:gd name="connsiteX0" fmla="*/ 440056 w 1754506"/>
              <a:gd name="connsiteY0" fmla="*/ 142875 h 819150"/>
              <a:gd name="connsiteX1" fmla="*/ 0 w 1754506"/>
              <a:gd name="connsiteY1" fmla="*/ 89537 h 819150"/>
              <a:gd name="connsiteX2" fmla="*/ 1754506 w 1754506"/>
              <a:gd name="connsiteY2" fmla="*/ 819150 h 819150"/>
              <a:gd name="connsiteX0" fmla="*/ 440056 w 1754506"/>
              <a:gd name="connsiteY0" fmla="*/ 53338 h 729613"/>
              <a:gd name="connsiteX1" fmla="*/ 0 w 1754506"/>
              <a:gd name="connsiteY1" fmla="*/ 0 h 729613"/>
              <a:gd name="connsiteX2" fmla="*/ 1754506 w 1754506"/>
              <a:gd name="connsiteY2" fmla="*/ 729613 h 729613"/>
              <a:gd name="connsiteX0" fmla="*/ 440056 w 1754506"/>
              <a:gd name="connsiteY0" fmla="*/ 148588 h 824863"/>
              <a:gd name="connsiteX1" fmla="*/ 314325 w 1754506"/>
              <a:gd name="connsiteY1" fmla="*/ 0 h 824863"/>
              <a:gd name="connsiteX2" fmla="*/ 0 w 1754506"/>
              <a:gd name="connsiteY2" fmla="*/ 95250 h 824863"/>
              <a:gd name="connsiteX3" fmla="*/ 1754506 w 1754506"/>
              <a:gd name="connsiteY3" fmla="*/ 824863 h 824863"/>
              <a:gd name="connsiteX0" fmla="*/ 440056 w 1754506"/>
              <a:gd name="connsiteY0" fmla="*/ 53338 h 729613"/>
              <a:gd name="connsiteX1" fmla="*/ 0 w 1754506"/>
              <a:gd name="connsiteY1" fmla="*/ 0 h 729613"/>
              <a:gd name="connsiteX2" fmla="*/ 1754506 w 1754506"/>
              <a:gd name="connsiteY2" fmla="*/ 729613 h 729613"/>
              <a:gd name="connsiteX0" fmla="*/ 0 w 1754506"/>
              <a:gd name="connsiteY0" fmla="*/ 0 h 729613"/>
              <a:gd name="connsiteX1" fmla="*/ 1754506 w 1754506"/>
              <a:gd name="connsiteY1" fmla="*/ 729613 h 729613"/>
              <a:gd name="connsiteX0" fmla="*/ 0 w 1754506"/>
              <a:gd name="connsiteY0" fmla="*/ 13337 h 742950"/>
              <a:gd name="connsiteX1" fmla="*/ 1754506 w 1754506"/>
              <a:gd name="connsiteY1" fmla="*/ 742950 h 742950"/>
              <a:gd name="connsiteX0" fmla="*/ 609600 w 2364106"/>
              <a:gd name="connsiteY0" fmla="*/ 251462 h 981075"/>
              <a:gd name="connsiteX1" fmla="*/ 0 w 2364106"/>
              <a:gd name="connsiteY1" fmla="*/ 32387 h 981075"/>
              <a:gd name="connsiteX2" fmla="*/ 2364106 w 2364106"/>
              <a:gd name="connsiteY2" fmla="*/ 981075 h 981075"/>
              <a:gd name="connsiteX0" fmla="*/ 0 w 2364106"/>
              <a:gd name="connsiteY0" fmla="*/ 32387 h 981075"/>
              <a:gd name="connsiteX1" fmla="*/ 2364106 w 2364106"/>
              <a:gd name="connsiteY1" fmla="*/ 981075 h 981075"/>
              <a:gd name="connsiteX0" fmla="*/ 0 w 2878456"/>
              <a:gd name="connsiteY0" fmla="*/ 32387 h 1104900"/>
              <a:gd name="connsiteX1" fmla="*/ 2878456 w 2878456"/>
              <a:gd name="connsiteY1" fmla="*/ 1104900 h 1104900"/>
              <a:gd name="connsiteX0" fmla="*/ 0 w 2878456"/>
              <a:gd name="connsiteY0" fmla="*/ 0 h 1072513"/>
              <a:gd name="connsiteX1" fmla="*/ 2878456 w 2878456"/>
              <a:gd name="connsiteY1" fmla="*/ 1072513 h 1072513"/>
              <a:gd name="connsiteX0" fmla="*/ 0 w 2840356"/>
              <a:gd name="connsiteY0" fmla="*/ 0 h 786763"/>
              <a:gd name="connsiteX1" fmla="*/ 2840356 w 2840356"/>
              <a:gd name="connsiteY1" fmla="*/ 786763 h 786763"/>
              <a:gd name="connsiteX0" fmla="*/ 0 w 2840356"/>
              <a:gd name="connsiteY0" fmla="*/ 0 h 786763"/>
              <a:gd name="connsiteX1" fmla="*/ 2840356 w 2840356"/>
              <a:gd name="connsiteY1" fmla="*/ 786763 h 786763"/>
              <a:gd name="connsiteX0" fmla="*/ 0 w 2726056"/>
              <a:gd name="connsiteY0" fmla="*/ 0 h 853438"/>
              <a:gd name="connsiteX1" fmla="*/ 2726056 w 2726056"/>
              <a:gd name="connsiteY1" fmla="*/ 853438 h 853438"/>
              <a:gd name="connsiteX0" fmla="*/ 0 w 2726056"/>
              <a:gd name="connsiteY0" fmla="*/ 38099 h 891537"/>
              <a:gd name="connsiteX1" fmla="*/ 0 w 2726056"/>
              <a:gd name="connsiteY1" fmla="*/ 0 h 891537"/>
              <a:gd name="connsiteX2" fmla="*/ 2726056 w 2726056"/>
              <a:gd name="connsiteY2" fmla="*/ 891537 h 891537"/>
              <a:gd name="connsiteX0" fmla="*/ 34925 w 2760981"/>
              <a:gd name="connsiteY0" fmla="*/ 69849 h 923287"/>
              <a:gd name="connsiteX1" fmla="*/ 0 w 2760981"/>
              <a:gd name="connsiteY1" fmla="*/ 0 h 923287"/>
              <a:gd name="connsiteX2" fmla="*/ 2760981 w 2760981"/>
              <a:gd name="connsiteY2" fmla="*/ 923287 h 923287"/>
              <a:gd name="connsiteX0" fmla="*/ 0 w 2792731"/>
              <a:gd name="connsiteY0" fmla="*/ 79374 h 923287"/>
              <a:gd name="connsiteX1" fmla="*/ 31750 w 2792731"/>
              <a:gd name="connsiteY1" fmla="*/ 0 h 923287"/>
              <a:gd name="connsiteX2" fmla="*/ 2792731 w 2792731"/>
              <a:gd name="connsiteY2" fmla="*/ 923287 h 923287"/>
              <a:gd name="connsiteX0" fmla="*/ 0 w 2792731"/>
              <a:gd name="connsiteY0" fmla="*/ 79374 h 923287"/>
              <a:gd name="connsiteX1" fmla="*/ 158751 w 2792731"/>
              <a:gd name="connsiteY1" fmla="*/ 374651 h 923287"/>
              <a:gd name="connsiteX2" fmla="*/ 31750 w 2792731"/>
              <a:gd name="connsiteY2" fmla="*/ 0 h 923287"/>
              <a:gd name="connsiteX3" fmla="*/ 2792731 w 2792731"/>
              <a:gd name="connsiteY3" fmla="*/ 923287 h 923287"/>
              <a:gd name="connsiteX0" fmla="*/ 0 w 2792731"/>
              <a:gd name="connsiteY0" fmla="*/ 79374 h 923287"/>
              <a:gd name="connsiteX1" fmla="*/ 158751 w 2792731"/>
              <a:gd name="connsiteY1" fmla="*/ 374651 h 923287"/>
              <a:gd name="connsiteX2" fmla="*/ 31750 w 2792731"/>
              <a:gd name="connsiteY2" fmla="*/ 0 h 923287"/>
              <a:gd name="connsiteX3" fmla="*/ 2792731 w 2792731"/>
              <a:gd name="connsiteY3" fmla="*/ 923287 h 923287"/>
              <a:gd name="connsiteX0" fmla="*/ 0 w 2792731"/>
              <a:gd name="connsiteY0" fmla="*/ 79374 h 923287"/>
              <a:gd name="connsiteX1" fmla="*/ 158751 w 2792731"/>
              <a:gd name="connsiteY1" fmla="*/ 374651 h 923287"/>
              <a:gd name="connsiteX2" fmla="*/ 111126 w 2792731"/>
              <a:gd name="connsiteY2" fmla="*/ 231776 h 923287"/>
              <a:gd name="connsiteX3" fmla="*/ 31750 w 2792731"/>
              <a:gd name="connsiteY3" fmla="*/ 0 h 923287"/>
              <a:gd name="connsiteX4" fmla="*/ 2792731 w 2792731"/>
              <a:gd name="connsiteY4" fmla="*/ 923287 h 923287"/>
              <a:gd name="connsiteX0" fmla="*/ 0 w 2792731"/>
              <a:gd name="connsiteY0" fmla="*/ 79374 h 923287"/>
              <a:gd name="connsiteX1" fmla="*/ 158751 w 2792731"/>
              <a:gd name="connsiteY1" fmla="*/ 374651 h 923287"/>
              <a:gd name="connsiteX2" fmla="*/ 31750 w 2792731"/>
              <a:gd name="connsiteY2" fmla="*/ 0 h 923287"/>
              <a:gd name="connsiteX3" fmla="*/ 2792731 w 2792731"/>
              <a:gd name="connsiteY3" fmla="*/ 923287 h 923287"/>
              <a:gd name="connsiteX0" fmla="*/ 0 w 2792731"/>
              <a:gd name="connsiteY0" fmla="*/ 79374 h 923287"/>
              <a:gd name="connsiteX1" fmla="*/ 31750 w 2792731"/>
              <a:gd name="connsiteY1" fmla="*/ 0 h 923287"/>
              <a:gd name="connsiteX2" fmla="*/ 2792731 w 2792731"/>
              <a:gd name="connsiteY2" fmla="*/ 923287 h 923287"/>
              <a:gd name="connsiteX0" fmla="*/ 0 w 2760981"/>
              <a:gd name="connsiteY0" fmla="*/ 0 h 923287"/>
              <a:gd name="connsiteX1" fmla="*/ 2760981 w 2760981"/>
              <a:gd name="connsiteY1" fmla="*/ 923287 h 923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60981" h="923287">
                <a:moveTo>
                  <a:pt x="0" y="0"/>
                </a:moveTo>
                <a:cubicBezTo>
                  <a:pt x="382906" y="281937"/>
                  <a:pt x="1998981" y="828037"/>
                  <a:pt x="2760981" y="923287"/>
                </a:cubicBez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7" name="Freeform 116"/>
          <p:cNvSpPr/>
          <p:nvPr/>
        </p:nvSpPr>
        <p:spPr>
          <a:xfrm>
            <a:off x="3511550" y="3086099"/>
            <a:ext cx="3272156" cy="1082037"/>
          </a:xfrm>
          <a:custGeom>
            <a:avLst/>
            <a:gdLst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0866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3152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69227 h 281622"/>
              <a:gd name="connsiteX0" fmla="*/ 0 w 3581400"/>
              <a:gd name="connsiteY0" fmla="*/ 481965 h 516890"/>
              <a:gd name="connsiteX1" fmla="*/ 560070 w 3581400"/>
              <a:gd name="connsiteY1" fmla="*/ 0 h 516890"/>
              <a:gd name="connsiteX2" fmla="*/ 396240 w 3581400"/>
              <a:gd name="connsiteY2" fmla="*/ 481965 h 516890"/>
              <a:gd name="connsiteX3" fmla="*/ 731520 w 3581400"/>
              <a:gd name="connsiteY3" fmla="*/ 276225 h 516890"/>
              <a:gd name="connsiteX4" fmla="*/ 1844040 w 3581400"/>
              <a:gd name="connsiteY4" fmla="*/ 230505 h 516890"/>
              <a:gd name="connsiteX5" fmla="*/ 2042160 w 3581400"/>
              <a:gd name="connsiteY5" fmla="*/ 382905 h 516890"/>
              <a:gd name="connsiteX6" fmla="*/ 3581400 w 3581400"/>
              <a:gd name="connsiteY6" fmla="*/ 386715 h 516890"/>
              <a:gd name="connsiteX0" fmla="*/ 0 w 3581400"/>
              <a:gd name="connsiteY0" fmla="*/ 264477 h 298767"/>
              <a:gd name="connsiteX1" fmla="*/ 396240 w 3581400"/>
              <a:gd name="connsiteY1" fmla="*/ 264477 h 298767"/>
              <a:gd name="connsiteX2" fmla="*/ 731520 w 3581400"/>
              <a:gd name="connsiteY2" fmla="*/ 58737 h 298767"/>
              <a:gd name="connsiteX3" fmla="*/ 1844040 w 3581400"/>
              <a:gd name="connsiteY3" fmla="*/ 13017 h 298767"/>
              <a:gd name="connsiteX4" fmla="*/ 2042160 w 3581400"/>
              <a:gd name="connsiteY4" fmla="*/ 165417 h 298767"/>
              <a:gd name="connsiteX5" fmla="*/ 3581400 w 3581400"/>
              <a:gd name="connsiteY5" fmla="*/ 169227 h 298767"/>
              <a:gd name="connsiteX0" fmla="*/ 0 w 3581400"/>
              <a:gd name="connsiteY0" fmla="*/ 222250 h 256540"/>
              <a:gd name="connsiteX1" fmla="*/ 396240 w 3581400"/>
              <a:gd name="connsiteY1" fmla="*/ 222250 h 256540"/>
              <a:gd name="connsiteX2" fmla="*/ 731520 w 3581400"/>
              <a:gd name="connsiteY2" fmla="*/ 16510 h 256540"/>
              <a:gd name="connsiteX3" fmla="*/ 2042160 w 3581400"/>
              <a:gd name="connsiteY3" fmla="*/ 123190 h 256540"/>
              <a:gd name="connsiteX4" fmla="*/ 3581400 w 3581400"/>
              <a:gd name="connsiteY4" fmla="*/ 127000 h 256540"/>
              <a:gd name="connsiteX0" fmla="*/ 0 w 3581400"/>
              <a:gd name="connsiteY0" fmla="*/ 205740 h 240030"/>
              <a:gd name="connsiteX1" fmla="*/ 396240 w 3581400"/>
              <a:gd name="connsiteY1" fmla="*/ 205740 h 240030"/>
              <a:gd name="connsiteX2" fmla="*/ 731520 w 3581400"/>
              <a:gd name="connsiteY2" fmla="*/ 0 h 240030"/>
              <a:gd name="connsiteX3" fmla="*/ 3581400 w 3581400"/>
              <a:gd name="connsiteY3" fmla="*/ 110490 h 240030"/>
              <a:gd name="connsiteX0" fmla="*/ 0 w 1885950"/>
              <a:gd name="connsiteY0" fmla="*/ 476250 h 510540"/>
              <a:gd name="connsiteX1" fmla="*/ 396240 w 1885950"/>
              <a:gd name="connsiteY1" fmla="*/ 476250 h 510540"/>
              <a:gd name="connsiteX2" fmla="*/ 731520 w 1885950"/>
              <a:gd name="connsiteY2" fmla="*/ 270510 h 510540"/>
              <a:gd name="connsiteX3" fmla="*/ 1885950 w 1885950"/>
              <a:gd name="connsiteY3" fmla="*/ 0 h 510540"/>
              <a:gd name="connsiteX0" fmla="*/ 0 w 1885950"/>
              <a:gd name="connsiteY0" fmla="*/ 662940 h 739140"/>
              <a:gd name="connsiteX1" fmla="*/ 636270 w 1885950"/>
              <a:gd name="connsiteY1" fmla="*/ 0 h 739140"/>
              <a:gd name="connsiteX2" fmla="*/ 396240 w 1885950"/>
              <a:gd name="connsiteY2" fmla="*/ 662940 h 739140"/>
              <a:gd name="connsiteX3" fmla="*/ 731520 w 1885950"/>
              <a:gd name="connsiteY3" fmla="*/ 457200 h 739140"/>
              <a:gd name="connsiteX4" fmla="*/ 1885950 w 1885950"/>
              <a:gd name="connsiteY4" fmla="*/ 186690 h 739140"/>
              <a:gd name="connsiteX0" fmla="*/ 0 w 1885950"/>
              <a:gd name="connsiteY0" fmla="*/ 476250 h 552450"/>
              <a:gd name="connsiteX1" fmla="*/ 396240 w 1885950"/>
              <a:gd name="connsiteY1" fmla="*/ 476250 h 552450"/>
              <a:gd name="connsiteX2" fmla="*/ 731520 w 1885950"/>
              <a:gd name="connsiteY2" fmla="*/ 270510 h 552450"/>
              <a:gd name="connsiteX3" fmla="*/ 1885950 w 1885950"/>
              <a:gd name="connsiteY3" fmla="*/ 0 h 552450"/>
              <a:gd name="connsiteX0" fmla="*/ 0 w 1885950"/>
              <a:gd name="connsiteY0" fmla="*/ 476250 h 952500"/>
              <a:gd name="connsiteX1" fmla="*/ 396240 w 1885950"/>
              <a:gd name="connsiteY1" fmla="*/ 476250 h 952500"/>
              <a:gd name="connsiteX2" fmla="*/ 731520 w 1885950"/>
              <a:gd name="connsiteY2" fmla="*/ 270510 h 952500"/>
              <a:gd name="connsiteX3" fmla="*/ 1885950 w 1885950"/>
              <a:gd name="connsiteY3" fmla="*/ 0 h 952500"/>
              <a:gd name="connsiteX0" fmla="*/ 0 w 1885950"/>
              <a:gd name="connsiteY0" fmla="*/ 476250 h 952500"/>
              <a:gd name="connsiteX1" fmla="*/ 396240 w 1885950"/>
              <a:gd name="connsiteY1" fmla="*/ 476250 h 952500"/>
              <a:gd name="connsiteX2" fmla="*/ 731520 w 1885950"/>
              <a:gd name="connsiteY2" fmla="*/ 270510 h 952500"/>
              <a:gd name="connsiteX3" fmla="*/ 1885950 w 1885950"/>
              <a:gd name="connsiteY3" fmla="*/ 0 h 952500"/>
              <a:gd name="connsiteX0" fmla="*/ 0 w 1885950"/>
              <a:gd name="connsiteY0" fmla="*/ 476250 h 1390650"/>
              <a:gd name="connsiteX1" fmla="*/ 405765 w 1885950"/>
              <a:gd name="connsiteY1" fmla="*/ 914400 h 1390650"/>
              <a:gd name="connsiteX2" fmla="*/ 731520 w 1885950"/>
              <a:gd name="connsiteY2" fmla="*/ 270510 h 1390650"/>
              <a:gd name="connsiteX3" fmla="*/ 1885950 w 1885950"/>
              <a:gd name="connsiteY3" fmla="*/ 0 h 1390650"/>
              <a:gd name="connsiteX0" fmla="*/ 0 w 1885950"/>
              <a:gd name="connsiteY0" fmla="*/ 476250 h 1291590"/>
              <a:gd name="connsiteX1" fmla="*/ 405765 w 1885950"/>
              <a:gd name="connsiteY1" fmla="*/ 914400 h 1291590"/>
              <a:gd name="connsiteX2" fmla="*/ 731520 w 1885950"/>
              <a:gd name="connsiteY2" fmla="*/ 270510 h 1291590"/>
              <a:gd name="connsiteX3" fmla="*/ 1885950 w 1885950"/>
              <a:gd name="connsiteY3" fmla="*/ 0 h 1291590"/>
              <a:gd name="connsiteX0" fmla="*/ 0 w 1885950"/>
              <a:gd name="connsiteY0" fmla="*/ 476250 h 476250"/>
              <a:gd name="connsiteX1" fmla="*/ 731520 w 1885950"/>
              <a:gd name="connsiteY1" fmla="*/ 270510 h 476250"/>
              <a:gd name="connsiteX2" fmla="*/ 1885950 w 1885950"/>
              <a:gd name="connsiteY2" fmla="*/ 0 h 476250"/>
              <a:gd name="connsiteX0" fmla="*/ 0 w 1504950"/>
              <a:gd name="connsiteY0" fmla="*/ 42862 h 526097"/>
              <a:gd name="connsiteX1" fmla="*/ 350520 w 1504950"/>
              <a:gd name="connsiteY1" fmla="*/ 446722 h 526097"/>
              <a:gd name="connsiteX2" fmla="*/ 1504950 w 1504950"/>
              <a:gd name="connsiteY2" fmla="*/ 176212 h 526097"/>
              <a:gd name="connsiteX0" fmla="*/ 0 w 1504950"/>
              <a:gd name="connsiteY0" fmla="*/ 367665 h 501015"/>
              <a:gd name="connsiteX1" fmla="*/ 826770 w 1504950"/>
              <a:gd name="connsiteY1" fmla="*/ 0 h 501015"/>
              <a:gd name="connsiteX2" fmla="*/ 1504950 w 1504950"/>
              <a:gd name="connsiteY2" fmla="*/ 501015 h 501015"/>
              <a:gd name="connsiteX0" fmla="*/ 0 w 1504950"/>
              <a:gd name="connsiteY0" fmla="*/ 419735 h 553085"/>
              <a:gd name="connsiteX1" fmla="*/ 826770 w 1504950"/>
              <a:gd name="connsiteY1" fmla="*/ 52070 h 553085"/>
              <a:gd name="connsiteX2" fmla="*/ 1504950 w 1504950"/>
              <a:gd name="connsiteY2" fmla="*/ 553085 h 553085"/>
              <a:gd name="connsiteX0" fmla="*/ 0 w 1504950"/>
              <a:gd name="connsiteY0" fmla="*/ 419735 h 553085"/>
              <a:gd name="connsiteX1" fmla="*/ 436245 w 1504950"/>
              <a:gd name="connsiteY1" fmla="*/ 109222 h 553085"/>
              <a:gd name="connsiteX2" fmla="*/ 826770 w 1504950"/>
              <a:gd name="connsiteY2" fmla="*/ 52070 h 553085"/>
              <a:gd name="connsiteX3" fmla="*/ 1504950 w 1504950"/>
              <a:gd name="connsiteY3" fmla="*/ 553085 h 553085"/>
              <a:gd name="connsiteX0" fmla="*/ 0 w 1504950"/>
              <a:gd name="connsiteY0" fmla="*/ 419735 h 553085"/>
              <a:gd name="connsiteX1" fmla="*/ 826770 w 1504950"/>
              <a:gd name="connsiteY1" fmla="*/ 52070 h 553085"/>
              <a:gd name="connsiteX2" fmla="*/ 1504950 w 1504950"/>
              <a:gd name="connsiteY2" fmla="*/ 553085 h 553085"/>
              <a:gd name="connsiteX0" fmla="*/ 0 w 1038225"/>
              <a:gd name="connsiteY0" fmla="*/ 76597 h 629047"/>
              <a:gd name="connsiteX1" fmla="*/ 360045 w 1038225"/>
              <a:gd name="connsiteY1" fmla="*/ 128032 h 629047"/>
              <a:gd name="connsiteX2" fmla="*/ 1038225 w 1038225"/>
              <a:gd name="connsiteY2" fmla="*/ 629047 h 629047"/>
              <a:gd name="connsiteX0" fmla="*/ 0 w 1038225"/>
              <a:gd name="connsiteY0" fmla="*/ 635 h 553085"/>
              <a:gd name="connsiteX1" fmla="*/ 360045 w 1038225"/>
              <a:gd name="connsiteY1" fmla="*/ 52070 h 553085"/>
              <a:gd name="connsiteX2" fmla="*/ 1038225 w 1038225"/>
              <a:gd name="connsiteY2" fmla="*/ 553085 h 553085"/>
              <a:gd name="connsiteX0" fmla="*/ 0 w 981075"/>
              <a:gd name="connsiteY0" fmla="*/ 62230 h 167005"/>
              <a:gd name="connsiteX1" fmla="*/ 360045 w 981075"/>
              <a:gd name="connsiteY1" fmla="*/ 113665 h 167005"/>
              <a:gd name="connsiteX2" fmla="*/ 981075 w 981075"/>
              <a:gd name="connsiteY2" fmla="*/ 167005 h 167005"/>
              <a:gd name="connsiteX0" fmla="*/ 0 w 981075"/>
              <a:gd name="connsiteY0" fmla="*/ 635 h 167005"/>
              <a:gd name="connsiteX1" fmla="*/ 360045 w 981075"/>
              <a:gd name="connsiteY1" fmla="*/ 52070 h 167005"/>
              <a:gd name="connsiteX2" fmla="*/ 981075 w 981075"/>
              <a:gd name="connsiteY2" fmla="*/ 105410 h 167005"/>
              <a:gd name="connsiteX0" fmla="*/ 0 w 866775"/>
              <a:gd name="connsiteY0" fmla="*/ 635 h 252730"/>
              <a:gd name="connsiteX1" fmla="*/ 360045 w 866775"/>
              <a:gd name="connsiteY1" fmla="*/ 52070 h 252730"/>
              <a:gd name="connsiteX2" fmla="*/ 866775 w 866775"/>
              <a:gd name="connsiteY2" fmla="*/ 191135 h 252730"/>
              <a:gd name="connsiteX0" fmla="*/ 0 w 862330"/>
              <a:gd name="connsiteY0" fmla="*/ 635 h 424180"/>
              <a:gd name="connsiteX1" fmla="*/ 360045 w 862330"/>
              <a:gd name="connsiteY1" fmla="*/ 52070 h 424180"/>
              <a:gd name="connsiteX2" fmla="*/ 838200 w 862330"/>
              <a:gd name="connsiteY2" fmla="*/ 362585 h 424180"/>
              <a:gd name="connsiteX0" fmla="*/ 0 w 904875"/>
              <a:gd name="connsiteY0" fmla="*/ 635 h 452755"/>
              <a:gd name="connsiteX1" fmla="*/ 360045 w 904875"/>
              <a:gd name="connsiteY1" fmla="*/ 52070 h 452755"/>
              <a:gd name="connsiteX2" fmla="*/ 904875 w 904875"/>
              <a:gd name="connsiteY2" fmla="*/ 391160 h 452755"/>
              <a:gd name="connsiteX0" fmla="*/ 0 w 904875"/>
              <a:gd name="connsiteY0" fmla="*/ 635 h 391160"/>
              <a:gd name="connsiteX1" fmla="*/ 360045 w 904875"/>
              <a:gd name="connsiteY1" fmla="*/ 52070 h 391160"/>
              <a:gd name="connsiteX2" fmla="*/ 904875 w 904875"/>
              <a:gd name="connsiteY2" fmla="*/ 391160 h 391160"/>
              <a:gd name="connsiteX0" fmla="*/ 0 w 904875"/>
              <a:gd name="connsiteY0" fmla="*/ 0 h 390525"/>
              <a:gd name="connsiteX1" fmla="*/ 360045 w 904875"/>
              <a:gd name="connsiteY1" fmla="*/ 51435 h 390525"/>
              <a:gd name="connsiteX2" fmla="*/ 904875 w 904875"/>
              <a:gd name="connsiteY2" fmla="*/ 390525 h 390525"/>
              <a:gd name="connsiteX0" fmla="*/ 0 w 904875"/>
              <a:gd name="connsiteY0" fmla="*/ 0 h 390525"/>
              <a:gd name="connsiteX1" fmla="*/ 474345 w 904875"/>
              <a:gd name="connsiteY1" fmla="*/ 194310 h 390525"/>
              <a:gd name="connsiteX2" fmla="*/ 904875 w 904875"/>
              <a:gd name="connsiteY2" fmla="*/ 390525 h 390525"/>
              <a:gd name="connsiteX0" fmla="*/ 0 w 904875"/>
              <a:gd name="connsiteY0" fmla="*/ 38497 h 429022"/>
              <a:gd name="connsiteX1" fmla="*/ 474345 w 904875"/>
              <a:gd name="connsiteY1" fmla="*/ 232807 h 429022"/>
              <a:gd name="connsiteX2" fmla="*/ 904875 w 904875"/>
              <a:gd name="connsiteY2" fmla="*/ 429022 h 429022"/>
              <a:gd name="connsiteX0" fmla="*/ 5080 w 681355"/>
              <a:gd name="connsiteY0" fmla="*/ 38497 h 552847"/>
              <a:gd name="connsiteX1" fmla="*/ 250825 w 681355"/>
              <a:gd name="connsiteY1" fmla="*/ 356632 h 552847"/>
              <a:gd name="connsiteX2" fmla="*/ 681355 w 681355"/>
              <a:gd name="connsiteY2" fmla="*/ 552847 h 552847"/>
              <a:gd name="connsiteX0" fmla="*/ 5080 w 681355"/>
              <a:gd name="connsiteY0" fmla="*/ 0 h 514350"/>
              <a:gd name="connsiteX1" fmla="*/ 250825 w 681355"/>
              <a:gd name="connsiteY1" fmla="*/ 318135 h 514350"/>
              <a:gd name="connsiteX2" fmla="*/ 681355 w 681355"/>
              <a:gd name="connsiteY2" fmla="*/ 514350 h 514350"/>
              <a:gd name="connsiteX0" fmla="*/ 0 w 676275"/>
              <a:gd name="connsiteY0" fmla="*/ 0 h 514350"/>
              <a:gd name="connsiteX1" fmla="*/ 676275 w 676275"/>
              <a:gd name="connsiteY1" fmla="*/ 514350 h 514350"/>
              <a:gd name="connsiteX0" fmla="*/ 0 w 676275"/>
              <a:gd name="connsiteY0" fmla="*/ 0 h 514350"/>
              <a:gd name="connsiteX1" fmla="*/ 169545 w 676275"/>
              <a:gd name="connsiteY1" fmla="*/ 270511 h 514350"/>
              <a:gd name="connsiteX2" fmla="*/ 676275 w 676275"/>
              <a:gd name="connsiteY2" fmla="*/ 514350 h 514350"/>
              <a:gd name="connsiteX0" fmla="*/ 0 w 676275"/>
              <a:gd name="connsiteY0" fmla="*/ 0 h 514350"/>
              <a:gd name="connsiteX1" fmla="*/ 676275 w 676275"/>
              <a:gd name="connsiteY1" fmla="*/ 514350 h 514350"/>
              <a:gd name="connsiteX0" fmla="*/ 0 w 657225"/>
              <a:gd name="connsiteY0" fmla="*/ 0 h 371475"/>
              <a:gd name="connsiteX1" fmla="*/ 657225 w 657225"/>
              <a:gd name="connsiteY1" fmla="*/ 371475 h 371475"/>
              <a:gd name="connsiteX0" fmla="*/ 0 w 657225"/>
              <a:gd name="connsiteY0" fmla="*/ 0 h 371475"/>
              <a:gd name="connsiteX1" fmla="*/ 657225 w 657225"/>
              <a:gd name="connsiteY1" fmla="*/ 371475 h 371475"/>
              <a:gd name="connsiteX0" fmla="*/ 0 w 1314450"/>
              <a:gd name="connsiteY0" fmla="*/ 0 h 676275"/>
              <a:gd name="connsiteX1" fmla="*/ 1314450 w 1314450"/>
              <a:gd name="connsiteY1" fmla="*/ 676275 h 676275"/>
              <a:gd name="connsiteX0" fmla="*/ 0 w 1314450"/>
              <a:gd name="connsiteY0" fmla="*/ 0 h 676275"/>
              <a:gd name="connsiteX1" fmla="*/ 1314450 w 1314450"/>
              <a:gd name="connsiteY1" fmla="*/ 676275 h 676275"/>
              <a:gd name="connsiteX0" fmla="*/ 0 w 1314450"/>
              <a:gd name="connsiteY0" fmla="*/ 85725 h 762000"/>
              <a:gd name="connsiteX1" fmla="*/ 1314450 w 1314450"/>
              <a:gd name="connsiteY1" fmla="*/ 762000 h 762000"/>
              <a:gd name="connsiteX0" fmla="*/ 440056 w 1754506"/>
              <a:gd name="connsiteY0" fmla="*/ 142875 h 819150"/>
              <a:gd name="connsiteX1" fmla="*/ 0 w 1754506"/>
              <a:gd name="connsiteY1" fmla="*/ 89537 h 819150"/>
              <a:gd name="connsiteX2" fmla="*/ 1754506 w 1754506"/>
              <a:gd name="connsiteY2" fmla="*/ 819150 h 819150"/>
              <a:gd name="connsiteX0" fmla="*/ 440056 w 1754506"/>
              <a:gd name="connsiteY0" fmla="*/ 53338 h 729613"/>
              <a:gd name="connsiteX1" fmla="*/ 0 w 1754506"/>
              <a:gd name="connsiteY1" fmla="*/ 0 h 729613"/>
              <a:gd name="connsiteX2" fmla="*/ 1754506 w 1754506"/>
              <a:gd name="connsiteY2" fmla="*/ 729613 h 729613"/>
              <a:gd name="connsiteX0" fmla="*/ 440056 w 1754506"/>
              <a:gd name="connsiteY0" fmla="*/ 148588 h 824863"/>
              <a:gd name="connsiteX1" fmla="*/ 314325 w 1754506"/>
              <a:gd name="connsiteY1" fmla="*/ 0 h 824863"/>
              <a:gd name="connsiteX2" fmla="*/ 0 w 1754506"/>
              <a:gd name="connsiteY2" fmla="*/ 95250 h 824863"/>
              <a:gd name="connsiteX3" fmla="*/ 1754506 w 1754506"/>
              <a:gd name="connsiteY3" fmla="*/ 824863 h 824863"/>
              <a:gd name="connsiteX0" fmla="*/ 440056 w 1754506"/>
              <a:gd name="connsiteY0" fmla="*/ 53338 h 729613"/>
              <a:gd name="connsiteX1" fmla="*/ 0 w 1754506"/>
              <a:gd name="connsiteY1" fmla="*/ 0 h 729613"/>
              <a:gd name="connsiteX2" fmla="*/ 1754506 w 1754506"/>
              <a:gd name="connsiteY2" fmla="*/ 729613 h 729613"/>
              <a:gd name="connsiteX0" fmla="*/ 0 w 1754506"/>
              <a:gd name="connsiteY0" fmla="*/ 0 h 729613"/>
              <a:gd name="connsiteX1" fmla="*/ 1754506 w 1754506"/>
              <a:gd name="connsiteY1" fmla="*/ 729613 h 729613"/>
              <a:gd name="connsiteX0" fmla="*/ 0 w 1754506"/>
              <a:gd name="connsiteY0" fmla="*/ 13337 h 742950"/>
              <a:gd name="connsiteX1" fmla="*/ 1754506 w 1754506"/>
              <a:gd name="connsiteY1" fmla="*/ 742950 h 742950"/>
              <a:gd name="connsiteX0" fmla="*/ 609600 w 2364106"/>
              <a:gd name="connsiteY0" fmla="*/ 251462 h 981075"/>
              <a:gd name="connsiteX1" fmla="*/ 0 w 2364106"/>
              <a:gd name="connsiteY1" fmla="*/ 32387 h 981075"/>
              <a:gd name="connsiteX2" fmla="*/ 2364106 w 2364106"/>
              <a:gd name="connsiteY2" fmla="*/ 981075 h 981075"/>
              <a:gd name="connsiteX0" fmla="*/ 0 w 2364106"/>
              <a:gd name="connsiteY0" fmla="*/ 32387 h 981075"/>
              <a:gd name="connsiteX1" fmla="*/ 2364106 w 2364106"/>
              <a:gd name="connsiteY1" fmla="*/ 981075 h 981075"/>
              <a:gd name="connsiteX0" fmla="*/ 0 w 2878456"/>
              <a:gd name="connsiteY0" fmla="*/ 32387 h 1104900"/>
              <a:gd name="connsiteX1" fmla="*/ 2878456 w 2878456"/>
              <a:gd name="connsiteY1" fmla="*/ 1104900 h 1104900"/>
              <a:gd name="connsiteX0" fmla="*/ 0 w 2878456"/>
              <a:gd name="connsiteY0" fmla="*/ 0 h 1072513"/>
              <a:gd name="connsiteX1" fmla="*/ 2878456 w 2878456"/>
              <a:gd name="connsiteY1" fmla="*/ 1072513 h 1072513"/>
              <a:gd name="connsiteX0" fmla="*/ 0 w 3259456"/>
              <a:gd name="connsiteY0" fmla="*/ 0 h 1291588"/>
              <a:gd name="connsiteX1" fmla="*/ 3259456 w 3259456"/>
              <a:gd name="connsiteY1" fmla="*/ 1291588 h 1291588"/>
              <a:gd name="connsiteX0" fmla="*/ 0 w 3173731"/>
              <a:gd name="connsiteY0" fmla="*/ 0 h 1034413"/>
              <a:gd name="connsiteX1" fmla="*/ 3173731 w 3173731"/>
              <a:gd name="connsiteY1" fmla="*/ 1034413 h 1034413"/>
              <a:gd name="connsiteX0" fmla="*/ 0 w 3240406"/>
              <a:gd name="connsiteY0" fmla="*/ 0 h 1043938"/>
              <a:gd name="connsiteX1" fmla="*/ 3240406 w 3240406"/>
              <a:gd name="connsiteY1" fmla="*/ 1043938 h 1043938"/>
              <a:gd name="connsiteX0" fmla="*/ 0 w 3240406"/>
              <a:gd name="connsiteY0" fmla="*/ 0 h 1043938"/>
              <a:gd name="connsiteX1" fmla="*/ 3240406 w 3240406"/>
              <a:gd name="connsiteY1" fmla="*/ 1043938 h 1043938"/>
              <a:gd name="connsiteX0" fmla="*/ 31750 w 3272156"/>
              <a:gd name="connsiteY0" fmla="*/ 38099 h 1082037"/>
              <a:gd name="connsiteX1" fmla="*/ 0 w 3272156"/>
              <a:gd name="connsiteY1" fmla="*/ 0 h 1082037"/>
              <a:gd name="connsiteX2" fmla="*/ 3272156 w 3272156"/>
              <a:gd name="connsiteY2" fmla="*/ 1082037 h 108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2156" h="1082037">
                <a:moveTo>
                  <a:pt x="31750" y="38099"/>
                </a:moveTo>
                <a:lnTo>
                  <a:pt x="0" y="0"/>
                </a:lnTo>
                <a:cubicBezTo>
                  <a:pt x="306706" y="348612"/>
                  <a:pt x="2510156" y="986787"/>
                  <a:pt x="3272156" y="1082037"/>
                </a:cubicBezTo>
              </a:path>
            </a:pathLst>
          </a:custGeom>
          <a:ln>
            <a:solidFill>
              <a:srgbClr val="00B05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8" name="TextBox 117"/>
          <p:cNvSpPr txBox="1"/>
          <p:nvPr/>
        </p:nvSpPr>
        <p:spPr>
          <a:xfrm>
            <a:off x="1485704" y="2736522"/>
            <a:ext cx="1240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Cbig</a:t>
            </a:r>
            <a:r>
              <a:rPr lang="en-US" dirty="0" smtClean="0"/>
              <a:t>=46fF</a:t>
            </a:r>
          </a:p>
          <a:p>
            <a:r>
              <a:rPr lang="en-US" dirty="0" err="1" smtClean="0"/>
              <a:t>Cint</a:t>
            </a:r>
            <a:r>
              <a:rPr lang="en-US" dirty="0" smtClean="0"/>
              <a:t>=161aF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ontent Placeholder 70"/>
          <p:cNvSpPr>
            <a:spLocks noGrp="1"/>
          </p:cNvSpPr>
          <p:nvPr>
            <p:ph idx="1"/>
          </p:nvPr>
        </p:nvSpPr>
        <p:spPr>
          <a:xfrm>
            <a:off x="476348" y="1084772"/>
            <a:ext cx="8229600" cy="4525963"/>
          </a:xfrm>
        </p:spPr>
        <p:txBody>
          <a:bodyPr/>
          <a:lstStyle/>
          <a:p>
            <a:r>
              <a:rPr lang="en-US" dirty="0" smtClean="0"/>
              <a:t>Capacitor acts as short in beginning</a:t>
            </a:r>
          </a:p>
          <a:p>
            <a:r>
              <a:rPr lang="en-US" dirty="0" smtClean="0"/>
              <a:t>Ordinary voltage drop over resistor, output charges normally (high frequencies)</a:t>
            </a:r>
          </a:p>
          <a:p>
            <a:r>
              <a:rPr lang="en-US" dirty="0" smtClean="0"/>
              <a:t>Afterwards also charging C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27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Diels effect ©®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pic>
        <p:nvPicPr>
          <p:cNvPr id="21509" name="Picture 5" descr="U:\Thesis-Design-of-RRam\Design\PassGateAnalysis\SPICE\fig\latchca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530" y="3274390"/>
            <a:ext cx="4324471" cy="3243353"/>
          </a:xfrm>
          <a:prstGeom prst="rect">
            <a:avLst/>
          </a:prstGeom>
          <a:noFill/>
        </p:spPr>
      </p:pic>
      <p:pic>
        <p:nvPicPr>
          <p:cNvPr id="21510" name="Picture 6" descr="U:\Thesis-Design-of-RRam\Design\PassGateAnalysis\SPICE\fig\latchnoca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90736" y="3296909"/>
            <a:ext cx="4324471" cy="3243353"/>
          </a:xfrm>
          <a:prstGeom prst="rect">
            <a:avLst/>
          </a:prstGeom>
          <a:noFill/>
        </p:spPr>
      </p:pic>
      <p:sp>
        <p:nvSpPr>
          <p:cNvPr id="119" name="TextBox 118"/>
          <p:cNvSpPr txBox="1"/>
          <p:nvPr/>
        </p:nvSpPr>
        <p:spPr>
          <a:xfrm>
            <a:off x="2152186" y="4616605"/>
            <a:ext cx="1588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Capacitor</a:t>
            </a:r>
            <a:endParaRPr lang="nl-BE" dirty="0"/>
          </a:p>
        </p:txBody>
      </p:sp>
      <p:sp>
        <p:nvSpPr>
          <p:cNvPr id="120" name="TextBox 119"/>
          <p:cNvSpPr txBox="1"/>
          <p:nvPr/>
        </p:nvSpPr>
        <p:spPr>
          <a:xfrm>
            <a:off x="5974266" y="4638908"/>
            <a:ext cx="1908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Without Capacitor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ontent Placeholder 70"/>
          <p:cNvSpPr>
            <a:spLocks noGrp="1"/>
          </p:cNvSpPr>
          <p:nvPr>
            <p:ph idx="1"/>
          </p:nvPr>
        </p:nvSpPr>
        <p:spPr>
          <a:xfrm>
            <a:off x="476348" y="108477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Out(bar) charges almost linearly</a:t>
            </a:r>
          </a:p>
          <a:p>
            <a:r>
              <a:rPr lang="en-US" dirty="0" smtClean="0"/>
              <a:t>AC voltage over capacitor almost zero</a:t>
            </a:r>
          </a:p>
          <a:p>
            <a:r>
              <a:rPr lang="en-US" dirty="0" smtClean="0"/>
              <a:t>Latching and RC-charging are separated</a:t>
            </a:r>
          </a:p>
          <a:p>
            <a:r>
              <a:rPr lang="en-US" dirty="0" err="1" smtClean="0"/>
              <a:t>Vc</a:t>
            </a:r>
            <a:r>
              <a:rPr lang="en-US" dirty="0" smtClean="0"/>
              <a:t> response for linearly charging source</a:t>
            </a:r>
          </a:p>
          <a:p>
            <a:endParaRPr lang="en-US" dirty="0" smtClean="0"/>
          </a:p>
          <a:p>
            <a:r>
              <a:rPr lang="en-US" dirty="0" smtClean="0"/>
              <a:t>RC-product must be large enough in order for C-short approximation to hold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28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Diels effect ©®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aphicFrame>
        <p:nvGraphicFramePr>
          <p:cNvPr id="121" name="Object 120"/>
          <p:cNvGraphicFramePr>
            <a:graphicFrameLocks noChangeAspect="1"/>
          </p:cNvGraphicFramePr>
          <p:nvPr/>
        </p:nvGraphicFramePr>
        <p:xfrm>
          <a:off x="2673349" y="3295650"/>
          <a:ext cx="3173165" cy="758190"/>
        </p:xfrm>
        <a:graphic>
          <a:graphicData uri="http://schemas.openxmlformats.org/presentationml/2006/ole">
            <p:oleObj spid="_x0000_s39938" name="Vergelijking" r:id="rId3" imgW="1434960" imgH="342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ontent Placeholder 70"/>
          <p:cNvSpPr>
            <a:spLocks noGrp="1"/>
          </p:cNvSpPr>
          <p:nvPr>
            <p:ph idx="1"/>
          </p:nvPr>
        </p:nvSpPr>
        <p:spPr>
          <a:xfrm>
            <a:off x="476348" y="108477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When RC-product is too small:</a:t>
            </a:r>
          </a:p>
          <a:p>
            <a:r>
              <a:rPr lang="en-US" dirty="0" smtClean="0"/>
              <a:t>Latching and RC-charging no longer separated</a:t>
            </a:r>
          </a:p>
          <a:p>
            <a:r>
              <a:rPr lang="en-US" dirty="0" smtClean="0"/>
              <a:t>Difficult to mathematically describe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29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Diels effect ©®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Straight Connector 297"/>
          <p:cNvCxnSpPr/>
          <p:nvPr/>
        </p:nvCxnSpPr>
        <p:spPr>
          <a:xfrm>
            <a:off x="8072909" y="2364606"/>
            <a:ext cx="2553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TIMING (1)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145" name="Group 144"/>
          <p:cNvGrpSpPr/>
          <p:nvPr/>
        </p:nvGrpSpPr>
        <p:grpSpPr>
          <a:xfrm>
            <a:off x="295309" y="885434"/>
            <a:ext cx="8171169" cy="2289043"/>
            <a:chOff x="1351110" y="4165961"/>
            <a:chExt cx="8171169" cy="2289043"/>
          </a:xfrm>
        </p:grpSpPr>
        <p:grpSp>
          <p:nvGrpSpPr>
            <p:cNvPr id="20" name="Group 19"/>
            <p:cNvGrpSpPr/>
            <p:nvPr/>
          </p:nvGrpSpPr>
          <p:grpSpPr>
            <a:xfrm>
              <a:off x="1699205" y="4343981"/>
              <a:ext cx="7823074" cy="288484"/>
              <a:chOff x="1699205" y="4343981"/>
              <a:chExt cx="7823074" cy="28848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2481118" y="4343981"/>
                <a:ext cx="449521" cy="288484"/>
                <a:chOff x="2481118" y="4343981"/>
                <a:chExt cx="449521" cy="288484"/>
              </a:xfrm>
            </p:grpSpPr>
            <p:sp>
              <p:nvSpPr>
                <p:cNvPr id="13" name="Flowchart: Delay 12"/>
                <p:cNvSpPr/>
                <p:nvPr/>
              </p:nvSpPr>
              <p:spPr>
                <a:xfrm>
                  <a:off x="2481118" y="4343981"/>
                  <a:ext cx="380364" cy="28848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4" name="Flowchart: Connector 13"/>
                <p:cNvSpPr/>
                <p:nvPr/>
              </p:nvSpPr>
              <p:spPr>
                <a:xfrm>
                  <a:off x="2861482" y="4472196"/>
                  <a:ext cx="69157" cy="641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cxnSp>
            <p:nvCxnSpPr>
              <p:cNvPr id="17" name="Straight Connector 16"/>
              <p:cNvCxnSpPr/>
              <p:nvPr/>
            </p:nvCxnSpPr>
            <p:spPr>
              <a:xfrm flipH="1" flipV="1">
                <a:off x="2934279" y="4502600"/>
                <a:ext cx="6588000" cy="15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" name="Group 15"/>
              <p:cNvGrpSpPr/>
              <p:nvPr/>
            </p:nvGrpSpPr>
            <p:grpSpPr>
              <a:xfrm>
                <a:off x="3046129" y="4408555"/>
                <a:ext cx="247361" cy="183146"/>
                <a:chOff x="2068229" y="5232759"/>
                <a:chExt cx="247361" cy="183146"/>
              </a:xfrm>
            </p:grpSpPr>
            <p:sp>
              <p:nvSpPr>
                <p:cNvPr id="11" name="Isosceles Triangle 10"/>
                <p:cNvSpPr/>
                <p:nvPr/>
              </p:nvSpPr>
              <p:spPr>
                <a:xfrm rot="5400000">
                  <a:off x="2075442" y="5225546"/>
                  <a:ext cx="183146" cy="19757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2" name="Flowchart: Connector 11"/>
                <p:cNvSpPr/>
                <p:nvPr/>
              </p:nvSpPr>
              <p:spPr>
                <a:xfrm>
                  <a:off x="2266197" y="5301623"/>
                  <a:ext cx="49393" cy="45787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1699205" y="4426400"/>
                <a:ext cx="789583" cy="15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2308805" y="4553400"/>
                <a:ext cx="180000" cy="15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1699205" y="4701698"/>
              <a:ext cx="3179074" cy="288484"/>
              <a:chOff x="1699205" y="4343981"/>
              <a:chExt cx="3179074" cy="288484"/>
            </a:xfrm>
          </p:grpSpPr>
          <p:grpSp>
            <p:nvGrpSpPr>
              <p:cNvPr id="22" name="Group 14"/>
              <p:cNvGrpSpPr/>
              <p:nvPr/>
            </p:nvGrpSpPr>
            <p:grpSpPr>
              <a:xfrm>
                <a:off x="2481118" y="4343981"/>
                <a:ext cx="449521" cy="288484"/>
                <a:chOff x="2481118" y="4343981"/>
                <a:chExt cx="449521" cy="288484"/>
              </a:xfrm>
            </p:grpSpPr>
            <p:sp>
              <p:nvSpPr>
                <p:cNvPr id="30" name="Flowchart: Delay 29"/>
                <p:cNvSpPr/>
                <p:nvPr/>
              </p:nvSpPr>
              <p:spPr>
                <a:xfrm>
                  <a:off x="2481118" y="4343981"/>
                  <a:ext cx="380364" cy="28848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31" name="Flowchart: Connector 30"/>
                <p:cNvSpPr/>
                <p:nvPr/>
              </p:nvSpPr>
              <p:spPr>
                <a:xfrm>
                  <a:off x="2861482" y="4472196"/>
                  <a:ext cx="69157" cy="641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cxnSp>
            <p:nvCxnSpPr>
              <p:cNvPr id="24" name="Straight Connector 23"/>
              <p:cNvCxnSpPr/>
              <p:nvPr/>
            </p:nvCxnSpPr>
            <p:spPr>
              <a:xfrm flipH="1" flipV="1">
                <a:off x="2934279" y="4502600"/>
                <a:ext cx="1944000" cy="15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5" name="Group 15"/>
              <p:cNvGrpSpPr/>
              <p:nvPr/>
            </p:nvGrpSpPr>
            <p:grpSpPr>
              <a:xfrm>
                <a:off x="3046129" y="4408555"/>
                <a:ext cx="247361" cy="183146"/>
                <a:chOff x="2068229" y="5232759"/>
                <a:chExt cx="247361" cy="183146"/>
              </a:xfrm>
            </p:grpSpPr>
            <p:sp>
              <p:nvSpPr>
                <p:cNvPr id="28" name="Isosceles Triangle 27"/>
                <p:cNvSpPr/>
                <p:nvPr/>
              </p:nvSpPr>
              <p:spPr>
                <a:xfrm rot="5400000">
                  <a:off x="2075442" y="5225546"/>
                  <a:ext cx="183146" cy="19757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29" name="Flowchart: Connector 28"/>
                <p:cNvSpPr/>
                <p:nvPr/>
              </p:nvSpPr>
              <p:spPr>
                <a:xfrm>
                  <a:off x="2266197" y="5301623"/>
                  <a:ext cx="49393" cy="45787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1699205" y="4426400"/>
                <a:ext cx="789583" cy="15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2308805" y="4553400"/>
                <a:ext cx="180000" cy="15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699205" y="5059415"/>
              <a:ext cx="2024658" cy="288484"/>
              <a:chOff x="1699205" y="4343981"/>
              <a:chExt cx="2024658" cy="288484"/>
            </a:xfrm>
          </p:grpSpPr>
          <p:grpSp>
            <p:nvGrpSpPr>
              <p:cNvPr id="33" name="Group 14"/>
              <p:cNvGrpSpPr/>
              <p:nvPr/>
            </p:nvGrpSpPr>
            <p:grpSpPr>
              <a:xfrm>
                <a:off x="2481118" y="4343981"/>
                <a:ext cx="449521" cy="288484"/>
                <a:chOff x="2481118" y="4343981"/>
                <a:chExt cx="449521" cy="288484"/>
              </a:xfrm>
            </p:grpSpPr>
            <p:sp>
              <p:nvSpPr>
                <p:cNvPr id="40" name="Flowchart: Delay 39"/>
                <p:cNvSpPr/>
                <p:nvPr/>
              </p:nvSpPr>
              <p:spPr>
                <a:xfrm>
                  <a:off x="2481118" y="4343981"/>
                  <a:ext cx="380364" cy="28848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 b="1"/>
                </a:p>
              </p:txBody>
            </p:sp>
            <p:sp>
              <p:nvSpPr>
                <p:cNvPr id="41" name="Flowchart: Connector 40"/>
                <p:cNvSpPr/>
                <p:nvPr/>
              </p:nvSpPr>
              <p:spPr>
                <a:xfrm>
                  <a:off x="2861482" y="4472196"/>
                  <a:ext cx="69157" cy="641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 b="1"/>
                </a:p>
              </p:txBody>
            </p:sp>
          </p:grpSp>
          <p:cxnSp>
            <p:nvCxnSpPr>
              <p:cNvPr id="34" name="Straight Connector 33"/>
              <p:cNvCxnSpPr/>
              <p:nvPr/>
            </p:nvCxnSpPr>
            <p:spPr>
              <a:xfrm flipH="1" flipV="1">
                <a:off x="2934280" y="4502600"/>
                <a:ext cx="789583" cy="15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5" name="Group 15"/>
              <p:cNvGrpSpPr/>
              <p:nvPr/>
            </p:nvGrpSpPr>
            <p:grpSpPr>
              <a:xfrm>
                <a:off x="3046129" y="4408555"/>
                <a:ext cx="247361" cy="183146"/>
                <a:chOff x="2068229" y="5232759"/>
                <a:chExt cx="247361" cy="183146"/>
              </a:xfrm>
            </p:grpSpPr>
            <p:sp>
              <p:nvSpPr>
                <p:cNvPr id="38" name="Isosceles Triangle 37"/>
                <p:cNvSpPr/>
                <p:nvPr/>
              </p:nvSpPr>
              <p:spPr>
                <a:xfrm rot="5400000">
                  <a:off x="2075442" y="5225546"/>
                  <a:ext cx="183146" cy="19757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 b="1"/>
                </a:p>
              </p:txBody>
            </p:sp>
            <p:sp>
              <p:nvSpPr>
                <p:cNvPr id="39" name="Flowchart: Connector 38"/>
                <p:cNvSpPr/>
                <p:nvPr/>
              </p:nvSpPr>
              <p:spPr>
                <a:xfrm>
                  <a:off x="2266197" y="5301623"/>
                  <a:ext cx="49393" cy="45787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 b="1"/>
                </a:p>
              </p:txBody>
            </p:sp>
          </p:grpSp>
          <p:cxnSp>
            <p:nvCxnSpPr>
              <p:cNvPr id="36" name="Straight Connector 35"/>
              <p:cNvCxnSpPr/>
              <p:nvPr/>
            </p:nvCxnSpPr>
            <p:spPr>
              <a:xfrm flipH="1" flipV="1">
                <a:off x="1699205" y="4426400"/>
                <a:ext cx="789583" cy="15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308805" y="4553400"/>
                <a:ext cx="180000" cy="15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1699205" y="5417131"/>
              <a:ext cx="2027074" cy="288484"/>
              <a:chOff x="1699205" y="4343981"/>
              <a:chExt cx="2027074" cy="288484"/>
            </a:xfrm>
          </p:grpSpPr>
          <p:grpSp>
            <p:nvGrpSpPr>
              <p:cNvPr id="43" name="Group 14"/>
              <p:cNvGrpSpPr/>
              <p:nvPr/>
            </p:nvGrpSpPr>
            <p:grpSpPr>
              <a:xfrm>
                <a:off x="2481118" y="4343981"/>
                <a:ext cx="449521" cy="288484"/>
                <a:chOff x="2481118" y="4343981"/>
                <a:chExt cx="449521" cy="288484"/>
              </a:xfrm>
            </p:grpSpPr>
            <p:sp>
              <p:nvSpPr>
                <p:cNvPr id="50" name="Flowchart: Delay 49"/>
                <p:cNvSpPr/>
                <p:nvPr/>
              </p:nvSpPr>
              <p:spPr>
                <a:xfrm>
                  <a:off x="2481118" y="4343981"/>
                  <a:ext cx="380364" cy="28848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51" name="Flowchart: Connector 50"/>
                <p:cNvSpPr/>
                <p:nvPr/>
              </p:nvSpPr>
              <p:spPr>
                <a:xfrm>
                  <a:off x="2861482" y="4472196"/>
                  <a:ext cx="69157" cy="641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2934279" y="4502600"/>
                <a:ext cx="792000" cy="15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5" name="Group 15"/>
              <p:cNvGrpSpPr/>
              <p:nvPr/>
            </p:nvGrpSpPr>
            <p:grpSpPr>
              <a:xfrm>
                <a:off x="3046129" y="4408555"/>
                <a:ext cx="247361" cy="183146"/>
                <a:chOff x="2068229" y="5232759"/>
                <a:chExt cx="247361" cy="183146"/>
              </a:xfrm>
            </p:grpSpPr>
            <p:sp>
              <p:nvSpPr>
                <p:cNvPr id="48" name="Isosceles Triangle 47"/>
                <p:cNvSpPr/>
                <p:nvPr/>
              </p:nvSpPr>
              <p:spPr>
                <a:xfrm rot="5400000">
                  <a:off x="2075442" y="5225546"/>
                  <a:ext cx="183146" cy="19757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49" name="Flowchart: Connector 48"/>
                <p:cNvSpPr/>
                <p:nvPr/>
              </p:nvSpPr>
              <p:spPr>
                <a:xfrm>
                  <a:off x="2266197" y="5301623"/>
                  <a:ext cx="49393" cy="45787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cxnSp>
            <p:nvCxnSpPr>
              <p:cNvPr id="46" name="Straight Connector 45"/>
              <p:cNvCxnSpPr/>
              <p:nvPr/>
            </p:nvCxnSpPr>
            <p:spPr>
              <a:xfrm flipH="1" flipV="1">
                <a:off x="1699205" y="4426400"/>
                <a:ext cx="789583" cy="15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2308805" y="4553400"/>
                <a:ext cx="180000" cy="15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/>
            <p:cNvCxnSpPr/>
            <p:nvPr/>
          </p:nvCxnSpPr>
          <p:spPr>
            <a:xfrm rot="16200000" flipH="1" flipV="1">
              <a:off x="1475546" y="5367175"/>
              <a:ext cx="1656000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186260" y="4232636"/>
              <a:ext cx="1046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SelLB_0</a:t>
              </a:r>
              <a:endParaRPr lang="nl-BE" sz="1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186260" y="4583003"/>
              <a:ext cx="1046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SelREF_0</a:t>
              </a:r>
              <a:endParaRPr lang="nl-BE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86260" y="4942797"/>
              <a:ext cx="1046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SelLB_1</a:t>
              </a:r>
              <a:endParaRPr lang="nl-BE" sz="1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186260" y="5293152"/>
              <a:ext cx="1046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SelREF_1</a:t>
              </a:r>
              <a:endParaRPr lang="nl-BE" sz="1400" dirty="0"/>
            </a:p>
          </p:txBody>
        </p:sp>
        <p:sp>
          <p:nvSpPr>
            <p:cNvPr id="57" name="Isosceles Triangle 56"/>
            <p:cNvSpPr/>
            <p:nvPr/>
          </p:nvSpPr>
          <p:spPr>
            <a:xfrm rot="5400000">
              <a:off x="4242712" y="4760627"/>
              <a:ext cx="183146" cy="19757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51110" y="4165961"/>
              <a:ext cx="1046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LBen_0</a:t>
              </a:r>
              <a:endParaRPr lang="nl-BE" sz="1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351110" y="4516328"/>
              <a:ext cx="1046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LBenbar_0</a:t>
              </a:r>
              <a:endParaRPr lang="nl-BE" sz="1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351110" y="4876122"/>
              <a:ext cx="1046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LBen_1</a:t>
              </a:r>
              <a:endParaRPr lang="nl-BE" sz="1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51110" y="5226477"/>
              <a:ext cx="1046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LBenbar_1</a:t>
              </a:r>
              <a:endParaRPr lang="nl-BE" sz="14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132160" y="6147227"/>
              <a:ext cx="1046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GBen</a:t>
              </a:r>
              <a:endParaRPr lang="nl-BE" sz="1400" dirty="0"/>
            </a:p>
          </p:txBody>
        </p:sp>
      </p:grpSp>
      <p:grpSp>
        <p:nvGrpSpPr>
          <p:cNvPr id="295" name="Group 294"/>
          <p:cNvGrpSpPr/>
          <p:nvPr/>
        </p:nvGrpSpPr>
        <p:grpSpPr>
          <a:xfrm>
            <a:off x="8274258" y="1208606"/>
            <a:ext cx="345750" cy="2204547"/>
            <a:chOff x="6664533" y="1208606"/>
            <a:chExt cx="345750" cy="2204547"/>
          </a:xfrm>
        </p:grpSpPr>
        <p:grpSp>
          <p:nvGrpSpPr>
            <p:cNvPr id="153" name="Group 152"/>
            <p:cNvGrpSpPr/>
            <p:nvPr/>
          </p:nvGrpSpPr>
          <p:grpSpPr>
            <a:xfrm>
              <a:off x="6664533" y="1208606"/>
              <a:ext cx="345750" cy="2204547"/>
              <a:chOff x="5864397" y="1208606"/>
              <a:chExt cx="345750" cy="2204547"/>
            </a:xfrm>
          </p:grpSpPr>
          <p:cxnSp>
            <p:nvCxnSpPr>
              <p:cNvPr id="154" name="Straight Connector 153"/>
              <p:cNvCxnSpPr/>
              <p:nvPr/>
            </p:nvCxnSpPr>
            <p:spPr>
              <a:xfrm rot="16200000" flipH="1" flipV="1">
                <a:off x="5209272" y="2035848"/>
                <a:ext cx="1656000" cy="15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5" name="Trapezoid 154"/>
              <p:cNvSpPr/>
              <p:nvPr/>
            </p:nvSpPr>
            <p:spPr>
              <a:xfrm rot="16200000">
                <a:off x="4984185" y="2187191"/>
                <a:ext cx="2106174" cy="345750"/>
              </a:xfrm>
              <a:prstGeom prst="trapezoid">
                <a:avLst>
                  <a:gd name="adj" fmla="val 75161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dirty="0"/>
              </a:p>
            </p:txBody>
          </p:sp>
        </p:grpSp>
        <p:sp>
          <p:nvSpPr>
            <p:cNvPr id="149" name="TextBox 148"/>
            <p:cNvSpPr txBox="1"/>
            <p:nvPr/>
          </p:nvSpPr>
          <p:spPr>
            <a:xfrm rot="16200000">
              <a:off x="6191312" y="2156991"/>
              <a:ext cx="127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WL decoder</a:t>
              </a:r>
              <a:endParaRPr lang="nl-BE" sz="1400" dirty="0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3828899" y="1633067"/>
            <a:ext cx="616102" cy="583083"/>
            <a:chOff x="4108298" y="1988667"/>
            <a:chExt cx="894431" cy="798598"/>
          </a:xfrm>
        </p:grpSpPr>
        <p:cxnSp>
          <p:nvCxnSpPr>
            <p:cNvPr id="159" name="Straight Connector 158"/>
            <p:cNvCxnSpPr/>
            <p:nvPr/>
          </p:nvCxnSpPr>
          <p:spPr>
            <a:xfrm flipH="1" flipV="1">
              <a:off x="4273864" y="2688799"/>
              <a:ext cx="684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6" name="Group 127"/>
            <p:cNvGrpSpPr/>
            <p:nvPr/>
          </p:nvGrpSpPr>
          <p:grpSpPr>
            <a:xfrm>
              <a:off x="4455480" y="2599149"/>
              <a:ext cx="253240" cy="183146"/>
              <a:chOff x="2357490" y="3830897"/>
              <a:chExt cx="369190" cy="288032"/>
            </a:xfrm>
          </p:grpSpPr>
          <p:sp>
            <p:nvSpPr>
              <p:cNvPr id="157" name="Isosceles Triangle 156"/>
              <p:cNvSpPr/>
              <p:nvPr/>
            </p:nvSpPr>
            <p:spPr>
              <a:xfrm rot="5400000">
                <a:off x="2357490" y="3830897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8" name="Flowchart: Connector 157"/>
              <p:cNvSpPr/>
              <p:nvPr/>
            </p:nvSpPr>
            <p:spPr>
              <a:xfrm>
                <a:off x="2654672" y="3933007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160" name="Group 128"/>
            <p:cNvGrpSpPr/>
            <p:nvPr/>
          </p:nvGrpSpPr>
          <p:grpSpPr>
            <a:xfrm>
              <a:off x="4749489" y="2604119"/>
              <a:ext cx="253240" cy="183146"/>
              <a:chOff x="2357490" y="3830897"/>
              <a:chExt cx="369190" cy="288032"/>
            </a:xfrm>
          </p:grpSpPr>
          <p:sp>
            <p:nvSpPr>
              <p:cNvPr id="161" name="Isosceles Triangle 160"/>
              <p:cNvSpPr/>
              <p:nvPr/>
            </p:nvSpPr>
            <p:spPr>
              <a:xfrm rot="5400000">
                <a:off x="2357490" y="3830897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62" name="Flowchart: Connector 161"/>
              <p:cNvSpPr/>
              <p:nvPr/>
            </p:nvSpPr>
            <p:spPr>
              <a:xfrm>
                <a:off x="2654672" y="3933007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64" name="Flowchart: Connector 163"/>
            <p:cNvSpPr/>
            <p:nvPr/>
          </p:nvSpPr>
          <p:spPr>
            <a:xfrm flipH="1">
              <a:off x="4917239" y="2171812"/>
              <a:ext cx="63508" cy="9157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5" name="Straight Connector 164"/>
            <p:cNvCxnSpPr/>
            <p:nvPr/>
          </p:nvCxnSpPr>
          <p:spPr>
            <a:xfrm>
              <a:off x="4279747" y="2080665"/>
              <a:ext cx="37070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4279747" y="2309265"/>
              <a:ext cx="37070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V="1">
              <a:off x="4280696" y="2297427"/>
              <a:ext cx="0" cy="396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3" name="Flowchart: Stored Data 162"/>
            <p:cNvSpPr/>
            <p:nvPr/>
          </p:nvSpPr>
          <p:spPr>
            <a:xfrm flipH="1">
              <a:off x="4437427" y="1988667"/>
              <a:ext cx="480758" cy="412076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8" name="Straight Connector 167"/>
            <p:cNvCxnSpPr/>
            <p:nvPr/>
          </p:nvCxnSpPr>
          <p:spPr>
            <a:xfrm>
              <a:off x="4108298" y="2483095"/>
              <a:ext cx="1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0" name="Group 169"/>
          <p:cNvGrpSpPr/>
          <p:nvPr/>
        </p:nvGrpSpPr>
        <p:grpSpPr>
          <a:xfrm>
            <a:off x="3840011" y="2849885"/>
            <a:ext cx="616102" cy="583083"/>
            <a:chOff x="4108298" y="1988667"/>
            <a:chExt cx="894431" cy="798598"/>
          </a:xfrm>
        </p:grpSpPr>
        <p:cxnSp>
          <p:nvCxnSpPr>
            <p:cNvPr id="171" name="Straight Connector 170"/>
            <p:cNvCxnSpPr/>
            <p:nvPr/>
          </p:nvCxnSpPr>
          <p:spPr>
            <a:xfrm flipH="1" flipV="1">
              <a:off x="4273864" y="2688799"/>
              <a:ext cx="684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72" name="Group 127"/>
            <p:cNvGrpSpPr/>
            <p:nvPr/>
          </p:nvGrpSpPr>
          <p:grpSpPr>
            <a:xfrm>
              <a:off x="4455480" y="2599149"/>
              <a:ext cx="253240" cy="183146"/>
              <a:chOff x="2357490" y="3830897"/>
              <a:chExt cx="369190" cy="288032"/>
            </a:xfrm>
          </p:grpSpPr>
          <p:sp>
            <p:nvSpPr>
              <p:cNvPr id="185" name="Isosceles Triangle 184"/>
              <p:cNvSpPr/>
              <p:nvPr/>
            </p:nvSpPr>
            <p:spPr>
              <a:xfrm rot="5400000">
                <a:off x="2357490" y="3830897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9" name="Flowchart: Connector 188"/>
              <p:cNvSpPr/>
              <p:nvPr/>
            </p:nvSpPr>
            <p:spPr>
              <a:xfrm>
                <a:off x="2654672" y="3933007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173" name="Group 128"/>
            <p:cNvGrpSpPr/>
            <p:nvPr/>
          </p:nvGrpSpPr>
          <p:grpSpPr>
            <a:xfrm>
              <a:off x="4749489" y="2604119"/>
              <a:ext cx="253240" cy="183146"/>
              <a:chOff x="2357490" y="3830897"/>
              <a:chExt cx="369190" cy="288032"/>
            </a:xfrm>
          </p:grpSpPr>
          <p:sp>
            <p:nvSpPr>
              <p:cNvPr id="182" name="Isosceles Triangle 181"/>
              <p:cNvSpPr/>
              <p:nvPr/>
            </p:nvSpPr>
            <p:spPr>
              <a:xfrm rot="5400000">
                <a:off x="2357490" y="3830897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4" name="Flowchart: Connector 183"/>
              <p:cNvSpPr/>
              <p:nvPr/>
            </p:nvSpPr>
            <p:spPr>
              <a:xfrm>
                <a:off x="2654672" y="3933007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4" name="Flowchart: Connector 173"/>
            <p:cNvSpPr/>
            <p:nvPr/>
          </p:nvSpPr>
          <p:spPr>
            <a:xfrm flipH="1">
              <a:off x="4917239" y="2171812"/>
              <a:ext cx="63508" cy="9157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5" name="Straight Connector 174"/>
            <p:cNvCxnSpPr/>
            <p:nvPr/>
          </p:nvCxnSpPr>
          <p:spPr>
            <a:xfrm>
              <a:off x="4279747" y="2080665"/>
              <a:ext cx="37070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4279747" y="2309265"/>
              <a:ext cx="37070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V="1">
              <a:off x="4280696" y="2297427"/>
              <a:ext cx="0" cy="396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Flowchart: Stored Data 178"/>
            <p:cNvSpPr/>
            <p:nvPr/>
          </p:nvSpPr>
          <p:spPr>
            <a:xfrm flipH="1">
              <a:off x="4437427" y="1988667"/>
              <a:ext cx="480758" cy="412076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1" name="Straight Connector 180"/>
            <p:cNvCxnSpPr/>
            <p:nvPr/>
          </p:nvCxnSpPr>
          <p:spPr>
            <a:xfrm>
              <a:off x="4108298" y="2483095"/>
              <a:ext cx="1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0" name="Straight Connector 189"/>
          <p:cNvCxnSpPr/>
          <p:nvPr/>
        </p:nvCxnSpPr>
        <p:spPr>
          <a:xfrm rot="16200000" flipH="1" flipV="1">
            <a:off x="3001820" y="2393833"/>
            <a:ext cx="1656000" cy="1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1" name="Flowchart: Connector 190"/>
          <p:cNvSpPr/>
          <p:nvPr/>
        </p:nvSpPr>
        <p:spPr>
          <a:xfrm>
            <a:off x="4167384" y="2396704"/>
            <a:ext cx="62675" cy="6584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2" name="Flowchart: Connector 191"/>
          <p:cNvSpPr/>
          <p:nvPr/>
        </p:nvSpPr>
        <p:spPr>
          <a:xfrm>
            <a:off x="4167398" y="2503401"/>
            <a:ext cx="62675" cy="6584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3" name="Flowchart: Connector 192"/>
          <p:cNvSpPr/>
          <p:nvPr/>
        </p:nvSpPr>
        <p:spPr>
          <a:xfrm>
            <a:off x="4165326" y="2607907"/>
            <a:ext cx="62675" cy="6584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4" name="TextBox 193"/>
          <p:cNvSpPr txBox="1"/>
          <p:nvPr/>
        </p:nvSpPr>
        <p:spPr>
          <a:xfrm>
            <a:off x="4211038" y="2395273"/>
            <a:ext cx="1354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Number of </a:t>
            </a:r>
            <a:r>
              <a:rPr lang="en-US" sz="1200" dirty="0" err="1" smtClean="0"/>
              <a:t>Bitlines</a:t>
            </a:r>
            <a:endParaRPr lang="nl-BE" sz="1200" dirty="0"/>
          </a:p>
        </p:txBody>
      </p:sp>
      <p:cxnSp>
        <p:nvCxnSpPr>
          <p:cNvPr id="205" name="Straight Connector 204"/>
          <p:cNvCxnSpPr/>
          <p:nvPr/>
        </p:nvCxnSpPr>
        <p:spPr>
          <a:xfrm flipV="1">
            <a:off x="685800" y="5010150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685800" y="4400550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685800" y="4705350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685800" y="5314950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V="1">
            <a:off x="685800" y="6229350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685800" y="5619750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685800" y="5924550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685800" y="4133850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685800" y="5048250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685800" y="4438650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685800" y="4743450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685800" y="5353050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685800" y="5657850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685800" y="5962650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8"/>
          <p:cNvGrpSpPr/>
          <p:nvPr/>
        </p:nvGrpSpPr>
        <p:grpSpPr>
          <a:xfrm flipV="1">
            <a:off x="1978660" y="5651500"/>
            <a:ext cx="2598103" cy="270669"/>
            <a:chOff x="622300" y="1308100"/>
            <a:chExt cx="2598103" cy="270669"/>
          </a:xfrm>
        </p:grpSpPr>
        <p:cxnSp>
          <p:nvCxnSpPr>
            <p:cNvPr id="217" name="Straight Connector 216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2197100" y="1574800"/>
              <a:ext cx="1023303" cy="1588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Group 222"/>
          <p:cNvGrpSpPr/>
          <p:nvPr/>
        </p:nvGrpSpPr>
        <p:grpSpPr>
          <a:xfrm flipV="1">
            <a:off x="2344420" y="5956300"/>
            <a:ext cx="2341880" cy="270669"/>
            <a:chOff x="622300" y="1308100"/>
            <a:chExt cx="2341880" cy="270669"/>
          </a:xfrm>
        </p:grpSpPr>
        <p:cxnSp>
          <p:nvCxnSpPr>
            <p:cNvPr id="221" name="Straight Connector 220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2197100" y="1571625"/>
              <a:ext cx="767080" cy="3175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oup 226"/>
          <p:cNvGrpSpPr/>
          <p:nvPr/>
        </p:nvGrpSpPr>
        <p:grpSpPr>
          <a:xfrm flipH="1">
            <a:off x="393700" y="4128770"/>
            <a:ext cx="3022600" cy="270669"/>
            <a:chOff x="622300" y="1308100"/>
            <a:chExt cx="3022600" cy="270669"/>
          </a:xfrm>
        </p:grpSpPr>
        <p:cxnSp>
          <p:nvCxnSpPr>
            <p:cNvPr id="225" name="Straight Connector 224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30"/>
          <p:cNvGrpSpPr/>
          <p:nvPr/>
        </p:nvGrpSpPr>
        <p:grpSpPr>
          <a:xfrm flipH="1">
            <a:off x="1004570" y="4743450"/>
            <a:ext cx="2646680" cy="271939"/>
            <a:chOff x="998220" y="1306830"/>
            <a:chExt cx="2646680" cy="271939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998220" y="1306830"/>
              <a:ext cx="1071880" cy="762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4"/>
          <p:cNvGrpSpPr/>
          <p:nvPr/>
        </p:nvGrpSpPr>
        <p:grpSpPr>
          <a:xfrm flipH="1">
            <a:off x="925138" y="5346700"/>
            <a:ext cx="3022600" cy="270669"/>
            <a:chOff x="622300" y="1308100"/>
            <a:chExt cx="3022600" cy="270669"/>
          </a:xfrm>
        </p:grpSpPr>
        <p:cxnSp>
          <p:nvCxnSpPr>
            <p:cNvPr id="233" name="Straight Connector 232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TextBox 235"/>
          <p:cNvSpPr txBox="1"/>
          <p:nvPr/>
        </p:nvSpPr>
        <p:spPr>
          <a:xfrm>
            <a:off x="627386" y="4118034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GBen</a:t>
            </a:r>
            <a:endParaRPr lang="nl-BE" sz="1400" dirty="0"/>
          </a:p>
        </p:txBody>
      </p:sp>
      <p:sp>
        <p:nvSpPr>
          <p:cNvPr id="237" name="TextBox 236"/>
          <p:cNvSpPr txBox="1"/>
          <p:nvPr/>
        </p:nvSpPr>
        <p:spPr>
          <a:xfrm>
            <a:off x="627386" y="4422834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LBen_0	</a:t>
            </a:r>
            <a:endParaRPr lang="nl-BE" sz="1400" dirty="0"/>
          </a:p>
        </p:txBody>
      </p:sp>
      <p:sp>
        <p:nvSpPr>
          <p:cNvPr id="238" name="TextBox 237"/>
          <p:cNvSpPr txBox="1"/>
          <p:nvPr/>
        </p:nvSpPr>
        <p:spPr>
          <a:xfrm>
            <a:off x="627386" y="473525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SelLB_0</a:t>
            </a:r>
            <a:endParaRPr lang="nl-BE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627386" y="5032434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Lbenbar_1</a:t>
            </a:r>
            <a:endParaRPr lang="nl-BE" sz="1400" dirty="0"/>
          </a:p>
        </p:txBody>
      </p:sp>
      <p:sp>
        <p:nvSpPr>
          <p:cNvPr id="240" name="TextBox 239"/>
          <p:cNvSpPr txBox="1"/>
          <p:nvPr/>
        </p:nvSpPr>
        <p:spPr>
          <a:xfrm>
            <a:off x="627386" y="5337234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SelREF_1</a:t>
            </a:r>
            <a:endParaRPr lang="nl-BE" sz="1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627386" y="5642034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BL_0</a:t>
            </a:r>
            <a:endParaRPr lang="nl-BE" sz="1400" dirty="0"/>
          </a:p>
        </p:txBody>
      </p:sp>
      <p:sp>
        <p:nvSpPr>
          <p:cNvPr id="242" name="Freeform 241"/>
          <p:cNvSpPr/>
          <p:nvPr/>
        </p:nvSpPr>
        <p:spPr>
          <a:xfrm>
            <a:off x="1933183" y="4253749"/>
            <a:ext cx="569618" cy="641791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9618" h="641791">
                <a:moveTo>
                  <a:pt x="0" y="0"/>
                </a:moveTo>
                <a:cubicBezTo>
                  <a:pt x="166689" y="61585"/>
                  <a:pt x="350936" y="597701"/>
                  <a:pt x="569618" y="641791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4" name="Freeform 243"/>
          <p:cNvSpPr/>
          <p:nvPr/>
        </p:nvSpPr>
        <p:spPr>
          <a:xfrm>
            <a:off x="2108601" y="4583949"/>
            <a:ext cx="399757" cy="30921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352131"/>
              <a:gd name="connsiteY0" fmla="*/ 0 h 325879"/>
              <a:gd name="connsiteX1" fmla="*/ 352131 w 352131"/>
              <a:gd name="connsiteY1" fmla="*/ 325879 h 325879"/>
              <a:gd name="connsiteX0" fmla="*/ 0 w 528344"/>
              <a:gd name="connsiteY0" fmla="*/ 0 h 349692"/>
              <a:gd name="connsiteX1" fmla="*/ 528344 w 528344"/>
              <a:gd name="connsiteY1" fmla="*/ 349692 h 349692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399757"/>
              <a:gd name="connsiteY0" fmla="*/ 0 h 309210"/>
              <a:gd name="connsiteX1" fmla="*/ 399757 w 399757"/>
              <a:gd name="connsiteY1" fmla="*/ 309210 h 3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9757" h="309210">
                <a:moveTo>
                  <a:pt x="0" y="0"/>
                </a:moveTo>
                <a:cubicBezTo>
                  <a:pt x="180976" y="47298"/>
                  <a:pt x="212032" y="250833"/>
                  <a:pt x="399757" y="309210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46" name="Straight Connector 245"/>
          <p:cNvCxnSpPr/>
          <p:nvPr/>
        </p:nvCxnSpPr>
        <p:spPr>
          <a:xfrm flipH="1">
            <a:off x="1743075" y="4046220"/>
            <a:ext cx="1905" cy="2592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Freeform 247"/>
          <p:cNvSpPr/>
          <p:nvPr/>
        </p:nvSpPr>
        <p:spPr>
          <a:xfrm>
            <a:off x="1496853" y="3936206"/>
            <a:ext cx="229183" cy="11303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531" h="360804">
                <a:moveTo>
                  <a:pt x="0" y="0"/>
                </a:moveTo>
                <a:cubicBezTo>
                  <a:pt x="95251" y="123498"/>
                  <a:pt x="138574" y="12688"/>
                  <a:pt x="250531" y="360804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9" name="TextBox 248"/>
          <p:cNvSpPr txBox="1"/>
          <p:nvPr/>
        </p:nvSpPr>
        <p:spPr>
          <a:xfrm>
            <a:off x="682949" y="3737828"/>
            <a:ext cx="934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Start address</a:t>
            </a:r>
            <a:endParaRPr lang="nl-BE" sz="1100" dirty="0">
              <a:solidFill>
                <a:srgbClr val="C00000"/>
              </a:solidFill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627386" y="594683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WL_0</a:t>
            </a:r>
            <a:endParaRPr lang="nl-BE" sz="1400" dirty="0"/>
          </a:p>
        </p:txBody>
      </p:sp>
      <p:grpSp>
        <p:nvGrpSpPr>
          <p:cNvPr id="265" name="Group 226"/>
          <p:cNvGrpSpPr/>
          <p:nvPr/>
        </p:nvGrpSpPr>
        <p:grpSpPr>
          <a:xfrm flipH="1">
            <a:off x="603221" y="4433586"/>
            <a:ext cx="3022600" cy="270669"/>
            <a:chOff x="622300" y="1308100"/>
            <a:chExt cx="3022600" cy="270669"/>
          </a:xfrm>
        </p:grpSpPr>
        <p:cxnSp>
          <p:nvCxnSpPr>
            <p:cNvPr id="266" name="Straight Connector 265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226"/>
          <p:cNvGrpSpPr/>
          <p:nvPr/>
        </p:nvGrpSpPr>
        <p:grpSpPr>
          <a:xfrm flipH="1">
            <a:off x="612732" y="5040870"/>
            <a:ext cx="3022600" cy="270669"/>
            <a:chOff x="622300" y="1308100"/>
            <a:chExt cx="3022600" cy="270669"/>
          </a:xfrm>
        </p:grpSpPr>
        <p:cxnSp>
          <p:nvCxnSpPr>
            <p:cNvPr id="270" name="Straight Connector 269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3" name="Freeform 272"/>
          <p:cNvSpPr/>
          <p:nvPr/>
        </p:nvSpPr>
        <p:spPr>
          <a:xfrm>
            <a:off x="2122891" y="5184025"/>
            <a:ext cx="335462" cy="283016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352131"/>
              <a:gd name="connsiteY0" fmla="*/ 0 h 325879"/>
              <a:gd name="connsiteX1" fmla="*/ 352131 w 352131"/>
              <a:gd name="connsiteY1" fmla="*/ 325879 h 325879"/>
              <a:gd name="connsiteX0" fmla="*/ 0 w 528344"/>
              <a:gd name="connsiteY0" fmla="*/ 0 h 349692"/>
              <a:gd name="connsiteX1" fmla="*/ 528344 w 528344"/>
              <a:gd name="connsiteY1" fmla="*/ 349692 h 349692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23581"/>
              <a:gd name="connsiteY0" fmla="*/ 0 h 349691"/>
              <a:gd name="connsiteX1" fmla="*/ 523581 w 523581"/>
              <a:gd name="connsiteY1" fmla="*/ 349691 h 349691"/>
              <a:gd name="connsiteX0" fmla="*/ 0 w 335462"/>
              <a:gd name="connsiteY0" fmla="*/ 0 h 283016"/>
              <a:gd name="connsiteX1" fmla="*/ 335462 w 335462"/>
              <a:gd name="connsiteY1" fmla="*/ 283016 h 283016"/>
              <a:gd name="connsiteX0" fmla="*/ 0 w 335462"/>
              <a:gd name="connsiteY0" fmla="*/ 0 h 283016"/>
              <a:gd name="connsiteX1" fmla="*/ 335462 w 335462"/>
              <a:gd name="connsiteY1" fmla="*/ 283016 h 283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5462" h="283016">
                <a:moveTo>
                  <a:pt x="0" y="0"/>
                </a:moveTo>
                <a:cubicBezTo>
                  <a:pt x="180976" y="47298"/>
                  <a:pt x="252512" y="241308"/>
                  <a:pt x="335462" y="283016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4" name="Freeform 273"/>
          <p:cNvSpPr/>
          <p:nvPr/>
        </p:nvSpPr>
        <p:spPr>
          <a:xfrm>
            <a:off x="1928419" y="4251367"/>
            <a:ext cx="531519" cy="1220436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712493"/>
              <a:gd name="connsiteY0" fmla="*/ 0 h 784666"/>
              <a:gd name="connsiteX1" fmla="*/ 712493 w 712493"/>
              <a:gd name="connsiteY1" fmla="*/ 784666 h 784666"/>
              <a:gd name="connsiteX0" fmla="*/ 23811 w 736304"/>
              <a:gd name="connsiteY0" fmla="*/ 0 h 784666"/>
              <a:gd name="connsiteX1" fmla="*/ 736304 w 736304"/>
              <a:gd name="connsiteY1" fmla="*/ 784666 h 784666"/>
              <a:gd name="connsiteX0" fmla="*/ 23811 w 536279"/>
              <a:gd name="connsiteY0" fmla="*/ 0 h 1218054"/>
              <a:gd name="connsiteX1" fmla="*/ 536279 w 536279"/>
              <a:gd name="connsiteY1" fmla="*/ 1218054 h 1218054"/>
              <a:gd name="connsiteX0" fmla="*/ 23811 w 569616"/>
              <a:gd name="connsiteY0" fmla="*/ 0 h 1237104"/>
              <a:gd name="connsiteX1" fmla="*/ 569616 w 569616"/>
              <a:gd name="connsiteY1" fmla="*/ 1237104 h 1237104"/>
              <a:gd name="connsiteX0" fmla="*/ 106265 w 652070"/>
              <a:gd name="connsiteY0" fmla="*/ 0 h 1237104"/>
              <a:gd name="connsiteX1" fmla="*/ 652070 w 652070"/>
              <a:gd name="connsiteY1" fmla="*/ 1237104 h 1237104"/>
              <a:gd name="connsiteX0" fmla="*/ 106265 w 652070"/>
              <a:gd name="connsiteY0" fmla="*/ 0 h 1237104"/>
              <a:gd name="connsiteX1" fmla="*/ 652070 w 652070"/>
              <a:gd name="connsiteY1" fmla="*/ 1237104 h 1237104"/>
              <a:gd name="connsiteX0" fmla="*/ 306290 w 852095"/>
              <a:gd name="connsiteY0" fmla="*/ 0 h 1237104"/>
              <a:gd name="connsiteX1" fmla="*/ 852095 w 852095"/>
              <a:gd name="connsiteY1" fmla="*/ 1237104 h 1237104"/>
              <a:gd name="connsiteX0" fmla="*/ 330102 w 852095"/>
              <a:gd name="connsiteY0" fmla="*/ 0 h 1222817"/>
              <a:gd name="connsiteX1" fmla="*/ 852095 w 852095"/>
              <a:gd name="connsiteY1" fmla="*/ 1222817 h 1222817"/>
              <a:gd name="connsiteX0" fmla="*/ 330102 w 852095"/>
              <a:gd name="connsiteY0" fmla="*/ 0 h 1222817"/>
              <a:gd name="connsiteX1" fmla="*/ 852095 w 852095"/>
              <a:gd name="connsiteY1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61058 w 852095"/>
              <a:gd name="connsiteY0" fmla="*/ 0 h 1237105"/>
              <a:gd name="connsiteX1" fmla="*/ 401934 w 852095"/>
              <a:gd name="connsiteY1" fmla="*/ 542090 h 1237105"/>
              <a:gd name="connsiteX2" fmla="*/ 852095 w 852095"/>
              <a:gd name="connsiteY2" fmla="*/ 1237105 h 1237105"/>
              <a:gd name="connsiteX0" fmla="*/ 65887 w 556924"/>
              <a:gd name="connsiteY0" fmla="*/ 0 h 1237105"/>
              <a:gd name="connsiteX1" fmla="*/ 106763 w 556924"/>
              <a:gd name="connsiteY1" fmla="*/ 542090 h 1237105"/>
              <a:gd name="connsiteX2" fmla="*/ 556924 w 556924"/>
              <a:gd name="connsiteY2" fmla="*/ 1237105 h 1237105"/>
              <a:gd name="connsiteX0" fmla="*/ 65887 w 556924"/>
              <a:gd name="connsiteY0" fmla="*/ 0 h 1237105"/>
              <a:gd name="connsiteX1" fmla="*/ 106763 w 556924"/>
              <a:gd name="connsiteY1" fmla="*/ 542090 h 1237105"/>
              <a:gd name="connsiteX2" fmla="*/ 556924 w 556924"/>
              <a:gd name="connsiteY2" fmla="*/ 1237105 h 1237105"/>
              <a:gd name="connsiteX0" fmla="*/ 65887 w 559306"/>
              <a:gd name="connsiteY0" fmla="*/ 0 h 1241868"/>
              <a:gd name="connsiteX1" fmla="*/ 106763 w 559306"/>
              <a:gd name="connsiteY1" fmla="*/ 542090 h 1241868"/>
              <a:gd name="connsiteX2" fmla="*/ 559306 w 559306"/>
              <a:gd name="connsiteY2" fmla="*/ 1241868 h 1241868"/>
              <a:gd name="connsiteX0" fmla="*/ 65887 w 559306"/>
              <a:gd name="connsiteY0" fmla="*/ 0 h 1241868"/>
              <a:gd name="connsiteX1" fmla="*/ 106763 w 559306"/>
              <a:gd name="connsiteY1" fmla="*/ 542090 h 1241868"/>
              <a:gd name="connsiteX2" fmla="*/ 559306 w 559306"/>
              <a:gd name="connsiteY2" fmla="*/ 1241868 h 1241868"/>
              <a:gd name="connsiteX0" fmla="*/ 49218 w 559306"/>
              <a:gd name="connsiteY0" fmla="*/ 0 h 1244249"/>
              <a:gd name="connsiteX1" fmla="*/ 106763 w 559306"/>
              <a:gd name="connsiteY1" fmla="*/ 544471 h 1244249"/>
              <a:gd name="connsiteX2" fmla="*/ 559306 w 559306"/>
              <a:gd name="connsiteY2" fmla="*/ 1244249 h 1244249"/>
              <a:gd name="connsiteX0" fmla="*/ 44456 w 554544"/>
              <a:gd name="connsiteY0" fmla="*/ 0 h 1244249"/>
              <a:gd name="connsiteX1" fmla="*/ 102001 w 554544"/>
              <a:gd name="connsiteY1" fmla="*/ 544471 h 1244249"/>
              <a:gd name="connsiteX2" fmla="*/ 554544 w 554544"/>
              <a:gd name="connsiteY2" fmla="*/ 1244249 h 1244249"/>
              <a:gd name="connsiteX0" fmla="*/ 0 w 510088"/>
              <a:gd name="connsiteY0" fmla="*/ 0 h 1244249"/>
              <a:gd name="connsiteX1" fmla="*/ 510088 w 510088"/>
              <a:gd name="connsiteY1" fmla="*/ 1244249 h 1244249"/>
              <a:gd name="connsiteX0" fmla="*/ 0 w 510088"/>
              <a:gd name="connsiteY0" fmla="*/ 0 h 1244249"/>
              <a:gd name="connsiteX1" fmla="*/ 510088 w 510088"/>
              <a:gd name="connsiteY1" fmla="*/ 1244249 h 1244249"/>
              <a:gd name="connsiteX0" fmla="*/ 0 w 510088"/>
              <a:gd name="connsiteY0" fmla="*/ 0 h 1244249"/>
              <a:gd name="connsiteX1" fmla="*/ 510088 w 510088"/>
              <a:gd name="connsiteY1" fmla="*/ 1244249 h 1244249"/>
              <a:gd name="connsiteX0" fmla="*/ 0 w 531519"/>
              <a:gd name="connsiteY0" fmla="*/ 0 h 1220436"/>
              <a:gd name="connsiteX1" fmla="*/ 531519 w 531519"/>
              <a:gd name="connsiteY1" fmla="*/ 1220436 h 12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1519" h="1220436">
                <a:moveTo>
                  <a:pt x="0" y="0"/>
                </a:moveTo>
                <a:cubicBezTo>
                  <a:pt x="96210" y="50419"/>
                  <a:pt x="318628" y="1120011"/>
                  <a:pt x="531519" y="1220436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75" name="Straight Connector 274"/>
          <p:cNvCxnSpPr/>
          <p:nvPr/>
        </p:nvCxnSpPr>
        <p:spPr>
          <a:xfrm flipH="1">
            <a:off x="2625725" y="4046220"/>
            <a:ext cx="1905" cy="2664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Freeform 275"/>
          <p:cNvSpPr/>
          <p:nvPr/>
        </p:nvSpPr>
        <p:spPr>
          <a:xfrm>
            <a:off x="2634087" y="3847306"/>
            <a:ext cx="54802" cy="15748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125203 w 220454"/>
              <a:gd name="connsiteY0" fmla="*/ 0 h 502683"/>
              <a:gd name="connsiteX1" fmla="*/ 111957 w 220454"/>
              <a:gd name="connsiteY1" fmla="*/ 502683 h 502683"/>
              <a:gd name="connsiteX0" fmla="*/ 125203 w 171864"/>
              <a:gd name="connsiteY0" fmla="*/ 0 h 502683"/>
              <a:gd name="connsiteX1" fmla="*/ 111957 w 171864"/>
              <a:gd name="connsiteY1" fmla="*/ 502683 h 502683"/>
              <a:gd name="connsiteX0" fmla="*/ 13246 w 59907"/>
              <a:gd name="connsiteY0" fmla="*/ 0 h 502683"/>
              <a:gd name="connsiteX1" fmla="*/ 0 w 59907"/>
              <a:gd name="connsiteY1" fmla="*/ 502683 h 50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907" h="502683">
                <a:moveTo>
                  <a:pt x="13246" y="0"/>
                </a:moveTo>
                <a:cubicBezTo>
                  <a:pt x="59907" y="184302"/>
                  <a:pt x="54639" y="134298"/>
                  <a:pt x="0" y="502683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7" name="TextBox 276"/>
          <p:cNvSpPr txBox="1"/>
          <p:nvPr/>
        </p:nvSpPr>
        <p:spPr>
          <a:xfrm>
            <a:off x="1991049" y="3629878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Start decoding</a:t>
            </a:r>
            <a:endParaRPr lang="nl-BE" sz="1100" dirty="0">
              <a:solidFill>
                <a:srgbClr val="C00000"/>
              </a:solidFill>
            </a:endParaRPr>
          </a:p>
        </p:txBody>
      </p:sp>
      <p:cxnSp>
        <p:nvCxnSpPr>
          <p:cNvPr id="278" name="Straight Connector 277"/>
          <p:cNvCxnSpPr/>
          <p:nvPr/>
        </p:nvCxnSpPr>
        <p:spPr>
          <a:xfrm flipV="1">
            <a:off x="685800" y="6534150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V="1">
            <a:off x="685800" y="6267450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Group 222"/>
          <p:cNvGrpSpPr/>
          <p:nvPr/>
        </p:nvGrpSpPr>
        <p:grpSpPr>
          <a:xfrm flipV="1">
            <a:off x="1744345" y="6261100"/>
            <a:ext cx="2341880" cy="270669"/>
            <a:chOff x="622300" y="1308100"/>
            <a:chExt cx="2341880" cy="270669"/>
          </a:xfrm>
        </p:grpSpPr>
        <p:cxnSp>
          <p:nvCxnSpPr>
            <p:cNvPr id="281" name="Straight Connector 280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2197100" y="1571625"/>
              <a:ext cx="767080" cy="3175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4" name="TextBox 283"/>
          <p:cNvSpPr txBox="1"/>
          <p:nvPr/>
        </p:nvSpPr>
        <p:spPr>
          <a:xfrm>
            <a:off x="627386" y="6251634"/>
            <a:ext cx="917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RefEnable</a:t>
            </a:r>
            <a:endParaRPr lang="nl-BE" sz="1400" dirty="0"/>
          </a:p>
        </p:txBody>
      </p:sp>
      <p:sp>
        <p:nvSpPr>
          <p:cNvPr id="285" name="TextBox 284"/>
          <p:cNvSpPr txBox="1"/>
          <p:nvPr/>
        </p:nvSpPr>
        <p:spPr>
          <a:xfrm>
            <a:off x="3302034" y="1273901"/>
            <a:ext cx="104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RefEnable</a:t>
            </a:r>
            <a:endParaRPr lang="nl-BE" sz="1400" dirty="0"/>
          </a:p>
        </p:txBody>
      </p:sp>
      <p:sp>
        <p:nvSpPr>
          <p:cNvPr id="287" name="Freeform 286"/>
          <p:cNvSpPr/>
          <p:nvPr/>
        </p:nvSpPr>
        <p:spPr>
          <a:xfrm>
            <a:off x="2447532" y="5480092"/>
            <a:ext cx="802982" cy="101999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712493"/>
              <a:gd name="connsiteY0" fmla="*/ 0 h 784666"/>
              <a:gd name="connsiteX1" fmla="*/ 712493 w 712493"/>
              <a:gd name="connsiteY1" fmla="*/ 784666 h 784666"/>
              <a:gd name="connsiteX0" fmla="*/ 23811 w 736304"/>
              <a:gd name="connsiteY0" fmla="*/ 0 h 784666"/>
              <a:gd name="connsiteX1" fmla="*/ 736304 w 736304"/>
              <a:gd name="connsiteY1" fmla="*/ 784666 h 784666"/>
              <a:gd name="connsiteX0" fmla="*/ 23811 w 536279"/>
              <a:gd name="connsiteY0" fmla="*/ 0 h 1218054"/>
              <a:gd name="connsiteX1" fmla="*/ 536279 w 536279"/>
              <a:gd name="connsiteY1" fmla="*/ 1218054 h 1218054"/>
              <a:gd name="connsiteX0" fmla="*/ 23811 w 569616"/>
              <a:gd name="connsiteY0" fmla="*/ 0 h 1237104"/>
              <a:gd name="connsiteX1" fmla="*/ 569616 w 569616"/>
              <a:gd name="connsiteY1" fmla="*/ 1237104 h 1237104"/>
              <a:gd name="connsiteX0" fmla="*/ 106265 w 652070"/>
              <a:gd name="connsiteY0" fmla="*/ 0 h 1237104"/>
              <a:gd name="connsiteX1" fmla="*/ 652070 w 652070"/>
              <a:gd name="connsiteY1" fmla="*/ 1237104 h 1237104"/>
              <a:gd name="connsiteX0" fmla="*/ 106265 w 652070"/>
              <a:gd name="connsiteY0" fmla="*/ 0 h 1237104"/>
              <a:gd name="connsiteX1" fmla="*/ 652070 w 652070"/>
              <a:gd name="connsiteY1" fmla="*/ 1237104 h 1237104"/>
              <a:gd name="connsiteX0" fmla="*/ 306290 w 852095"/>
              <a:gd name="connsiteY0" fmla="*/ 0 h 1237104"/>
              <a:gd name="connsiteX1" fmla="*/ 852095 w 852095"/>
              <a:gd name="connsiteY1" fmla="*/ 1237104 h 1237104"/>
              <a:gd name="connsiteX0" fmla="*/ 330102 w 852095"/>
              <a:gd name="connsiteY0" fmla="*/ 0 h 1222817"/>
              <a:gd name="connsiteX1" fmla="*/ 852095 w 852095"/>
              <a:gd name="connsiteY1" fmla="*/ 1222817 h 1222817"/>
              <a:gd name="connsiteX0" fmla="*/ 330102 w 852095"/>
              <a:gd name="connsiteY0" fmla="*/ 0 h 1222817"/>
              <a:gd name="connsiteX1" fmla="*/ 852095 w 852095"/>
              <a:gd name="connsiteY1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61058 w 852095"/>
              <a:gd name="connsiteY0" fmla="*/ 0 h 1237105"/>
              <a:gd name="connsiteX1" fmla="*/ 401934 w 852095"/>
              <a:gd name="connsiteY1" fmla="*/ 542090 h 1237105"/>
              <a:gd name="connsiteX2" fmla="*/ 852095 w 852095"/>
              <a:gd name="connsiteY2" fmla="*/ 1237105 h 1237105"/>
              <a:gd name="connsiteX0" fmla="*/ 65887 w 556924"/>
              <a:gd name="connsiteY0" fmla="*/ 0 h 1237105"/>
              <a:gd name="connsiteX1" fmla="*/ 106763 w 556924"/>
              <a:gd name="connsiteY1" fmla="*/ 542090 h 1237105"/>
              <a:gd name="connsiteX2" fmla="*/ 556924 w 556924"/>
              <a:gd name="connsiteY2" fmla="*/ 1237105 h 1237105"/>
              <a:gd name="connsiteX0" fmla="*/ 65887 w 556924"/>
              <a:gd name="connsiteY0" fmla="*/ 0 h 1237105"/>
              <a:gd name="connsiteX1" fmla="*/ 106763 w 556924"/>
              <a:gd name="connsiteY1" fmla="*/ 542090 h 1237105"/>
              <a:gd name="connsiteX2" fmla="*/ 556924 w 556924"/>
              <a:gd name="connsiteY2" fmla="*/ 1237105 h 1237105"/>
              <a:gd name="connsiteX0" fmla="*/ 65887 w 559306"/>
              <a:gd name="connsiteY0" fmla="*/ 0 h 1241868"/>
              <a:gd name="connsiteX1" fmla="*/ 106763 w 559306"/>
              <a:gd name="connsiteY1" fmla="*/ 542090 h 1241868"/>
              <a:gd name="connsiteX2" fmla="*/ 559306 w 559306"/>
              <a:gd name="connsiteY2" fmla="*/ 1241868 h 1241868"/>
              <a:gd name="connsiteX0" fmla="*/ 65887 w 559306"/>
              <a:gd name="connsiteY0" fmla="*/ 0 h 1241868"/>
              <a:gd name="connsiteX1" fmla="*/ 106763 w 559306"/>
              <a:gd name="connsiteY1" fmla="*/ 542090 h 1241868"/>
              <a:gd name="connsiteX2" fmla="*/ 559306 w 559306"/>
              <a:gd name="connsiteY2" fmla="*/ 1241868 h 1241868"/>
              <a:gd name="connsiteX0" fmla="*/ 49218 w 559306"/>
              <a:gd name="connsiteY0" fmla="*/ 0 h 1244249"/>
              <a:gd name="connsiteX1" fmla="*/ 106763 w 559306"/>
              <a:gd name="connsiteY1" fmla="*/ 544471 h 1244249"/>
              <a:gd name="connsiteX2" fmla="*/ 559306 w 559306"/>
              <a:gd name="connsiteY2" fmla="*/ 1244249 h 1244249"/>
              <a:gd name="connsiteX0" fmla="*/ 44456 w 554544"/>
              <a:gd name="connsiteY0" fmla="*/ 0 h 1244249"/>
              <a:gd name="connsiteX1" fmla="*/ 102001 w 554544"/>
              <a:gd name="connsiteY1" fmla="*/ 544471 h 1244249"/>
              <a:gd name="connsiteX2" fmla="*/ 554544 w 554544"/>
              <a:gd name="connsiteY2" fmla="*/ 1244249 h 1244249"/>
              <a:gd name="connsiteX0" fmla="*/ 0 w 510088"/>
              <a:gd name="connsiteY0" fmla="*/ 0 h 1244249"/>
              <a:gd name="connsiteX1" fmla="*/ 510088 w 510088"/>
              <a:gd name="connsiteY1" fmla="*/ 1244249 h 1244249"/>
              <a:gd name="connsiteX0" fmla="*/ 0 w 510088"/>
              <a:gd name="connsiteY0" fmla="*/ 0 h 1244249"/>
              <a:gd name="connsiteX1" fmla="*/ 510088 w 510088"/>
              <a:gd name="connsiteY1" fmla="*/ 1244249 h 1244249"/>
              <a:gd name="connsiteX0" fmla="*/ 0 w 510088"/>
              <a:gd name="connsiteY0" fmla="*/ 0 h 1244249"/>
              <a:gd name="connsiteX1" fmla="*/ 510088 w 510088"/>
              <a:gd name="connsiteY1" fmla="*/ 1244249 h 1244249"/>
              <a:gd name="connsiteX0" fmla="*/ 0 w 531519"/>
              <a:gd name="connsiteY0" fmla="*/ 0 h 1220436"/>
              <a:gd name="connsiteX1" fmla="*/ 531519 w 531519"/>
              <a:gd name="connsiteY1" fmla="*/ 1220436 h 1220436"/>
              <a:gd name="connsiteX0" fmla="*/ 0 w 817269"/>
              <a:gd name="connsiteY0" fmla="*/ 0 h 948973"/>
              <a:gd name="connsiteX1" fmla="*/ 817269 w 817269"/>
              <a:gd name="connsiteY1" fmla="*/ 948973 h 948973"/>
              <a:gd name="connsiteX0" fmla="*/ 0 w 817269"/>
              <a:gd name="connsiteY0" fmla="*/ 0 h 1019998"/>
              <a:gd name="connsiteX1" fmla="*/ 817269 w 817269"/>
              <a:gd name="connsiteY1" fmla="*/ 948973 h 1019998"/>
              <a:gd name="connsiteX0" fmla="*/ 0 w 783932"/>
              <a:gd name="connsiteY0" fmla="*/ 0 h 1000948"/>
              <a:gd name="connsiteX1" fmla="*/ 783932 w 783932"/>
              <a:gd name="connsiteY1" fmla="*/ 929923 h 1000948"/>
              <a:gd name="connsiteX0" fmla="*/ 0 w 802982"/>
              <a:gd name="connsiteY0" fmla="*/ 0 h 1019998"/>
              <a:gd name="connsiteX1" fmla="*/ 802982 w 802982"/>
              <a:gd name="connsiteY1" fmla="*/ 948973 h 1019998"/>
              <a:gd name="connsiteX0" fmla="*/ 0 w 802982"/>
              <a:gd name="connsiteY0" fmla="*/ 0 h 1019998"/>
              <a:gd name="connsiteX1" fmla="*/ 802982 w 802982"/>
              <a:gd name="connsiteY1" fmla="*/ 948973 h 101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2982" h="1019998">
                <a:moveTo>
                  <a:pt x="0" y="0"/>
                </a:moveTo>
                <a:cubicBezTo>
                  <a:pt x="234322" y="55181"/>
                  <a:pt x="642478" y="1019998"/>
                  <a:pt x="802982" y="948973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8" name="Freeform 287"/>
          <p:cNvSpPr/>
          <p:nvPr/>
        </p:nvSpPr>
        <p:spPr>
          <a:xfrm>
            <a:off x="2514207" y="4884778"/>
            <a:ext cx="964907" cy="986661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712493"/>
              <a:gd name="connsiteY0" fmla="*/ 0 h 784666"/>
              <a:gd name="connsiteX1" fmla="*/ 712493 w 712493"/>
              <a:gd name="connsiteY1" fmla="*/ 784666 h 784666"/>
              <a:gd name="connsiteX0" fmla="*/ 23811 w 736304"/>
              <a:gd name="connsiteY0" fmla="*/ 0 h 784666"/>
              <a:gd name="connsiteX1" fmla="*/ 736304 w 736304"/>
              <a:gd name="connsiteY1" fmla="*/ 784666 h 784666"/>
              <a:gd name="connsiteX0" fmla="*/ 23811 w 536279"/>
              <a:gd name="connsiteY0" fmla="*/ 0 h 1218054"/>
              <a:gd name="connsiteX1" fmla="*/ 536279 w 536279"/>
              <a:gd name="connsiteY1" fmla="*/ 1218054 h 1218054"/>
              <a:gd name="connsiteX0" fmla="*/ 23811 w 569616"/>
              <a:gd name="connsiteY0" fmla="*/ 0 h 1237104"/>
              <a:gd name="connsiteX1" fmla="*/ 569616 w 569616"/>
              <a:gd name="connsiteY1" fmla="*/ 1237104 h 1237104"/>
              <a:gd name="connsiteX0" fmla="*/ 106265 w 652070"/>
              <a:gd name="connsiteY0" fmla="*/ 0 h 1237104"/>
              <a:gd name="connsiteX1" fmla="*/ 652070 w 652070"/>
              <a:gd name="connsiteY1" fmla="*/ 1237104 h 1237104"/>
              <a:gd name="connsiteX0" fmla="*/ 106265 w 652070"/>
              <a:gd name="connsiteY0" fmla="*/ 0 h 1237104"/>
              <a:gd name="connsiteX1" fmla="*/ 652070 w 652070"/>
              <a:gd name="connsiteY1" fmla="*/ 1237104 h 1237104"/>
              <a:gd name="connsiteX0" fmla="*/ 306290 w 852095"/>
              <a:gd name="connsiteY0" fmla="*/ 0 h 1237104"/>
              <a:gd name="connsiteX1" fmla="*/ 852095 w 852095"/>
              <a:gd name="connsiteY1" fmla="*/ 1237104 h 1237104"/>
              <a:gd name="connsiteX0" fmla="*/ 330102 w 852095"/>
              <a:gd name="connsiteY0" fmla="*/ 0 h 1222817"/>
              <a:gd name="connsiteX1" fmla="*/ 852095 w 852095"/>
              <a:gd name="connsiteY1" fmla="*/ 1222817 h 1222817"/>
              <a:gd name="connsiteX0" fmla="*/ 330102 w 852095"/>
              <a:gd name="connsiteY0" fmla="*/ 0 h 1222817"/>
              <a:gd name="connsiteX1" fmla="*/ 852095 w 852095"/>
              <a:gd name="connsiteY1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61058 w 852095"/>
              <a:gd name="connsiteY0" fmla="*/ 0 h 1237105"/>
              <a:gd name="connsiteX1" fmla="*/ 401934 w 852095"/>
              <a:gd name="connsiteY1" fmla="*/ 542090 h 1237105"/>
              <a:gd name="connsiteX2" fmla="*/ 852095 w 852095"/>
              <a:gd name="connsiteY2" fmla="*/ 1237105 h 1237105"/>
              <a:gd name="connsiteX0" fmla="*/ 65887 w 556924"/>
              <a:gd name="connsiteY0" fmla="*/ 0 h 1237105"/>
              <a:gd name="connsiteX1" fmla="*/ 106763 w 556924"/>
              <a:gd name="connsiteY1" fmla="*/ 542090 h 1237105"/>
              <a:gd name="connsiteX2" fmla="*/ 556924 w 556924"/>
              <a:gd name="connsiteY2" fmla="*/ 1237105 h 1237105"/>
              <a:gd name="connsiteX0" fmla="*/ 65887 w 556924"/>
              <a:gd name="connsiteY0" fmla="*/ 0 h 1237105"/>
              <a:gd name="connsiteX1" fmla="*/ 106763 w 556924"/>
              <a:gd name="connsiteY1" fmla="*/ 542090 h 1237105"/>
              <a:gd name="connsiteX2" fmla="*/ 556924 w 556924"/>
              <a:gd name="connsiteY2" fmla="*/ 1237105 h 1237105"/>
              <a:gd name="connsiteX0" fmla="*/ 65887 w 559306"/>
              <a:gd name="connsiteY0" fmla="*/ 0 h 1241868"/>
              <a:gd name="connsiteX1" fmla="*/ 106763 w 559306"/>
              <a:gd name="connsiteY1" fmla="*/ 542090 h 1241868"/>
              <a:gd name="connsiteX2" fmla="*/ 559306 w 559306"/>
              <a:gd name="connsiteY2" fmla="*/ 1241868 h 1241868"/>
              <a:gd name="connsiteX0" fmla="*/ 65887 w 559306"/>
              <a:gd name="connsiteY0" fmla="*/ 0 h 1241868"/>
              <a:gd name="connsiteX1" fmla="*/ 106763 w 559306"/>
              <a:gd name="connsiteY1" fmla="*/ 542090 h 1241868"/>
              <a:gd name="connsiteX2" fmla="*/ 559306 w 559306"/>
              <a:gd name="connsiteY2" fmla="*/ 1241868 h 1241868"/>
              <a:gd name="connsiteX0" fmla="*/ 49218 w 559306"/>
              <a:gd name="connsiteY0" fmla="*/ 0 h 1244249"/>
              <a:gd name="connsiteX1" fmla="*/ 106763 w 559306"/>
              <a:gd name="connsiteY1" fmla="*/ 544471 h 1244249"/>
              <a:gd name="connsiteX2" fmla="*/ 559306 w 559306"/>
              <a:gd name="connsiteY2" fmla="*/ 1244249 h 1244249"/>
              <a:gd name="connsiteX0" fmla="*/ 44456 w 554544"/>
              <a:gd name="connsiteY0" fmla="*/ 0 h 1244249"/>
              <a:gd name="connsiteX1" fmla="*/ 102001 w 554544"/>
              <a:gd name="connsiteY1" fmla="*/ 544471 h 1244249"/>
              <a:gd name="connsiteX2" fmla="*/ 554544 w 554544"/>
              <a:gd name="connsiteY2" fmla="*/ 1244249 h 1244249"/>
              <a:gd name="connsiteX0" fmla="*/ 0 w 510088"/>
              <a:gd name="connsiteY0" fmla="*/ 0 h 1244249"/>
              <a:gd name="connsiteX1" fmla="*/ 510088 w 510088"/>
              <a:gd name="connsiteY1" fmla="*/ 1244249 h 1244249"/>
              <a:gd name="connsiteX0" fmla="*/ 0 w 510088"/>
              <a:gd name="connsiteY0" fmla="*/ 0 h 1244249"/>
              <a:gd name="connsiteX1" fmla="*/ 510088 w 510088"/>
              <a:gd name="connsiteY1" fmla="*/ 1244249 h 1244249"/>
              <a:gd name="connsiteX0" fmla="*/ 0 w 510088"/>
              <a:gd name="connsiteY0" fmla="*/ 0 h 1244249"/>
              <a:gd name="connsiteX1" fmla="*/ 510088 w 510088"/>
              <a:gd name="connsiteY1" fmla="*/ 1244249 h 1244249"/>
              <a:gd name="connsiteX0" fmla="*/ 0 w 531519"/>
              <a:gd name="connsiteY0" fmla="*/ 0 h 1220436"/>
              <a:gd name="connsiteX1" fmla="*/ 531519 w 531519"/>
              <a:gd name="connsiteY1" fmla="*/ 1220436 h 1220436"/>
              <a:gd name="connsiteX0" fmla="*/ 0 w 817269"/>
              <a:gd name="connsiteY0" fmla="*/ 0 h 948973"/>
              <a:gd name="connsiteX1" fmla="*/ 817269 w 817269"/>
              <a:gd name="connsiteY1" fmla="*/ 948973 h 948973"/>
              <a:gd name="connsiteX0" fmla="*/ 0 w 817269"/>
              <a:gd name="connsiteY0" fmla="*/ 0 h 1019998"/>
              <a:gd name="connsiteX1" fmla="*/ 817269 w 817269"/>
              <a:gd name="connsiteY1" fmla="*/ 948973 h 1019998"/>
              <a:gd name="connsiteX0" fmla="*/ 0 w 783932"/>
              <a:gd name="connsiteY0" fmla="*/ 0 h 1000948"/>
              <a:gd name="connsiteX1" fmla="*/ 783932 w 783932"/>
              <a:gd name="connsiteY1" fmla="*/ 929923 h 1000948"/>
              <a:gd name="connsiteX0" fmla="*/ 0 w 802982"/>
              <a:gd name="connsiteY0" fmla="*/ 0 h 1019998"/>
              <a:gd name="connsiteX1" fmla="*/ 802982 w 802982"/>
              <a:gd name="connsiteY1" fmla="*/ 948973 h 1019998"/>
              <a:gd name="connsiteX0" fmla="*/ 0 w 964907"/>
              <a:gd name="connsiteY0" fmla="*/ 0 h 986661"/>
              <a:gd name="connsiteX1" fmla="*/ 964907 w 964907"/>
              <a:gd name="connsiteY1" fmla="*/ 915636 h 986661"/>
              <a:gd name="connsiteX0" fmla="*/ 0 w 964907"/>
              <a:gd name="connsiteY0" fmla="*/ 0 h 986661"/>
              <a:gd name="connsiteX1" fmla="*/ 964907 w 964907"/>
              <a:gd name="connsiteY1" fmla="*/ 915636 h 98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4907" h="986661">
                <a:moveTo>
                  <a:pt x="0" y="0"/>
                </a:moveTo>
                <a:cubicBezTo>
                  <a:pt x="281948" y="40894"/>
                  <a:pt x="804403" y="986661"/>
                  <a:pt x="964907" y="915636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9" name="Freeform 288"/>
          <p:cNvSpPr/>
          <p:nvPr/>
        </p:nvSpPr>
        <p:spPr>
          <a:xfrm>
            <a:off x="2516590" y="4884777"/>
            <a:ext cx="1341144" cy="1293842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712493"/>
              <a:gd name="connsiteY0" fmla="*/ 0 h 784666"/>
              <a:gd name="connsiteX1" fmla="*/ 712493 w 712493"/>
              <a:gd name="connsiteY1" fmla="*/ 784666 h 784666"/>
              <a:gd name="connsiteX0" fmla="*/ 23811 w 736304"/>
              <a:gd name="connsiteY0" fmla="*/ 0 h 784666"/>
              <a:gd name="connsiteX1" fmla="*/ 736304 w 736304"/>
              <a:gd name="connsiteY1" fmla="*/ 784666 h 784666"/>
              <a:gd name="connsiteX0" fmla="*/ 23811 w 536279"/>
              <a:gd name="connsiteY0" fmla="*/ 0 h 1218054"/>
              <a:gd name="connsiteX1" fmla="*/ 536279 w 536279"/>
              <a:gd name="connsiteY1" fmla="*/ 1218054 h 1218054"/>
              <a:gd name="connsiteX0" fmla="*/ 23811 w 569616"/>
              <a:gd name="connsiteY0" fmla="*/ 0 h 1237104"/>
              <a:gd name="connsiteX1" fmla="*/ 569616 w 569616"/>
              <a:gd name="connsiteY1" fmla="*/ 1237104 h 1237104"/>
              <a:gd name="connsiteX0" fmla="*/ 106265 w 652070"/>
              <a:gd name="connsiteY0" fmla="*/ 0 h 1237104"/>
              <a:gd name="connsiteX1" fmla="*/ 652070 w 652070"/>
              <a:gd name="connsiteY1" fmla="*/ 1237104 h 1237104"/>
              <a:gd name="connsiteX0" fmla="*/ 106265 w 652070"/>
              <a:gd name="connsiteY0" fmla="*/ 0 h 1237104"/>
              <a:gd name="connsiteX1" fmla="*/ 652070 w 652070"/>
              <a:gd name="connsiteY1" fmla="*/ 1237104 h 1237104"/>
              <a:gd name="connsiteX0" fmla="*/ 306290 w 852095"/>
              <a:gd name="connsiteY0" fmla="*/ 0 h 1237104"/>
              <a:gd name="connsiteX1" fmla="*/ 852095 w 852095"/>
              <a:gd name="connsiteY1" fmla="*/ 1237104 h 1237104"/>
              <a:gd name="connsiteX0" fmla="*/ 330102 w 852095"/>
              <a:gd name="connsiteY0" fmla="*/ 0 h 1222817"/>
              <a:gd name="connsiteX1" fmla="*/ 852095 w 852095"/>
              <a:gd name="connsiteY1" fmla="*/ 1222817 h 1222817"/>
              <a:gd name="connsiteX0" fmla="*/ 330102 w 852095"/>
              <a:gd name="connsiteY0" fmla="*/ 0 h 1222817"/>
              <a:gd name="connsiteX1" fmla="*/ 852095 w 852095"/>
              <a:gd name="connsiteY1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61058 w 852095"/>
              <a:gd name="connsiteY0" fmla="*/ 0 h 1237105"/>
              <a:gd name="connsiteX1" fmla="*/ 401934 w 852095"/>
              <a:gd name="connsiteY1" fmla="*/ 542090 h 1237105"/>
              <a:gd name="connsiteX2" fmla="*/ 852095 w 852095"/>
              <a:gd name="connsiteY2" fmla="*/ 1237105 h 1237105"/>
              <a:gd name="connsiteX0" fmla="*/ 65887 w 556924"/>
              <a:gd name="connsiteY0" fmla="*/ 0 h 1237105"/>
              <a:gd name="connsiteX1" fmla="*/ 106763 w 556924"/>
              <a:gd name="connsiteY1" fmla="*/ 542090 h 1237105"/>
              <a:gd name="connsiteX2" fmla="*/ 556924 w 556924"/>
              <a:gd name="connsiteY2" fmla="*/ 1237105 h 1237105"/>
              <a:gd name="connsiteX0" fmla="*/ 65887 w 556924"/>
              <a:gd name="connsiteY0" fmla="*/ 0 h 1237105"/>
              <a:gd name="connsiteX1" fmla="*/ 106763 w 556924"/>
              <a:gd name="connsiteY1" fmla="*/ 542090 h 1237105"/>
              <a:gd name="connsiteX2" fmla="*/ 556924 w 556924"/>
              <a:gd name="connsiteY2" fmla="*/ 1237105 h 1237105"/>
              <a:gd name="connsiteX0" fmla="*/ 65887 w 559306"/>
              <a:gd name="connsiteY0" fmla="*/ 0 h 1241868"/>
              <a:gd name="connsiteX1" fmla="*/ 106763 w 559306"/>
              <a:gd name="connsiteY1" fmla="*/ 542090 h 1241868"/>
              <a:gd name="connsiteX2" fmla="*/ 559306 w 559306"/>
              <a:gd name="connsiteY2" fmla="*/ 1241868 h 1241868"/>
              <a:gd name="connsiteX0" fmla="*/ 65887 w 559306"/>
              <a:gd name="connsiteY0" fmla="*/ 0 h 1241868"/>
              <a:gd name="connsiteX1" fmla="*/ 106763 w 559306"/>
              <a:gd name="connsiteY1" fmla="*/ 542090 h 1241868"/>
              <a:gd name="connsiteX2" fmla="*/ 559306 w 559306"/>
              <a:gd name="connsiteY2" fmla="*/ 1241868 h 1241868"/>
              <a:gd name="connsiteX0" fmla="*/ 49218 w 559306"/>
              <a:gd name="connsiteY0" fmla="*/ 0 h 1244249"/>
              <a:gd name="connsiteX1" fmla="*/ 106763 w 559306"/>
              <a:gd name="connsiteY1" fmla="*/ 544471 h 1244249"/>
              <a:gd name="connsiteX2" fmla="*/ 559306 w 559306"/>
              <a:gd name="connsiteY2" fmla="*/ 1244249 h 1244249"/>
              <a:gd name="connsiteX0" fmla="*/ 44456 w 554544"/>
              <a:gd name="connsiteY0" fmla="*/ 0 h 1244249"/>
              <a:gd name="connsiteX1" fmla="*/ 102001 w 554544"/>
              <a:gd name="connsiteY1" fmla="*/ 544471 h 1244249"/>
              <a:gd name="connsiteX2" fmla="*/ 554544 w 554544"/>
              <a:gd name="connsiteY2" fmla="*/ 1244249 h 1244249"/>
              <a:gd name="connsiteX0" fmla="*/ 0 w 510088"/>
              <a:gd name="connsiteY0" fmla="*/ 0 h 1244249"/>
              <a:gd name="connsiteX1" fmla="*/ 510088 w 510088"/>
              <a:gd name="connsiteY1" fmla="*/ 1244249 h 1244249"/>
              <a:gd name="connsiteX0" fmla="*/ 0 w 510088"/>
              <a:gd name="connsiteY0" fmla="*/ 0 h 1244249"/>
              <a:gd name="connsiteX1" fmla="*/ 510088 w 510088"/>
              <a:gd name="connsiteY1" fmla="*/ 1244249 h 1244249"/>
              <a:gd name="connsiteX0" fmla="*/ 0 w 510088"/>
              <a:gd name="connsiteY0" fmla="*/ 0 h 1244249"/>
              <a:gd name="connsiteX1" fmla="*/ 510088 w 510088"/>
              <a:gd name="connsiteY1" fmla="*/ 1244249 h 1244249"/>
              <a:gd name="connsiteX0" fmla="*/ 0 w 531519"/>
              <a:gd name="connsiteY0" fmla="*/ 0 h 1220436"/>
              <a:gd name="connsiteX1" fmla="*/ 531519 w 531519"/>
              <a:gd name="connsiteY1" fmla="*/ 1220436 h 1220436"/>
              <a:gd name="connsiteX0" fmla="*/ 0 w 817269"/>
              <a:gd name="connsiteY0" fmla="*/ 0 h 948973"/>
              <a:gd name="connsiteX1" fmla="*/ 817269 w 817269"/>
              <a:gd name="connsiteY1" fmla="*/ 948973 h 948973"/>
              <a:gd name="connsiteX0" fmla="*/ 0 w 817269"/>
              <a:gd name="connsiteY0" fmla="*/ 0 h 1019998"/>
              <a:gd name="connsiteX1" fmla="*/ 817269 w 817269"/>
              <a:gd name="connsiteY1" fmla="*/ 948973 h 1019998"/>
              <a:gd name="connsiteX0" fmla="*/ 0 w 783932"/>
              <a:gd name="connsiteY0" fmla="*/ 0 h 1000948"/>
              <a:gd name="connsiteX1" fmla="*/ 783932 w 783932"/>
              <a:gd name="connsiteY1" fmla="*/ 929923 h 1000948"/>
              <a:gd name="connsiteX0" fmla="*/ 0 w 802982"/>
              <a:gd name="connsiteY0" fmla="*/ 0 h 1019998"/>
              <a:gd name="connsiteX1" fmla="*/ 802982 w 802982"/>
              <a:gd name="connsiteY1" fmla="*/ 948973 h 1019998"/>
              <a:gd name="connsiteX0" fmla="*/ 0 w 964907"/>
              <a:gd name="connsiteY0" fmla="*/ 0 h 986661"/>
              <a:gd name="connsiteX1" fmla="*/ 964907 w 964907"/>
              <a:gd name="connsiteY1" fmla="*/ 915636 h 986661"/>
              <a:gd name="connsiteX0" fmla="*/ 0 w 964907"/>
              <a:gd name="connsiteY0" fmla="*/ 0 h 986661"/>
              <a:gd name="connsiteX1" fmla="*/ 964907 w 964907"/>
              <a:gd name="connsiteY1" fmla="*/ 915636 h 986661"/>
              <a:gd name="connsiteX0" fmla="*/ 0 w 1122069"/>
              <a:gd name="connsiteY0" fmla="*/ 0 h 1129536"/>
              <a:gd name="connsiteX1" fmla="*/ 1122069 w 1122069"/>
              <a:gd name="connsiteY1" fmla="*/ 1058511 h 1129536"/>
              <a:gd name="connsiteX0" fmla="*/ 0 w 1114925"/>
              <a:gd name="connsiteY0" fmla="*/ 0 h 1139061"/>
              <a:gd name="connsiteX1" fmla="*/ 1114925 w 1114925"/>
              <a:gd name="connsiteY1" fmla="*/ 1068036 h 1139061"/>
              <a:gd name="connsiteX0" fmla="*/ 0 w 1341144"/>
              <a:gd name="connsiteY0" fmla="*/ 0 h 1298605"/>
              <a:gd name="connsiteX1" fmla="*/ 1341144 w 1341144"/>
              <a:gd name="connsiteY1" fmla="*/ 1227580 h 1298605"/>
              <a:gd name="connsiteX0" fmla="*/ 0 w 1341144"/>
              <a:gd name="connsiteY0" fmla="*/ 0 h 1293842"/>
              <a:gd name="connsiteX1" fmla="*/ 1341144 w 1341144"/>
              <a:gd name="connsiteY1" fmla="*/ 1227580 h 129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41144" h="1293842">
                <a:moveTo>
                  <a:pt x="0" y="0"/>
                </a:moveTo>
                <a:cubicBezTo>
                  <a:pt x="281948" y="40894"/>
                  <a:pt x="702009" y="1293842"/>
                  <a:pt x="1341144" y="1227580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0" name="TextBox 289"/>
          <p:cNvSpPr txBox="1"/>
          <p:nvPr/>
        </p:nvSpPr>
        <p:spPr>
          <a:xfrm>
            <a:off x="5238750" y="3752850"/>
            <a:ext cx="371475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Constraints / </a:t>
            </a:r>
            <a:r>
              <a:rPr lang="en-US" sz="2000" b="1" u="sng" dirty="0" smtClean="0">
                <a:solidFill>
                  <a:srgbClr val="002060"/>
                </a:solidFill>
              </a:rPr>
              <a:t>Optimization</a:t>
            </a:r>
            <a:endParaRPr lang="en-US" sz="2000" b="1" u="sng" dirty="0" smtClean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T1 ≈ T2 : cell should be selected when the load is turned on, if not → dead time. (BL and WL decoder same size)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T1 ≈ T3 : if T1 &gt; T3 ref is selected before </a:t>
            </a:r>
            <a:r>
              <a:rPr lang="en-US" dirty="0" err="1" smtClean="0">
                <a:solidFill>
                  <a:srgbClr val="002060"/>
                </a:solidFill>
              </a:rPr>
              <a:t>mem</a:t>
            </a:r>
            <a:r>
              <a:rPr lang="en-US" dirty="0" smtClean="0">
                <a:solidFill>
                  <a:srgbClr val="002060"/>
                </a:solidFill>
              </a:rPr>
              <a:t> → energy waste ( Design non optimal ref buffer)  </a:t>
            </a:r>
          </a:p>
          <a:p>
            <a:endParaRPr lang="nl-BE" dirty="0"/>
          </a:p>
        </p:txBody>
      </p:sp>
      <p:sp>
        <p:nvSpPr>
          <p:cNvPr id="292" name="TextBox 291"/>
          <p:cNvSpPr txBox="1"/>
          <p:nvPr/>
        </p:nvSpPr>
        <p:spPr>
          <a:xfrm>
            <a:off x="3495674" y="5676899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1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848099" y="59340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2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3238499" y="6267449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3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grpSp>
        <p:nvGrpSpPr>
          <p:cNvPr id="301" name="Group 300"/>
          <p:cNvGrpSpPr/>
          <p:nvPr/>
        </p:nvGrpSpPr>
        <p:grpSpPr>
          <a:xfrm>
            <a:off x="5578509" y="1208606"/>
            <a:ext cx="1473443" cy="2204547"/>
            <a:chOff x="5769009" y="1208606"/>
            <a:chExt cx="1473443" cy="220454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6710834" y="2364606"/>
              <a:ext cx="25534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96" name="Group 295"/>
            <p:cNvGrpSpPr/>
            <p:nvPr/>
          </p:nvGrpSpPr>
          <p:grpSpPr>
            <a:xfrm>
              <a:off x="6896702" y="1208606"/>
              <a:ext cx="345750" cy="2204547"/>
              <a:chOff x="5858477" y="1208606"/>
              <a:chExt cx="345750" cy="2204547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5858477" y="1208606"/>
                <a:ext cx="345750" cy="2204547"/>
                <a:chOff x="5864397" y="1208606"/>
                <a:chExt cx="345750" cy="2204547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 rot="16200000" flipH="1" flipV="1">
                  <a:off x="5209272" y="2035848"/>
                  <a:ext cx="1656000" cy="15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Trapezoid 149"/>
                <p:cNvSpPr/>
                <p:nvPr/>
              </p:nvSpPr>
              <p:spPr>
                <a:xfrm rot="16200000">
                  <a:off x="4984185" y="2187191"/>
                  <a:ext cx="2106174" cy="345750"/>
                </a:xfrm>
                <a:prstGeom prst="trapezoid">
                  <a:avLst>
                    <a:gd name="adj" fmla="val 75161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 dirty="0"/>
                </a:p>
              </p:txBody>
            </p:sp>
          </p:grpSp>
          <p:sp>
            <p:nvSpPr>
              <p:cNvPr id="148" name="TextBox 147"/>
              <p:cNvSpPr txBox="1"/>
              <p:nvPr/>
            </p:nvSpPr>
            <p:spPr>
              <a:xfrm rot="16200000">
                <a:off x="5508165" y="2156991"/>
                <a:ext cx="1046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BL decoder</a:t>
                </a:r>
                <a:endParaRPr lang="nl-BE" sz="1400" dirty="0"/>
              </a:p>
            </p:txBody>
          </p:sp>
        </p:grpSp>
        <p:sp>
          <p:nvSpPr>
            <p:cNvPr id="299" name="TextBox 298"/>
            <p:cNvSpPr txBox="1"/>
            <p:nvPr/>
          </p:nvSpPr>
          <p:spPr>
            <a:xfrm>
              <a:off x="5769009" y="2197826"/>
              <a:ext cx="1046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BLencoded</a:t>
              </a:r>
              <a:endParaRPr lang="nl-BE" sz="1400" dirty="0"/>
            </a:p>
          </p:txBody>
        </p:sp>
      </p:grpSp>
      <p:sp>
        <p:nvSpPr>
          <p:cNvPr id="300" name="TextBox 299"/>
          <p:cNvSpPr txBox="1"/>
          <p:nvPr/>
        </p:nvSpPr>
        <p:spPr>
          <a:xfrm>
            <a:off x="7102509" y="2197826"/>
            <a:ext cx="104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WLencoded</a:t>
            </a:r>
            <a:endParaRPr lang="nl-B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large simulation</a:t>
            </a:r>
          </a:p>
          <a:p>
            <a:r>
              <a:rPr lang="en-US" dirty="0" smtClean="0"/>
              <a:t>Pareto surface delay-energy-</a:t>
            </a:r>
            <a:r>
              <a:rPr lang="el-GR" dirty="0" smtClean="0"/>
              <a:t>Δ</a:t>
            </a:r>
            <a:r>
              <a:rPr lang="en-US" dirty="0" smtClean="0"/>
              <a:t>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30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Sense amplifier </a:t>
            </a:r>
            <a:r>
              <a:rPr lang="en-US" sz="3200" b="1" dirty="0" err="1" smtClean="0">
                <a:solidFill>
                  <a:srgbClr val="0070C0"/>
                </a:solidFill>
                <a:latin typeface="Gill Sans MT" pitchFamily="34" charset="0"/>
              </a:rPr>
              <a:t>pareto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pic>
        <p:nvPicPr>
          <p:cNvPr id="23554" name="Picture 2" descr="U:\Thesis-Design-of-RRam\Design\LatchAnalysis\BasicLatch\UltimateSweep\fig\pareto3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304" y="2743200"/>
            <a:ext cx="5424941" cy="3449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1538" y="3187207"/>
            <a:ext cx="6786610" cy="571504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500166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OUTLINE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1500174"/>
            <a:ext cx="77867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ARCHITECTURE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AND TIMING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TIMING	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SENSE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AMPLIFIERS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LOAD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PLANNING AND CONTENT TABLE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CONCLUSION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Conclusion and Future work</a:t>
            </a:r>
            <a:endParaRPr lang="nl-BE" sz="20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4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31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32</a:t>
            </a:fld>
            <a:endParaRPr lang="nl-BE"/>
          </a:p>
        </p:txBody>
      </p:sp>
      <p:pic>
        <p:nvPicPr>
          <p:cNvPr id="5" name="Picture 4" descr="length_blvoltage.png"/>
          <p:cNvPicPr>
            <a:picLocks noChangeAspect="1"/>
          </p:cNvPicPr>
          <p:nvPr/>
        </p:nvPicPr>
        <p:blipFill>
          <a:blip r:embed="rId2" cstate="print"/>
          <a:srcRect b="3880"/>
          <a:stretch>
            <a:fillRect/>
          </a:stretch>
        </p:blipFill>
        <p:spPr>
          <a:xfrm>
            <a:off x="-51978" y="531617"/>
            <a:ext cx="4357201" cy="2984581"/>
          </a:xfrm>
          <a:prstGeom prst="rect">
            <a:avLst/>
          </a:prstGeom>
        </p:spPr>
      </p:pic>
      <p:pic>
        <p:nvPicPr>
          <p:cNvPr id="6" name="Picture 5" descr="length_cellvoltage.png"/>
          <p:cNvPicPr>
            <a:picLocks noChangeAspect="1"/>
          </p:cNvPicPr>
          <p:nvPr/>
        </p:nvPicPr>
        <p:blipFill>
          <a:blip r:embed="rId3" cstate="print"/>
          <a:srcRect t="5547"/>
          <a:stretch>
            <a:fillRect/>
          </a:stretch>
        </p:blipFill>
        <p:spPr>
          <a:xfrm>
            <a:off x="-165099" y="3506771"/>
            <a:ext cx="5015060" cy="3351229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918985" y="697582"/>
            <a:ext cx="0" cy="5940000"/>
          </a:xfrm>
          <a:prstGeom prst="line">
            <a:avLst/>
          </a:prstGeom>
          <a:ln w="22225">
            <a:solidFill>
              <a:srgbClr val="FF0000">
                <a:alpha val="4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1014822" y="598598"/>
            <a:ext cx="1272616" cy="333082"/>
          </a:xfrm>
          <a:custGeom>
            <a:avLst/>
            <a:gdLst>
              <a:gd name="connsiteX0" fmla="*/ 0 w 1621411"/>
              <a:gd name="connsiteY0" fmla="*/ 867266 h 867266"/>
              <a:gd name="connsiteX1" fmla="*/ 1621411 w 1621411"/>
              <a:gd name="connsiteY1" fmla="*/ 0 h 867266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244339"/>
              <a:gd name="connsiteY0" fmla="*/ 204248 h 458772"/>
              <a:gd name="connsiteX1" fmla="*/ 1244339 w 1244339"/>
              <a:gd name="connsiteY1" fmla="*/ 458772 h 458772"/>
              <a:gd name="connsiteX0" fmla="*/ 0 w 688157"/>
              <a:gd name="connsiteY0" fmla="*/ 204248 h 948965"/>
              <a:gd name="connsiteX1" fmla="*/ 688157 w 688157"/>
              <a:gd name="connsiteY1" fmla="*/ 948965 h 948965"/>
              <a:gd name="connsiteX0" fmla="*/ 0 w 882978"/>
              <a:gd name="connsiteY0" fmla="*/ 204248 h 948965"/>
              <a:gd name="connsiteX1" fmla="*/ 688157 w 882978"/>
              <a:gd name="connsiteY1" fmla="*/ 948965 h 948965"/>
              <a:gd name="connsiteX0" fmla="*/ 0 w 1033806"/>
              <a:gd name="connsiteY0" fmla="*/ 204248 h 1194062"/>
              <a:gd name="connsiteX1" fmla="*/ 838985 w 1033806"/>
              <a:gd name="connsiteY1" fmla="*/ 1194062 h 1194062"/>
              <a:gd name="connsiteX0" fmla="*/ 0 w 1580560"/>
              <a:gd name="connsiteY0" fmla="*/ 204248 h 524759"/>
              <a:gd name="connsiteX1" fmla="*/ 1385739 w 1580560"/>
              <a:gd name="connsiteY1" fmla="*/ 524759 h 524759"/>
              <a:gd name="connsiteX0" fmla="*/ 0 w 1693681"/>
              <a:gd name="connsiteY0" fmla="*/ 1049517 h 1049517"/>
              <a:gd name="connsiteX1" fmla="*/ 1498860 w 1693681"/>
              <a:gd name="connsiteY1" fmla="*/ 455628 h 1049517"/>
              <a:gd name="connsiteX0" fmla="*/ 0 w 1693681"/>
              <a:gd name="connsiteY0" fmla="*/ 1049517 h 1049517"/>
              <a:gd name="connsiteX1" fmla="*/ 1498860 w 1693681"/>
              <a:gd name="connsiteY1" fmla="*/ 455628 h 1049517"/>
              <a:gd name="connsiteX0" fmla="*/ 0 w 1498860"/>
              <a:gd name="connsiteY0" fmla="*/ 832700 h 832700"/>
              <a:gd name="connsiteX1" fmla="*/ 1498860 w 1498860"/>
              <a:gd name="connsiteY1" fmla="*/ 238811 h 832700"/>
              <a:gd name="connsiteX0" fmla="*/ 0 w 1545994"/>
              <a:gd name="connsiteY0" fmla="*/ 992955 h 992955"/>
              <a:gd name="connsiteX1" fmla="*/ 1545994 w 1545994"/>
              <a:gd name="connsiteY1" fmla="*/ 238811 h 992955"/>
              <a:gd name="connsiteX0" fmla="*/ 0 w 1150068"/>
              <a:gd name="connsiteY0" fmla="*/ 851553 h 851553"/>
              <a:gd name="connsiteX1" fmla="*/ 1150068 w 1150068"/>
              <a:gd name="connsiteY1" fmla="*/ 238811 h 851553"/>
              <a:gd name="connsiteX0" fmla="*/ 0 w 471338"/>
              <a:gd name="connsiteY0" fmla="*/ 732149 h 1844512"/>
              <a:gd name="connsiteX1" fmla="*/ 471338 w 471338"/>
              <a:gd name="connsiteY1" fmla="*/ 1844512 h 1844512"/>
              <a:gd name="connsiteX0" fmla="*/ 0 w 471338"/>
              <a:gd name="connsiteY0" fmla="*/ 0 h 1112363"/>
              <a:gd name="connsiteX1" fmla="*/ 471338 w 471338"/>
              <a:gd name="connsiteY1" fmla="*/ 1112363 h 1112363"/>
              <a:gd name="connsiteX0" fmla="*/ 0 w 772996"/>
              <a:gd name="connsiteY0" fmla="*/ 0 h 820132"/>
              <a:gd name="connsiteX1" fmla="*/ 772996 w 772996"/>
              <a:gd name="connsiteY1" fmla="*/ 820132 h 820132"/>
              <a:gd name="connsiteX0" fmla="*/ 0 w 1062084"/>
              <a:gd name="connsiteY0" fmla="*/ 0 h 820132"/>
              <a:gd name="connsiteX1" fmla="*/ 772996 w 1062084"/>
              <a:gd name="connsiteY1" fmla="*/ 820132 h 820132"/>
              <a:gd name="connsiteX0" fmla="*/ 0 w 1014950"/>
              <a:gd name="connsiteY0" fmla="*/ 1134357 h 1260047"/>
              <a:gd name="connsiteX1" fmla="*/ 725862 w 1014950"/>
              <a:gd name="connsiteY1" fmla="*/ 417920 h 1260047"/>
              <a:gd name="connsiteX0" fmla="*/ 235672 w 531045"/>
              <a:gd name="connsiteY0" fmla="*/ 2482390 h 2608080"/>
              <a:gd name="connsiteX1" fmla="*/ 0 w 531045"/>
              <a:gd name="connsiteY1" fmla="*/ 417920 h 2608080"/>
              <a:gd name="connsiteX0" fmla="*/ 235672 w 656733"/>
              <a:gd name="connsiteY0" fmla="*/ 2227866 h 2353556"/>
              <a:gd name="connsiteX1" fmla="*/ 0 w 656733"/>
              <a:gd name="connsiteY1" fmla="*/ 163396 h 2353556"/>
              <a:gd name="connsiteX0" fmla="*/ 235672 w 531045"/>
              <a:gd name="connsiteY0" fmla="*/ 2064470 h 2190160"/>
              <a:gd name="connsiteX1" fmla="*/ 0 w 531045"/>
              <a:gd name="connsiteY1" fmla="*/ 0 h 2190160"/>
              <a:gd name="connsiteX0" fmla="*/ 0 w 873548"/>
              <a:gd name="connsiteY0" fmla="*/ 2168165 h 2293855"/>
              <a:gd name="connsiteX1" fmla="*/ 348790 w 873548"/>
              <a:gd name="connsiteY1" fmla="*/ 0 h 2293855"/>
              <a:gd name="connsiteX0" fmla="*/ 0 w 1106078"/>
              <a:gd name="connsiteY0" fmla="*/ 2168165 h 2168165"/>
              <a:gd name="connsiteX1" fmla="*/ 348790 w 1106078"/>
              <a:gd name="connsiteY1" fmla="*/ 0 h 2168165"/>
              <a:gd name="connsiteX0" fmla="*/ 0 w 7519445"/>
              <a:gd name="connsiteY0" fmla="*/ 15712 h 2916027"/>
              <a:gd name="connsiteX1" fmla="*/ 6994687 w 7519445"/>
              <a:gd name="connsiteY1" fmla="*/ 2400693 h 2916027"/>
              <a:gd name="connsiteX0" fmla="*/ 0 w 7519445"/>
              <a:gd name="connsiteY0" fmla="*/ 458772 h 3359087"/>
              <a:gd name="connsiteX1" fmla="*/ 6994687 w 7519445"/>
              <a:gd name="connsiteY1" fmla="*/ 2843753 h 3359087"/>
              <a:gd name="connsiteX0" fmla="*/ 0 w 6994687"/>
              <a:gd name="connsiteY0" fmla="*/ 458772 h 3000869"/>
              <a:gd name="connsiteX1" fmla="*/ 6994687 w 6994687"/>
              <a:gd name="connsiteY1" fmla="*/ 2843753 h 3000869"/>
              <a:gd name="connsiteX0" fmla="*/ 0 w 2809186"/>
              <a:gd name="connsiteY0" fmla="*/ 458772 h 1266337"/>
              <a:gd name="connsiteX1" fmla="*/ 2809186 w 2809186"/>
              <a:gd name="connsiteY1" fmla="*/ 1109221 h 1266337"/>
              <a:gd name="connsiteX0" fmla="*/ 172828 w 1445444"/>
              <a:gd name="connsiteY0" fmla="*/ 458772 h 700728"/>
              <a:gd name="connsiteX1" fmla="*/ 1445444 w 1445444"/>
              <a:gd name="connsiteY1" fmla="*/ 543612 h 700728"/>
              <a:gd name="connsiteX0" fmla="*/ 0 w 1272616"/>
              <a:gd name="connsiteY0" fmla="*/ 458772 h 672447"/>
              <a:gd name="connsiteX1" fmla="*/ 1272616 w 1272616"/>
              <a:gd name="connsiteY1" fmla="*/ 543612 h 672447"/>
              <a:gd name="connsiteX0" fmla="*/ 0 w 1272616"/>
              <a:gd name="connsiteY0" fmla="*/ 119407 h 333082"/>
              <a:gd name="connsiteX1" fmla="*/ 1272616 w 1272616"/>
              <a:gd name="connsiteY1" fmla="*/ 204247 h 333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2616" h="333082">
                <a:moveTo>
                  <a:pt x="0" y="119407"/>
                </a:moveTo>
                <a:cubicBezTo>
                  <a:pt x="757285" y="0"/>
                  <a:pt x="487048" y="333082"/>
                  <a:pt x="1272616" y="204247"/>
                </a:cubicBezTo>
              </a:path>
            </a:pathLst>
          </a:custGeom>
          <a:ln w="25400">
            <a:solidFill>
              <a:schemeClr val="bg1">
                <a:lumMod val="75000"/>
                <a:alpha val="79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2401533" y="586642"/>
            <a:ext cx="37258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Previous load is here</a:t>
            </a: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W = 300nm</a:t>
            </a: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L = 195nm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  <p:pic>
        <p:nvPicPr>
          <p:cNvPr id="12" name="Picture 11" descr="bitline_distribution_4x100_4x195.png"/>
          <p:cNvPicPr>
            <a:picLocks noChangeAspect="1"/>
          </p:cNvPicPr>
          <p:nvPr/>
        </p:nvPicPr>
        <p:blipFill>
          <a:blip r:embed="rId4" cstate="print"/>
          <a:srcRect l="9628" r="8659"/>
          <a:stretch>
            <a:fillRect/>
          </a:stretch>
        </p:blipFill>
        <p:spPr>
          <a:xfrm>
            <a:off x="4444477" y="3602262"/>
            <a:ext cx="4534292" cy="32557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LOAD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71922" y="1723844"/>
            <a:ext cx="1567891" cy="1019468"/>
          </a:xfrm>
          <a:custGeom>
            <a:avLst/>
            <a:gdLst>
              <a:gd name="connsiteX0" fmla="*/ 0 w 1621411"/>
              <a:gd name="connsiteY0" fmla="*/ 867266 h 867266"/>
              <a:gd name="connsiteX1" fmla="*/ 1621411 w 1621411"/>
              <a:gd name="connsiteY1" fmla="*/ 0 h 867266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244339"/>
              <a:gd name="connsiteY0" fmla="*/ 204248 h 458772"/>
              <a:gd name="connsiteX1" fmla="*/ 1244339 w 1244339"/>
              <a:gd name="connsiteY1" fmla="*/ 458772 h 458772"/>
              <a:gd name="connsiteX0" fmla="*/ 0 w 688157"/>
              <a:gd name="connsiteY0" fmla="*/ 204248 h 948965"/>
              <a:gd name="connsiteX1" fmla="*/ 688157 w 688157"/>
              <a:gd name="connsiteY1" fmla="*/ 948965 h 948965"/>
              <a:gd name="connsiteX0" fmla="*/ 0 w 882978"/>
              <a:gd name="connsiteY0" fmla="*/ 204248 h 948965"/>
              <a:gd name="connsiteX1" fmla="*/ 688157 w 882978"/>
              <a:gd name="connsiteY1" fmla="*/ 948965 h 948965"/>
              <a:gd name="connsiteX0" fmla="*/ 0 w 1033806"/>
              <a:gd name="connsiteY0" fmla="*/ 204248 h 1194062"/>
              <a:gd name="connsiteX1" fmla="*/ 838985 w 1033806"/>
              <a:gd name="connsiteY1" fmla="*/ 1194062 h 1194062"/>
              <a:gd name="connsiteX0" fmla="*/ 0 w 1580560"/>
              <a:gd name="connsiteY0" fmla="*/ 204248 h 524759"/>
              <a:gd name="connsiteX1" fmla="*/ 1385739 w 1580560"/>
              <a:gd name="connsiteY1" fmla="*/ 524759 h 524759"/>
              <a:gd name="connsiteX0" fmla="*/ 0 w 1693681"/>
              <a:gd name="connsiteY0" fmla="*/ 1049517 h 1049517"/>
              <a:gd name="connsiteX1" fmla="*/ 1498860 w 1693681"/>
              <a:gd name="connsiteY1" fmla="*/ 455628 h 1049517"/>
              <a:gd name="connsiteX0" fmla="*/ 0 w 1693681"/>
              <a:gd name="connsiteY0" fmla="*/ 1049517 h 1049517"/>
              <a:gd name="connsiteX1" fmla="*/ 1498860 w 1693681"/>
              <a:gd name="connsiteY1" fmla="*/ 455628 h 1049517"/>
              <a:gd name="connsiteX0" fmla="*/ 0 w 1498860"/>
              <a:gd name="connsiteY0" fmla="*/ 832700 h 832700"/>
              <a:gd name="connsiteX1" fmla="*/ 1498860 w 1498860"/>
              <a:gd name="connsiteY1" fmla="*/ 238811 h 832700"/>
              <a:gd name="connsiteX0" fmla="*/ 0 w 1545994"/>
              <a:gd name="connsiteY0" fmla="*/ 992955 h 992955"/>
              <a:gd name="connsiteX1" fmla="*/ 1545994 w 1545994"/>
              <a:gd name="connsiteY1" fmla="*/ 238811 h 992955"/>
              <a:gd name="connsiteX0" fmla="*/ 0 w 1150068"/>
              <a:gd name="connsiteY0" fmla="*/ 851553 h 851553"/>
              <a:gd name="connsiteX1" fmla="*/ 1150068 w 1150068"/>
              <a:gd name="connsiteY1" fmla="*/ 238811 h 851553"/>
              <a:gd name="connsiteX0" fmla="*/ 0 w 471338"/>
              <a:gd name="connsiteY0" fmla="*/ 732149 h 1844512"/>
              <a:gd name="connsiteX1" fmla="*/ 471338 w 471338"/>
              <a:gd name="connsiteY1" fmla="*/ 1844512 h 1844512"/>
              <a:gd name="connsiteX0" fmla="*/ 0 w 471338"/>
              <a:gd name="connsiteY0" fmla="*/ 0 h 1112363"/>
              <a:gd name="connsiteX1" fmla="*/ 471338 w 471338"/>
              <a:gd name="connsiteY1" fmla="*/ 1112363 h 1112363"/>
              <a:gd name="connsiteX0" fmla="*/ 0 w 772996"/>
              <a:gd name="connsiteY0" fmla="*/ 0 h 820132"/>
              <a:gd name="connsiteX1" fmla="*/ 772996 w 772996"/>
              <a:gd name="connsiteY1" fmla="*/ 820132 h 820132"/>
              <a:gd name="connsiteX0" fmla="*/ 0 w 1062084"/>
              <a:gd name="connsiteY0" fmla="*/ 0 h 820132"/>
              <a:gd name="connsiteX1" fmla="*/ 772996 w 1062084"/>
              <a:gd name="connsiteY1" fmla="*/ 820132 h 820132"/>
              <a:gd name="connsiteX0" fmla="*/ 0 w 1014950"/>
              <a:gd name="connsiteY0" fmla="*/ 1134357 h 1260047"/>
              <a:gd name="connsiteX1" fmla="*/ 725862 w 1014950"/>
              <a:gd name="connsiteY1" fmla="*/ 417920 h 1260047"/>
              <a:gd name="connsiteX0" fmla="*/ 235672 w 531045"/>
              <a:gd name="connsiteY0" fmla="*/ 2482390 h 2608080"/>
              <a:gd name="connsiteX1" fmla="*/ 0 w 531045"/>
              <a:gd name="connsiteY1" fmla="*/ 417920 h 2608080"/>
              <a:gd name="connsiteX0" fmla="*/ 235672 w 656733"/>
              <a:gd name="connsiteY0" fmla="*/ 2227866 h 2353556"/>
              <a:gd name="connsiteX1" fmla="*/ 0 w 656733"/>
              <a:gd name="connsiteY1" fmla="*/ 163396 h 2353556"/>
              <a:gd name="connsiteX0" fmla="*/ 235672 w 531045"/>
              <a:gd name="connsiteY0" fmla="*/ 2064470 h 2190160"/>
              <a:gd name="connsiteX1" fmla="*/ 0 w 531045"/>
              <a:gd name="connsiteY1" fmla="*/ 0 h 2190160"/>
              <a:gd name="connsiteX0" fmla="*/ 0 w 873548"/>
              <a:gd name="connsiteY0" fmla="*/ 2168165 h 2293855"/>
              <a:gd name="connsiteX1" fmla="*/ 348790 w 873548"/>
              <a:gd name="connsiteY1" fmla="*/ 0 h 2293855"/>
              <a:gd name="connsiteX0" fmla="*/ 0 w 1106078"/>
              <a:gd name="connsiteY0" fmla="*/ 2168165 h 2168165"/>
              <a:gd name="connsiteX1" fmla="*/ 348790 w 1106078"/>
              <a:gd name="connsiteY1" fmla="*/ 0 h 2168165"/>
              <a:gd name="connsiteX0" fmla="*/ 0 w 7519445"/>
              <a:gd name="connsiteY0" fmla="*/ 15712 h 2916027"/>
              <a:gd name="connsiteX1" fmla="*/ 6994687 w 7519445"/>
              <a:gd name="connsiteY1" fmla="*/ 2400693 h 2916027"/>
              <a:gd name="connsiteX0" fmla="*/ 0 w 7519445"/>
              <a:gd name="connsiteY0" fmla="*/ 458772 h 3359087"/>
              <a:gd name="connsiteX1" fmla="*/ 6994687 w 7519445"/>
              <a:gd name="connsiteY1" fmla="*/ 2843753 h 3359087"/>
              <a:gd name="connsiteX0" fmla="*/ 0 w 6994687"/>
              <a:gd name="connsiteY0" fmla="*/ 458772 h 3000869"/>
              <a:gd name="connsiteX1" fmla="*/ 6994687 w 6994687"/>
              <a:gd name="connsiteY1" fmla="*/ 2843753 h 3000869"/>
              <a:gd name="connsiteX0" fmla="*/ 0 w 2809186"/>
              <a:gd name="connsiteY0" fmla="*/ 458772 h 1266337"/>
              <a:gd name="connsiteX1" fmla="*/ 2809186 w 2809186"/>
              <a:gd name="connsiteY1" fmla="*/ 1109221 h 1266337"/>
              <a:gd name="connsiteX0" fmla="*/ 172828 w 1445444"/>
              <a:gd name="connsiteY0" fmla="*/ 458772 h 700728"/>
              <a:gd name="connsiteX1" fmla="*/ 1445444 w 1445444"/>
              <a:gd name="connsiteY1" fmla="*/ 543612 h 700728"/>
              <a:gd name="connsiteX0" fmla="*/ 0 w 1272616"/>
              <a:gd name="connsiteY0" fmla="*/ 458772 h 672447"/>
              <a:gd name="connsiteX1" fmla="*/ 1272616 w 1272616"/>
              <a:gd name="connsiteY1" fmla="*/ 543612 h 672447"/>
              <a:gd name="connsiteX0" fmla="*/ 0 w 1272616"/>
              <a:gd name="connsiteY0" fmla="*/ 119407 h 333082"/>
              <a:gd name="connsiteX1" fmla="*/ 1272616 w 1272616"/>
              <a:gd name="connsiteY1" fmla="*/ 204247 h 333082"/>
              <a:gd name="connsiteX0" fmla="*/ 0 w 1272616"/>
              <a:gd name="connsiteY0" fmla="*/ 0 h 361606"/>
              <a:gd name="connsiteX1" fmla="*/ 1272616 w 1272616"/>
              <a:gd name="connsiteY1" fmla="*/ 84840 h 361606"/>
              <a:gd name="connsiteX0" fmla="*/ 0 w 1567891"/>
              <a:gd name="connsiteY0" fmla="*/ 643822 h 1005428"/>
              <a:gd name="connsiteX1" fmla="*/ 1567891 w 1567891"/>
              <a:gd name="connsiteY1" fmla="*/ 0 h 1005428"/>
              <a:gd name="connsiteX0" fmla="*/ 0 w 1567891"/>
              <a:gd name="connsiteY0" fmla="*/ 657862 h 1019468"/>
              <a:gd name="connsiteX1" fmla="*/ 1567891 w 1567891"/>
              <a:gd name="connsiteY1" fmla="*/ 14040 h 1019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67891" h="1019468">
                <a:moveTo>
                  <a:pt x="0" y="657862"/>
                </a:moveTo>
                <a:cubicBezTo>
                  <a:pt x="400098" y="1019468"/>
                  <a:pt x="763273" y="0"/>
                  <a:pt x="1567891" y="14040"/>
                </a:cubicBezTo>
              </a:path>
            </a:pathLst>
          </a:custGeom>
          <a:ln w="25400">
            <a:solidFill>
              <a:srgbClr val="FF0000">
                <a:alpha val="79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2346543" y="1615735"/>
            <a:ext cx="37258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Suggest new load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W = 100nm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L = 195nm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  <p:sp>
        <p:nvSpPr>
          <p:cNvPr id="17" name="Right Brace 16"/>
          <p:cNvSpPr/>
          <p:nvPr/>
        </p:nvSpPr>
        <p:spPr>
          <a:xfrm>
            <a:off x="4223208" y="1630837"/>
            <a:ext cx="263951" cy="1046375"/>
          </a:xfrm>
          <a:prstGeom prst="righ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4610548" y="1956671"/>
            <a:ext cx="3725890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Size x 4 for mismatch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→ 3</a:t>
            </a:r>
            <a:r>
              <a:rPr lang="el-GR" sz="2000" dirty="0" smtClean="0">
                <a:solidFill>
                  <a:srgbClr val="002060"/>
                </a:solidFill>
              </a:rPr>
              <a:t>σ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Vdiff</a:t>
            </a:r>
            <a:r>
              <a:rPr lang="en-US" sz="2000" baseline="-25000" dirty="0" smtClean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= 29mV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→ </a:t>
            </a:r>
            <a:r>
              <a:rPr lang="en-US" sz="2000" dirty="0" err="1" smtClean="0">
                <a:solidFill>
                  <a:srgbClr val="002060"/>
                </a:solidFill>
              </a:rPr>
              <a:t>Vcell</a:t>
            </a:r>
            <a:r>
              <a:rPr lang="en-US" sz="2000" dirty="0" smtClean="0">
                <a:solidFill>
                  <a:srgbClr val="002060"/>
                </a:solidFill>
              </a:rPr>
              <a:t> max = 176mV </a:t>
            </a:r>
            <a:r>
              <a:rPr lang="en-US" sz="2000" smtClean="0">
                <a:solidFill>
                  <a:srgbClr val="002060"/>
                </a:solidFill>
              </a:rPr>
              <a:t>(after mc)</a:t>
            </a:r>
            <a:endParaRPr lang="en-US" sz="2000" dirty="0" smtClean="0">
              <a:solidFill>
                <a:srgbClr val="002060"/>
              </a:solidFill>
            </a:endParaRPr>
          </a:p>
          <a:p>
            <a:endParaRPr lang="en-US" sz="2000" baseline="-25000" dirty="0" smtClean="0">
              <a:solidFill>
                <a:srgbClr val="002060"/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schrijf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hoe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berekend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1538" y="3752827"/>
            <a:ext cx="6786610" cy="571504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500166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OUTLINE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1500174"/>
            <a:ext cx="77867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ARICHTECTURE AND TIMING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TIMING	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SENCE AMPLIFIERS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LOAD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PLANNING AND CONTENT TABLE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CONCLUSION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Conclusion and Future work</a:t>
            </a:r>
            <a:endParaRPr lang="nl-BE" sz="20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4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33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1538" y="4290166"/>
            <a:ext cx="6786610" cy="571504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500166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OUTLINE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1500174"/>
            <a:ext cx="77867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ARCHITECTURE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AND TIMING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TIMING	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smtClean="0">
                <a:solidFill>
                  <a:srgbClr val="0070C0"/>
                </a:solidFill>
                <a:latin typeface="Gill Sans MT" pitchFamily="34" charset="0"/>
              </a:rPr>
              <a:t>SENSE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AMPLIFIERS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LOAD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PLANNING AND CONTENT TABLE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CONCLUSION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Conclusion and Future work</a:t>
            </a:r>
            <a:endParaRPr lang="nl-BE" sz="20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4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34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Picture 463" descr="buffered lin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15754" y="533400"/>
            <a:ext cx="5200100" cy="48291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1619239" y="128567"/>
            <a:ext cx="6296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REFERENCE ARRAY: Buffers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461" name="Group 460"/>
          <p:cNvGrpSpPr/>
          <p:nvPr/>
        </p:nvGrpSpPr>
        <p:grpSpPr>
          <a:xfrm>
            <a:off x="1428750" y="2733675"/>
            <a:ext cx="7477125" cy="4124325"/>
            <a:chOff x="277738" y="1704975"/>
            <a:chExt cx="8590653" cy="4510392"/>
          </a:xfrm>
        </p:grpSpPr>
        <p:grpSp>
          <p:nvGrpSpPr>
            <p:cNvPr id="181" name="Group 180"/>
            <p:cNvGrpSpPr/>
            <p:nvPr/>
          </p:nvGrpSpPr>
          <p:grpSpPr>
            <a:xfrm>
              <a:off x="3848246" y="1780406"/>
              <a:ext cx="5020145" cy="4186586"/>
              <a:chOff x="666896" y="1808981"/>
              <a:chExt cx="5020145" cy="4186586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666896" y="3505828"/>
                <a:ext cx="1124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RefEnable</a:t>
                </a:r>
                <a:endParaRPr lang="nl-BE" dirty="0"/>
              </a:p>
            </p:txBody>
          </p:sp>
          <p:grpSp>
            <p:nvGrpSpPr>
              <p:cNvPr id="133" name="Group 132"/>
              <p:cNvGrpSpPr/>
              <p:nvPr/>
            </p:nvGrpSpPr>
            <p:grpSpPr>
              <a:xfrm>
                <a:off x="2531490" y="1808981"/>
                <a:ext cx="2097881" cy="1157423"/>
                <a:chOff x="1409700" y="1808981"/>
                <a:chExt cx="2097881" cy="1157423"/>
              </a:xfrm>
            </p:grpSpPr>
            <p:cxnSp>
              <p:nvCxnSpPr>
                <p:cNvPr id="27" name="Straight Connector 26"/>
                <p:cNvCxnSpPr>
                  <a:stCxn id="117" idx="2"/>
                </p:cNvCxnSpPr>
                <p:nvPr/>
              </p:nvCxnSpPr>
              <p:spPr>
                <a:xfrm>
                  <a:off x="3085918" y="2169021"/>
                  <a:ext cx="421663" cy="29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1851302" y="1973027"/>
                  <a:ext cx="5404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" name="Group 72"/>
                <p:cNvGrpSpPr/>
                <p:nvPr/>
              </p:nvGrpSpPr>
              <p:grpSpPr>
                <a:xfrm>
                  <a:off x="2293831" y="1808981"/>
                  <a:ext cx="792087" cy="648072"/>
                  <a:chOff x="2843808" y="3789040"/>
                  <a:chExt cx="792087" cy="648072"/>
                </a:xfrm>
              </p:grpSpPr>
              <p:sp>
                <p:nvSpPr>
                  <p:cNvPr id="116" name="Flowchart: Stored Data 115"/>
                  <p:cNvSpPr/>
                  <p:nvPr/>
                </p:nvSpPr>
                <p:spPr>
                  <a:xfrm flipH="1">
                    <a:off x="2843808" y="3789040"/>
                    <a:ext cx="700878" cy="648072"/>
                  </a:xfrm>
                  <a:prstGeom prst="flowChartOnlineStorag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17" name="Flowchart: Connector 116"/>
                  <p:cNvSpPr/>
                  <p:nvPr/>
                </p:nvSpPr>
                <p:spPr>
                  <a:xfrm flipH="1">
                    <a:off x="3543309" y="4077072"/>
                    <a:ext cx="92586" cy="144016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107" name="Straight Connector 106"/>
                <p:cNvCxnSpPr/>
                <p:nvPr/>
              </p:nvCxnSpPr>
              <p:spPr>
                <a:xfrm flipH="1">
                  <a:off x="2094079" y="2309813"/>
                  <a:ext cx="3048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flipV="1">
                  <a:off x="2100263" y="2297907"/>
                  <a:ext cx="5722" cy="53339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flipH="1">
                  <a:off x="1409700" y="2581275"/>
                  <a:ext cx="70581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flipH="1">
                  <a:off x="2109788" y="2805113"/>
                  <a:ext cx="1376364" cy="1190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" name="Group 128"/>
                <p:cNvGrpSpPr/>
                <p:nvPr/>
              </p:nvGrpSpPr>
              <p:grpSpPr>
                <a:xfrm>
                  <a:off x="2805165" y="2668847"/>
                  <a:ext cx="369190" cy="288032"/>
                  <a:chOff x="2357490" y="3830897"/>
                  <a:chExt cx="369190" cy="288032"/>
                </a:xfrm>
              </p:grpSpPr>
              <p:sp>
                <p:nvSpPr>
                  <p:cNvPr id="130" name="Isosceles Triangle 129"/>
                  <p:cNvSpPr/>
                  <p:nvPr/>
                </p:nvSpPr>
                <p:spPr>
                  <a:xfrm rot="5400000">
                    <a:off x="2357490" y="3830897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31" name="Flowchart: Connector 130"/>
                  <p:cNvSpPr/>
                  <p:nvPr/>
                </p:nvSpPr>
                <p:spPr>
                  <a:xfrm>
                    <a:off x="2654672" y="3933007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grpSp>
              <p:nvGrpSpPr>
                <p:cNvPr id="9" name="Group 127"/>
                <p:cNvGrpSpPr/>
                <p:nvPr/>
              </p:nvGrpSpPr>
              <p:grpSpPr>
                <a:xfrm>
                  <a:off x="2319390" y="2678372"/>
                  <a:ext cx="369190" cy="288032"/>
                  <a:chOff x="2357490" y="3830897"/>
                  <a:chExt cx="369190" cy="288032"/>
                </a:xfrm>
              </p:grpSpPr>
              <p:sp>
                <p:nvSpPr>
                  <p:cNvPr id="93" name="Isosceles Triangle 92"/>
                  <p:cNvSpPr/>
                  <p:nvPr/>
                </p:nvSpPr>
                <p:spPr>
                  <a:xfrm rot="5400000">
                    <a:off x="2357490" y="3830897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94" name="Flowchart: Connector 93"/>
                  <p:cNvSpPr/>
                  <p:nvPr/>
                </p:nvSpPr>
                <p:spPr>
                  <a:xfrm>
                    <a:off x="2654672" y="3933007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2533062" y="3054910"/>
                <a:ext cx="2097881" cy="1157423"/>
                <a:chOff x="1409700" y="1808981"/>
                <a:chExt cx="2097881" cy="1157423"/>
              </a:xfrm>
            </p:grpSpPr>
            <p:cxnSp>
              <p:nvCxnSpPr>
                <p:cNvPr id="135" name="Straight Connector 134"/>
                <p:cNvCxnSpPr>
                  <a:stCxn id="149" idx="2"/>
                </p:cNvCxnSpPr>
                <p:nvPr/>
              </p:nvCxnSpPr>
              <p:spPr>
                <a:xfrm>
                  <a:off x="3085918" y="2169021"/>
                  <a:ext cx="421663" cy="29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1851302" y="1973027"/>
                  <a:ext cx="5404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37" name="Group 72"/>
                <p:cNvGrpSpPr/>
                <p:nvPr/>
              </p:nvGrpSpPr>
              <p:grpSpPr>
                <a:xfrm>
                  <a:off x="2293831" y="1808981"/>
                  <a:ext cx="792087" cy="648072"/>
                  <a:chOff x="2843808" y="3789040"/>
                  <a:chExt cx="792087" cy="648072"/>
                </a:xfrm>
              </p:grpSpPr>
              <p:sp>
                <p:nvSpPr>
                  <p:cNvPr id="148" name="Flowchart: Stored Data 147"/>
                  <p:cNvSpPr/>
                  <p:nvPr/>
                </p:nvSpPr>
                <p:spPr>
                  <a:xfrm flipH="1">
                    <a:off x="2843808" y="3789040"/>
                    <a:ext cx="700878" cy="648072"/>
                  </a:xfrm>
                  <a:prstGeom prst="flowChartOnlineStorag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49" name="Flowchart: Connector 148"/>
                  <p:cNvSpPr/>
                  <p:nvPr/>
                </p:nvSpPr>
                <p:spPr>
                  <a:xfrm flipH="1">
                    <a:off x="3543309" y="4077072"/>
                    <a:ext cx="92586" cy="144016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138" name="Straight Connector 137"/>
                <p:cNvCxnSpPr/>
                <p:nvPr/>
              </p:nvCxnSpPr>
              <p:spPr>
                <a:xfrm flipH="1">
                  <a:off x="2094079" y="2309813"/>
                  <a:ext cx="3048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 flipV="1">
                  <a:off x="2100263" y="2297907"/>
                  <a:ext cx="5722" cy="53339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 flipH="1">
                  <a:off x="1409700" y="2581275"/>
                  <a:ext cx="70581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 flipH="1">
                  <a:off x="2109788" y="2805113"/>
                  <a:ext cx="1376364" cy="1190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42" name="Group 128"/>
                <p:cNvGrpSpPr/>
                <p:nvPr/>
              </p:nvGrpSpPr>
              <p:grpSpPr>
                <a:xfrm>
                  <a:off x="2805165" y="2668847"/>
                  <a:ext cx="369190" cy="288032"/>
                  <a:chOff x="2357490" y="3830897"/>
                  <a:chExt cx="369190" cy="288032"/>
                </a:xfrm>
              </p:grpSpPr>
              <p:sp>
                <p:nvSpPr>
                  <p:cNvPr id="146" name="Isosceles Triangle 145"/>
                  <p:cNvSpPr/>
                  <p:nvPr/>
                </p:nvSpPr>
                <p:spPr>
                  <a:xfrm rot="5400000">
                    <a:off x="2357490" y="3830897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47" name="Flowchart: Connector 146"/>
                  <p:cNvSpPr/>
                  <p:nvPr/>
                </p:nvSpPr>
                <p:spPr>
                  <a:xfrm>
                    <a:off x="2654672" y="3933007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grpSp>
              <p:nvGrpSpPr>
                <p:cNvPr id="143" name="Group 127"/>
                <p:cNvGrpSpPr/>
                <p:nvPr/>
              </p:nvGrpSpPr>
              <p:grpSpPr>
                <a:xfrm>
                  <a:off x="2319390" y="2678372"/>
                  <a:ext cx="369190" cy="288032"/>
                  <a:chOff x="2357490" y="3830897"/>
                  <a:chExt cx="369190" cy="288032"/>
                </a:xfrm>
              </p:grpSpPr>
              <p:sp>
                <p:nvSpPr>
                  <p:cNvPr id="144" name="Isosceles Triangle 143"/>
                  <p:cNvSpPr/>
                  <p:nvPr/>
                </p:nvSpPr>
                <p:spPr>
                  <a:xfrm rot="5400000">
                    <a:off x="2357490" y="3830897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45" name="Flowchart: Connector 144"/>
                  <p:cNvSpPr/>
                  <p:nvPr/>
                </p:nvSpPr>
                <p:spPr>
                  <a:xfrm>
                    <a:off x="2654672" y="3933007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</p:grpSp>
          <p:grpSp>
            <p:nvGrpSpPr>
              <p:cNvPr id="150" name="Group 149"/>
              <p:cNvGrpSpPr/>
              <p:nvPr/>
            </p:nvGrpSpPr>
            <p:grpSpPr>
              <a:xfrm>
                <a:off x="2534631" y="4838144"/>
                <a:ext cx="2097881" cy="1157423"/>
                <a:chOff x="1409700" y="1808981"/>
                <a:chExt cx="2097881" cy="1157423"/>
              </a:xfrm>
            </p:grpSpPr>
            <p:cxnSp>
              <p:nvCxnSpPr>
                <p:cNvPr id="151" name="Straight Connector 150"/>
                <p:cNvCxnSpPr>
                  <a:stCxn id="165" idx="2"/>
                </p:cNvCxnSpPr>
                <p:nvPr/>
              </p:nvCxnSpPr>
              <p:spPr>
                <a:xfrm>
                  <a:off x="3085918" y="2169021"/>
                  <a:ext cx="421663" cy="29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1851302" y="1973027"/>
                  <a:ext cx="5404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53" name="Group 72"/>
                <p:cNvGrpSpPr/>
                <p:nvPr/>
              </p:nvGrpSpPr>
              <p:grpSpPr>
                <a:xfrm>
                  <a:off x="2293831" y="1808981"/>
                  <a:ext cx="792087" cy="648072"/>
                  <a:chOff x="2843808" y="3789040"/>
                  <a:chExt cx="792087" cy="648072"/>
                </a:xfrm>
              </p:grpSpPr>
              <p:sp>
                <p:nvSpPr>
                  <p:cNvPr id="164" name="Flowchart: Stored Data 163"/>
                  <p:cNvSpPr/>
                  <p:nvPr/>
                </p:nvSpPr>
                <p:spPr>
                  <a:xfrm flipH="1">
                    <a:off x="2843808" y="3789040"/>
                    <a:ext cx="700878" cy="648072"/>
                  </a:xfrm>
                  <a:prstGeom prst="flowChartOnlineStorag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65" name="Flowchart: Connector 164"/>
                  <p:cNvSpPr/>
                  <p:nvPr/>
                </p:nvSpPr>
                <p:spPr>
                  <a:xfrm flipH="1">
                    <a:off x="3543309" y="4077072"/>
                    <a:ext cx="92586" cy="144016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154" name="Straight Connector 153"/>
                <p:cNvCxnSpPr/>
                <p:nvPr/>
              </p:nvCxnSpPr>
              <p:spPr>
                <a:xfrm flipH="1">
                  <a:off x="2094079" y="2309813"/>
                  <a:ext cx="3048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 flipV="1">
                  <a:off x="2100263" y="2297907"/>
                  <a:ext cx="5722" cy="53339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 flipH="1">
                  <a:off x="1409700" y="2581275"/>
                  <a:ext cx="70581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 flipH="1">
                  <a:off x="2109788" y="2805113"/>
                  <a:ext cx="1376364" cy="1190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58" name="Group 128"/>
                <p:cNvGrpSpPr/>
                <p:nvPr/>
              </p:nvGrpSpPr>
              <p:grpSpPr>
                <a:xfrm>
                  <a:off x="2805165" y="2668847"/>
                  <a:ext cx="369190" cy="288032"/>
                  <a:chOff x="2357490" y="3830897"/>
                  <a:chExt cx="369190" cy="288032"/>
                </a:xfrm>
              </p:grpSpPr>
              <p:sp>
                <p:nvSpPr>
                  <p:cNvPr id="162" name="Isosceles Triangle 161"/>
                  <p:cNvSpPr/>
                  <p:nvPr/>
                </p:nvSpPr>
                <p:spPr>
                  <a:xfrm rot="5400000">
                    <a:off x="2357490" y="3830897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63" name="Flowchart: Connector 162"/>
                  <p:cNvSpPr/>
                  <p:nvPr/>
                </p:nvSpPr>
                <p:spPr>
                  <a:xfrm>
                    <a:off x="2654672" y="3933007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grpSp>
              <p:nvGrpSpPr>
                <p:cNvPr id="159" name="Group 127"/>
                <p:cNvGrpSpPr/>
                <p:nvPr/>
              </p:nvGrpSpPr>
              <p:grpSpPr>
                <a:xfrm>
                  <a:off x="2319390" y="2678372"/>
                  <a:ext cx="369190" cy="288032"/>
                  <a:chOff x="2357490" y="3830897"/>
                  <a:chExt cx="369190" cy="288032"/>
                </a:xfrm>
              </p:grpSpPr>
              <p:sp>
                <p:nvSpPr>
                  <p:cNvPr id="160" name="Isosceles Triangle 159"/>
                  <p:cNvSpPr/>
                  <p:nvPr/>
                </p:nvSpPr>
                <p:spPr>
                  <a:xfrm rot="5400000">
                    <a:off x="2357490" y="3830897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61" name="Flowchart: Connector 160"/>
                  <p:cNvSpPr/>
                  <p:nvPr/>
                </p:nvSpPr>
                <p:spPr>
                  <a:xfrm>
                    <a:off x="2654672" y="3933007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</p:grpSp>
          <p:grpSp>
            <p:nvGrpSpPr>
              <p:cNvPr id="169" name="Group 168"/>
              <p:cNvGrpSpPr/>
              <p:nvPr/>
            </p:nvGrpSpPr>
            <p:grpSpPr>
              <a:xfrm>
                <a:off x="1169856" y="3925476"/>
                <a:ext cx="1376364" cy="297557"/>
                <a:chOff x="3387119" y="5850410"/>
                <a:chExt cx="1376364" cy="297557"/>
              </a:xfrm>
            </p:grpSpPr>
            <p:cxnSp>
              <p:nvCxnSpPr>
                <p:cNvPr id="166" name="Straight Connector 165"/>
                <p:cNvCxnSpPr/>
                <p:nvPr/>
              </p:nvCxnSpPr>
              <p:spPr>
                <a:xfrm flipH="1">
                  <a:off x="3387119" y="5986676"/>
                  <a:ext cx="1376364" cy="1190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Isosceles Triangle 166"/>
                <p:cNvSpPr/>
                <p:nvPr/>
              </p:nvSpPr>
              <p:spPr>
                <a:xfrm rot="5400000">
                  <a:off x="4082496" y="5850410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68" name="Isosceles Triangle 167"/>
                <p:cNvSpPr/>
                <p:nvPr/>
              </p:nvSpPr>
              <p:spPr>
                <a:xfrm rot="5400000">
                  <a:off x="3596721" y="5859935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cxnSp>
            <p:nvCxnSpPr>
              <p:cNvPr id="170" name="Straight Connector 169"/>
              <p:cNvCxnSpPr/>
              <p:nvPr/>
            </p:nvCxnSpPr>
            <p:spPr>
              <a:xfrm flipH="1">
                <a:off x="2543175" y="2581275"/>
                <a:ext cx="2381" cy="303609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9" name="Group 178"/>
              <p:cNvGrpSpPr/>
              <p:nvPr/>
            </p:nvGrpSpPr>
            <p:grpSpPr>
              <a:xfrm>
                <a:off x="3698656" y="4365020"/>
                <a:ext cx="74389" cy="302981"/>
                <a:chOff x="4384456" y="5952520"/>
                <a:chExt cx="74389" cy="302981"/>
              </a:xfrm>
            </p:grpSpPr>
            <p:sp>
              <p:nvSpPr>
                <p:cNvPr id="176" name="Flowchart: Connector 175"/>
                <p:cNvSpPr/>
                <p:nvPr/>
              </p:nvSpPr>
              <p:spPr>
                <a:xfrm>
                  <a:off x="4386821" y="5952520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77" name="Flowchart: Connector 176"/>
                <p:cNvSpPr/>
                <p:nvPr/>
              </p:nvSpPr>
              <p:spPr>
                <a:xfrm>
                  <a:off x="4386837" y="6069205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78" name="Flowchart: Connector 177"/>
                <p:cNvSpPr/>
                <p:nvPr/>
              </p:nvSpPr>
              <p:spPr>
                <a:xfrm>
                  <a:off x="4384456" y="6183493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sp>
            <p:nvSpPr>
              <p:cNvPr id="180" name="TextBox 179"/>
              <p:cNvSpPr txBox="1"/>
              <p:nvPr/>
            </p:nvSpPr>
            <p:spPr>
              <a:xfrm>
                <a:off x="3743880" y="4294011"/>
                <a:ext cx="19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Number of </a:t>
                </a:r>
                <a:r>
                  <a:rPr lang="en-US" dirty="0" err="1" smtClean="0"/>
                  <a:t>Bitlines</a:t>
                </a:r>
                <a:endParaRPr lang="nl-BE" dirty="0"/>
              </a:p>
            </p:txBody>
          </p:sp>
        </p:grpSp>
        <p:sp>
          <p:nvSpPr>
            <p:cNvPr id="182" name="Freeform 181"/>
            <p:cNvSpPr/>
            <p:nvPr/>
          </p:nvSpPr>
          <p:spPr>
            <a:xfrm>
              <a:off x="4431306" y="4222229"/>
              <a:ext cx="707972" cy="923850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603316"/>
                <a:gd name="connsiteY0" fmla="*/ 0 h 336223"/>
                <a:gd name="connsiteX1" fmla="*/ 603316 w 603316"/>
                <a:gd name="connsiteY1" fmla="*/ 263950 h 336223"/>
                <a:gd name="connsiteX0" fmla="*/ 0 w 499621"/>
                <a:gd name="connsiteY0" fmla="*/ 0 h 336223"/>
                <a:gd name="connsiteX1" fmla="*/ 499621 w 499621"/>
                <a:gd name="connsiteY1" fmla="*/ 216816 h 336223"/>
                <a:gd name="connsiteX0" fmla="*/ 0 w 499621"/>
                <a:gd name="connsiteY0" fmla="*/ 0 h 336223"/>
                <a:gd name="connsiteX1" fmla="*/ 499621 w 499621"/>
                <a:gd name="connsiteY1" fmla="*/ 216816 h 336223"/>
                <a:gd name="connsiteX0" fmla="*/ 0 w 304801"/>
                <a:gd name="connsiteY0" fmla="*/ 0 h 336223"/>
                <a:gd name="connsiteX1" fmla="*/ 245098 w 304801"/>
                <a:gd name="connsiteY1" fmla="*/ 329938 h 336223"/>
                <a:gd name="connsiteX0" fmla="*/ 0 w 245098"/>
                <a:gd name="connsiteY0" fmla="*/ 0 h 329938"/>
                <a:gd name="connsiteX1" fmla="*/ 245098 w 245098"/>
                <a:gd name="connsiteY1" fmla="*/ 329938 h 329938"/>
                <a:gd name="connsiteX0" fmla="*/ 0 w 250126"/>
                <a:gd name="connsiteY0" fmla="*/ 0 h 329938"/>
                <a:gd name="connsiteX1" fmla="*/ 245098 w 250126"/>
                <a:gd name="connsiteY1" fmla="*/ 329938 h 329938"/>
                <a:gd name="connsiteX0" fmla="*/ 0 w 234886"/>
                <a:gd name="connsiteY0" fmla="*/ 0 h 390898"/>
                <a:gd name="connsiteX1" fmla="*/ 229858 w 234886"/>
                <a:gd name="connsiteY1" fmla="*/ 390898 h 390898"/>
                <a:gd name="connsiteX0" fmla="*/ 105422 w 127419"/>
                <a:gd name="connsiteY0" fmla="*/ 0 h 1655818"/>
                <a:gd name="connsiteX1" fmla="*/ 0 w 127419"/>
                <a:gd name="connsiteY1" fmla="*/ 1655818 h 1655818"/>
                <a:gd name="connsiteX0" fmla="*/ 59702 w 81699"/>
                <a:gd name="connsiteY0" fmla="*/ 0 h 779518"/>
                <a:gd name="connsiteX1" fmla="*/ 0 w 81699"/>
                <a:gd name="connsiteY1" fmla="*/ 779518 h 779518"/>
                <a:gd name="connsiteX0" fmla="*/ 0 w 36766"/>
                <a:gd name="connsiteY0" fmla="*/ 0 h 1267198"/>
                <a:gd name="connsiteX1" fmla="*/ 31738 w 36766"/>
                <a:gd name="connsiteY1" fmla="*/ 1267198 h 1267198"/>
                <a:gd name="connsiteX0" fmla="*/ 0 w 410617"/>
                <a:gd name="connsiteY0" fmla="*/ 0 h 1267198"/>
                <a:gd name="connsiteX1" fmla="*/ 31738 w 410617"/>
                <a:gd name="connsiteY1" fmla="*/ 1267198 h 1267198"/>
                <a:gd name="connsiteX0" fmla="*/ 0 w 410617"/>
                <a:gd name="connsiteY0" fmla="*/ 0 h 1290058"/>
                <a:gd name="connsiteX1" fmla="*/ 107938 w 410617"/>
                <a:gd name="connsiteY1" fmla="*/ 1290058 h 1290058"/>
                <a:gd name="connsiteX0" fmla="*/ 146114 w 556731"/>
                <a:gd name="connsiteY0" fmla="*/ 0 h 1290058"/>
                <a:gd name="connsiteX1" fmla="*/ 254052 w 556731"/>
                <a:gd name="connsiteY1" fmla="*/ 1290058 h 1290058"/>
                <a:gd name="connsiteX0" fmla="*/ 31814 w 442431"/>
                <a:gd name="connsiteY0" fmla="*/ 0 h 1236718"/>
                <a:gd name="connsiteX1" fmla="*/ 254052 w 442431"/>
                <a:gd name="connsiteY1" fmla="*/ 1236718 h 1236718"/>
                <a:gd name="connsiteX0" fmla="*/ 31814 w 254052"/>
                <a:gd name="connsiteY0" fmla="*/ 0 h 1236718"/>
                <a:gd name="connsiteX1" fmla="*/ 254052 w 254052"/>
                <a:gd name="connsiteY1" fmla="*/ 1236718 h 1236718"/>
                <a:gd name="connsiteX0" fmla="*/ 155639 w 291936"/>
                <a:gd name="connsiteY0" fmla="*/ 0 h 1217668"/>
                <a:gd name="connsiteX1" fmla="*/ 254052 w 291936"/>
                <a:gd name="connsiteY1" fmla="*/ 1217668 h 1217668"/>
                <a:gd name="connsiteX0" fmla="*/ 146114 w 282411"/>
                <a:gd name="connsiteY0" fmla="*/ 0 h 2074918"/>
                <a:gd name="connsiteX1" fmla="*/ 254052 w 282411"/>
                <a:gd name="connsiteY1" fmla="*/ 2074918 h 2074918"/>
                <a:gd name="connsiteX0" fmla="*/ 279464 w 415761"/>
                <a:gd name="connsiteY0" fmla="*/ 0 h 608068"/>
                <a:gd name="connsiteX1" fmla="*/ 254052 w 415761"/>
                <a:gd name="connsiteY1" fmla="*/ 608068 h 608068"/>
                <a:gd name="connsiteX0" fmla="*/ 25412 w 355548"/>
                <a:gd name="connsiteY0" fmla="*/ 0 h 608068"/>
                <a:gd name="connsiteX1" fmla="*/ 0 w 355548"/>
                <a:gd name="connsiteY1" fmla="*/ 608068 h 608068"/>
                <a:gd name="connsiteX0" fmla="*/ 25412 w 355548"/>
                <a:gd name="connsiteY0" fmla="*/ 0 h 608068"/>
                <a:gd name="connsiteX1" fmla="*/ 0 w 355548"/>
                <a:gd name="connsiteY1" fmla="*/ 608068 h 608068"/>
                <a:gd name="connsiteX0" fmla="*/ 6362 w 355548"/>
                <a:gd name="connsiteY0" fmla="*/ 0 h 769993"/>
                <a:gd name="connsiteX1" fmla="*/ 0 w 355548"/>
                <a:gd name="connsiteY1" fmla="*/ 769993 h 769993"/>
                <a:gd name="connsiteX0" fmla="*/ 6362 w 355548"/>
                <a:gd name="connsiteY0" fmla="*/ 0 h 769993"/>
                <a:gd name="connsiteX1" fmla="*/ 0 w 355548"/>
                <a:gd name="connsiteY1" fmla="*/ 769993 h 769993"/>
                <a:gd name="connsiteX0" fmla="*/ 711212 w 980859"/>
                <a:gd name="connsiteY0" fmla="*/ 0 h 684268"/>
                <a:gd name="connsiteX1" fmla="*/ 0 w 980859"/>
                <a:gd name="connsiteY1" fmla="*/ 684268 h 684268"/>
                <a:gd name="connsiteX0" fmla="*/ 711212 w 980859"/>
                <a:gd name="connsiteY0" fmla="*/ 0 h 684268"/>
                <a:gd name="connsiteX1" fmla="*/ 0 w 980859"/>
                <a:gd name="connsiteY1" fmla="*/ 684268 h 684268"/>
                <a:gd name="connsiteX0" fmla="*/ 711212 w 857034"/>
                <a:gd name="connsiteY0" fmla="*/ 0 h 684268"/>
                <a:gd name="connsiteX1" fmla="*/ 0 w 857034"/>
                <a:gd name="connsiteY1" fmla="*/ 684268 h 684268"/>
                <a:gd name="connsiteX0" fmla="*/ 437624 w 707974"/>
                <a:gd name="connsiteY0" fmla="*/ 0 h 923850"/>
                <a:gd name="connsiteX1" fmla="*/ 0 w 707974"/>
                <a:gd name="connsiteY1" fmla="*/ 923850 h 923850"/>
                <a:gd name="connsiteX0" fmla="*/ 437624 w 707973"/>
                <a:gd name="connsiteY0" fmla="*/ 0 h 923850"/>
                <a:gd name="connsiteX1" fmla="*/ 0 w 707973"/>
                <a:gd name="connsiteY1" fmla="*/ 923850 h 9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7973" h="923850">
                  <a:moveTo>
                    <a:pt x="437624" y="0"/>
                  </a:moveTo>
                  <a:cubicBezTo>
                    <a:pt x="692882" y="220710"/>
                    <a:pt x="707973" y="889049"/>
                    <a:pt x="0" y="923850"/>
                  </a:cubicBezTo>
                </a:path>
              </a:pathLst>
            </a:custGeom>
            <a:ln w="28575">
              <a:solidFill>
                <a:schemeClr val="tx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277738" y="4891928"/>
              <a:ext cx="72728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2060"/>
                  </a:solidFill>
                </a:rPr>
                <a:t>Buffer designed with logical effort</a:t>
              </a:r>
            </a:p>
            <a:p>
              <a:r>
                <a:rPr lang="en-US" sz="2000" dirty="0" smtClean="0">
                  <a:solidFill>
                    <a:schemeClr val="bg1">
                      <a:lumMod val="65000"/>
                    </a:schemeClr>
                  </a:solidFill>
                </a:rPr>
                <a:t>(stage effort = 4)</a:t>
              </a:r>
            </a:p>
            <a:p>
              <a:endParaRPr lang="en-US" sz="2000" dirty="0" smtClean="0">
                <a:solidFill>
                  <a:srgbClr val="002060"/>
                </a:solidFill>
              </a:endParaRPr>
            </a:p>
            <a:p>
              <a:endParaRPr lang="nl-BE" sz="2000" dirty="0">
                <a:solidFill>
                  <a:srgbClr val="002060"/>
                </a:solidFill>
              </a:endParaRPr>
            </a:p>
          </p:txBody>
        </p:sp>
        <p:sp>
          <p:nvSpPr>
            <p:cNvPr id="458" name="Rounded Rectangle 457"/>
            <p:cNvSpPr/>
            <p:nvPr/>
          </p:nvSpPr>
          <p:spPr>
            <a:xfrm>
              <a:off x="6191250" y="1704975"/>
              <a:ext cx="1800225" cy="1257300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  <a:ln>
              <a:solidFill>
                <a:schemeClr val="accent1">
                  <a:shade val="50000"/>
                  <a:alpha val="7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457" name="Rounded Rectangle 456"/>
          <p:cNvSpPr/>
          <p:nvPr/>
        </p:nvSpPr>
        <p:spPr>
          <a:xfrm>
            <a:off x="5785959" y="1471644"/>
            <a:ext cx="920051" cy="677090"/>
          </a:xfrm>
          <a:prstGeom prst="roundRect">
            <a:avLst/>
          </a:prstGeom>
          <a:solidFill>
            <a:schemeClr val="accent1">
              <a:alpha val="34000"/>
            </a:schemeClr>
          </a:solidFill>
          <a:ln>
            <a:solidFill>
              <a:schemeClr val="accent1">
                <a:shade val="50000"/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59" name="Rounded Rectangle 458"/>
          <p:cNvSpPr/>
          <p:nvPr/>
        </p:nvSpPr>
        <p:spPr>
          <a:xfrm>
            <a:off x="5172075" y="755487"/>
            <a:ext cx="3733799" cy="1797213"/>
          </a:xfrm>
          <a:prstGeom prst="roundRect">
            <a:avLst>
              <a:gd name="adj" fmla="val 6434"/>
            </a:avLst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62" name="Freeform 461"/>
          <p:cNvSpPr/>
          <p:nvPr/>
        </p:nvSpPr>
        <p:spPr>
          <a:xfrm>
            <a:off x="611882" y="4137162"/>
            <a:ext cx="841019" cy="1736503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536116 w 707974"/>
              <a:gd name="connsiteY0" fmla="*/ 485944 h 831652"/>
              <a:gd name="connsiteX1" fmla="*/ 0 w 707974"/>
              <a:gd name="connsiteY1" fmla="*/ 34801 h 831652"/>
              <a:gd name="connsiteX0" fmla="*/ 576450 w 748307"/>
              <a:gd name="connsiteY0" fmla="*/ 485944 h 485944"/>
              <a:gd name="connsiteX1" fmla="*/ 40334 w 748307"/>
              <a:gd name="connsiteY1" fmla="*/ 34801 h 485944"/>
              <a:gd name="connsiteX0" fmla="*/ 576450 w 759251"/>
              <a:gd name="connsiteY0" fmla="*/ 1933852 h 1933852"/>
              <a:gd name="connsiteX1" fmla="*/ 51278 w 759251"/>
              <a:gd name="connsiteY1" fmla="*/ 34801 h 1933852"/>
              <a:gd name="connsiteX0" fmla="*/ 791173 w 791173"/>
              <a:gd name="connsiteY0" fmla="*/ 1899051 h 1899051"/>
              <a:gd name="connsiteX1" fmla="*/ 266001 w 791173"/>
              <a:gd name="connsiteY1" fmla="*/ 0 h 1899051"/>
              <a:gd name="connsiteX0" fmla="*/ 966269 w 966269"/>
              <a:gd name="connsiteY0" fmla="*/ 1899051 h 1899051"/>
              <a:gd name="connsiteX1" fmla="*/ 441097 w 966269"/>
              <a:gd name="connsiteY1" fmla="*/ 0 h 189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6269" h="1899051">
                <a:moveTo>
                  <a:pt x="966269" y="1899051"/>
                </a:moveTo>
                <a:cubicBezTo>
                  <a:pt x="389819" y="1828096"/>
                  <a:pt x="0" y="683945"/>
                  <a:pt x="441097" y="0"/>
                </a:cubicBezTo>
              </a:path>
            </a:pathLst>
          </a:custGeom>
          <a:ln w="28575"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71" name="Group 170"/>
          <p:cNvGrpSpPr/>
          <p:nvPr/>
        </p:nvGrpSpPr>
        <p:grpSpPr>
          <a:xfrm>
            <a:off x="5381625" y="790575"/>
            <a:ext cx="3762375" cy="1657350"/>
            <a:chOff x="1162340" y="1069529"/>
            <a:chExt cx="7672098" cy="4216846"/>
          </a:xfrm>
        </p:grpSpPr>
        <p:grpSp>
          <p:nvGrpSpPr>
            <p:cNvPr id="172" name="Group 132"/>
            <p:cNvGrpSpPr/>
            <p:nvPr/>
          </p:nvGrpSpPr>
          <p:grpSpPr>
            <a:xfrm>
              <a:off x="1162340" y="1069529"/>
              <a:ext cx="7672098" cy="4216846"/>
              <a:chOff x="1162340" y="1069529"/>
              <a:chExt cx="7672098" cy="4216846"/>
            </a:xfrm>
          </p:grpSpPr>
          <p:grpSp>
            <p:nvGrpSpPr>
              <p:cNvPr id="174" name="Group 25"/>
              <p:cNvGrpSpPr/>
              <p:nvPr/>
            </p:nvGrpSpPr>
            <p:grpSpPr>
              <a:xfrm>
                <a:off x="1393574" y="1415389"/>
                <a:ext cx="6365499" cy="3870986"/>
                <a:chOff x="1221164" y="2367889"/>
                <a:chExt cx="6365499" cy="3870986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2933989" y="4381366"/>
                  <a:ext cx="104966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4768762" y="4300012"/>
                  <a:ext cx="0" cy="36004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Arrow Connector 200"/>
                <p:cNvCxnSpPr/>
                <p:nvPr/>
              </p:nvCxnSpPr>
              <p:spPr>
                <a:xfrm>
                  <a:off x="4760253" y="4660052"/>
                  <a:ext cx="15671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4765587" y="4300012"/>
                  <a:ext cx="149313" cy="52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4696754" y="4300012"/>
                  <a:ext cx="0" cy="36004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4590838" y="4484286"/>
                  <a:ext cx="105916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 flipV="1">
                  <a:off x="4920713" y="4155996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206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 rot="5400000">
                  <a:off x="4691737" y="3754850"/>
                  <a:ext cx="466439" cy="348139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4919291" y="4660052"/>
                  <a:ext cx="2753" cy="43582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4645546" y="5090593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/>
                <p:cNvCxnSpPr/>
                <p:nvPr/>
              </p:nvCxnSpPr>
              <p:spPr>
                <a:xfrm>
                  <a:off x="4645546" y="5594649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4645546" y="5090593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4573538" y="5090593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4285506" y="5349129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4928394" y="5588000"/>
                  <a:ext cx="0" cy="2508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5912371" y="5100118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Arrow Connector 214"/>
                <p:cNvCxnSpPr/>
                <p:nvPr/>
              </p:nvCxnSpPr>
              <p:spPr>
                <a:xfrm>
                  <a:off x="5912371" y="5604174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5912371" y="5100118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5840363" y="5100118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5552331" y="5358654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6195219" y="5597525"/>
                  <a:ext cx="0" cy="2508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Oval 219"/>
                <p:cNvSpPr/>
                <p:nvPr/>
              </p:nvSpPr>
              <p:spPr>
                <a:xfrm>
                  <a:off x="4791075" y="4791075"/>
                  <a:ext cx="228600" cy="2286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5902846" y="2823643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Arrow Connector 221"/>
                <p:cNvCxnSpPr/>
                <p:nvPr/>
              </p:nvCxnSpPr>
              <p:spPr>
                <a:xfrm flipH="1">
                  <a:off x="5898781" y="2819400"/>
                  <a:ext cx="290090" cy="3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5902846" y="3312593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5830838" y="2823643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5542806" y="3082179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 flipH="1">
                  <a:off x="6185694" y="3295323"/>
                  <a:ext cx="1128" cy="27655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6176185" y="2578101"/>
                  <a:ext cx="0" cy="2508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6176009" y="3573781"/>
                  <a:ext cx="3869" cy="151538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>
                  <a:stCxn id="206" idx="1"/>
                </p:cNvCxnSpPr>
                <p:nvPr/>
              </p:nvCxnSpPr>
              <p:spPr>
                <a:xfrm>
                  <a:off x="4924956" y="3695700"/>
                  <a:ext cx="2615034" cy="762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Oval 229"/>
                <p:cNvSpPr/>
                <p:nvPr/>
              </p:nvSpPr>
              <p:spPr>
                <a:xfrm>
                  <a:off x="6063615" y="3579495"/>
                  <a:ext cx="228600" cy="2286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4647619" y="5860211"/>
                  <a:ext cx="18002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5151675" y="5932219"/>
                  <a:ext cx="64807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5327441" y="6004227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5428148" y="6076235"/>
                  <a:ext cx="8039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 flipV="1">
                  <a:off x="5724525" y="2566988"/>
                  <a:ext cx="881063" cy="47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7537450" y="3695700"/>
                  <a:ext cx="0" cy="9906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 flipH="1">
                  <a:off x="7537450" y="5186363"/>
                  <a:ext cx="1588" cy="6524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7253491" y="4675303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Arrow Connector 238"/>
                <p:cNvCxnSpPr/>
                <p:nvPr/>
              </p:nvCxnSpPr>
              <p:spPr>
                <a:xfrm>
                  <a:off x="7253491" y="5179359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7253491" y="4675303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7181483" y="4675303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6893451" y="4933839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3" name="Oval 242"/>
                <p:cNvSpPr/>
                <p:nvPr/>
              </p:nvSpPr>
              <p:spPr>
                <a:xfrm>
                  <a:off x="7491413" y="5829300"/>
                  <a:ext cx="95250" cy="952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244" name="Trapezoid 243"/>
                <p:cNvSpPr/>
                <p:nvPr/>
              </p:nvSpPr>
              <p:spPr>
                <a:xfrm rot="16200000">
                  <a:off x="-182992" y="3966865"/>
                  <a:ext cx="3312368" cy="504056"/>
                </a:xfrm>
                <a:prstGeom prst="trapezoid">
                  <a:avLst>
                    <a:gd name="adj" fmla="val 75161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 dirty="0"/>
                </a:p>
              </p:txBody>
            </p:sp>
            <p:cxnSp>
              <p:nvCxnSpPr>
                <p:cNvPr id="245" name="Straight Connector 244"/>
                <p:cNvCxnSpPr>
                  <a:stCxn id="244" idx="2"/>
                </p:cNvCxnSpPr>
                <p:nvPr/>
              </p:nvCxnSpPr>
              <p:spPr>
                <a:xfrm>
                  <a:off x="1725220" y="4218892"/>
                  <a:ext cx="5404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46" name="Group 251"/>
                <p:cNvGrpSpPr/>
                <p:nvPr/>
              </p:nvGrpSpPr>
              <p:grpSpPr>
                <a:xfrm>
                  <a:off x="3535090" y="4236662"/>
                  <a:ext cx="360618" cy="288032"/>
                  <a:chOff x="1907704" y="4725144"/>
                  <a:chExt cx="360618" cy="288032"/>
                </a:xfrm>
              </p:grpSpPr>
              <p:sp>
                <p:nvSpPr>
                  <p:cNvPr id="258" name="Isosceles Triangle 257"/>
                  <p:cNvSpPr/>
                  <p:nvPr/>
                </p:nvSpPr>
                <p:spPr>
                  <a:xfrm rot="5400000">
                    <a:off x="1907704" y="4725144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259" name="Flowchart: Connector 258"/>
                  <p:cNvSpPr/>
                  <p:nvPr/>
                </p:nvSpPr>
                <p:spPr>
                  <a:xfrm>
                    <a:off x="2196314" y="4833445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247" name="Elbow Connector 246"/>
                <p:cNvCxnSpPr/>
                <p:nvPr/>
              </p:nvCxnSpPr>
              <p:spPr>
                <a:xfrm rot="16200000" flipH="1">
                  <a:off x="3800476" y="4552949"/>
                  <a:ext cx="933449" cy="590550"/>
                </a:xfrm>
                <a:prstGeom prst="bentConnector3">
                  <a:avLst>
                    <a:gd name="adj1" fmla="val 103061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Elbow Connector 247"/>
                <p:cNvCxnSpPr/>
                <p:nvPr/>
              </p:nvCxnSpPr>
              <p:spPr>
                <a:xfrm flipV="1">
                  <a:off x="3948512" y="4933951"/>
                  <a:ext cx="2962275" cy="1304924"/>
                </a:xfrm>
                <a:prstGeom prst="bentConnector3">
                  <a:avLst>
                    <a:gd name="adj1" fmla="val 100161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 flipV="1">
                  <a:off x="3962400" y="5343526"/>
                  <a:ext cx="6350" cy="89534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Elbow Connector 249"/>
                <p:cNvCxnSpPr/>
                <p:nvPr/>
              </p:nvCxnSpPr>
              <p:spPr>
                <a:xfrm rot="10800000">
                  <a:off x="3343544" y="3074562"/>
                  <a:ext cx="2217246" cy="2280498"/>
                </a:xfrm>
                <a:prstGeom prst="bentConnector3">
                  <a:avLst>
                    <a:gd name="adj1" fmla="val 315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3348261" y="3060636"/>
                  <a:ext cx="0" cy="130219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>
                  <a:stCxn id="244" idx="3"/>
                </p:cNvCxnSpPr>
                <p:nvPr/>
              </p:nvCxnSpPr>
              <p:spPr>
                <a:xfrm flipV="1">
                  <a:off x="1473194" y="2367889"/>
                  <a:ext cx="0" cy="38424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53" name="Group 72"/>
                <p:cNvGrpSpPr/>
                <p:nvPr/>
              </p:nvGrpSpPr>
              <p:grpSpPr>
                <a:xfrm>
                  <a:off x="2177275" y="4026272"/>
                  <a:ext cx="792086" cy="648070"/>
                  <a:chOff x="3795012" y="3796531"/>
                  <a:chExt cx="792086" cy="648070"/>
                </a:xfrm>
              </p:grpSpPr>
              <p:sp>
                <p:nvSpPr>
                  <p:cNvPr id="256" name="Flowchart: Stored Data 255"/>
                  <p:cNvSpPr/>
                  <p:nvPr/>
                </p:nvSpPr>
                <p:spPr>
                  <a:xfrm flipH="1">
                    <a:off x="3795012" y="3796531"/>
                    <a:ext cx="700879" cy="648070"/>
                  </a:xfrm>
                  <a:prstGeom prst="flowChartOnlineStorag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257" name="Flowchart: Connector 256"/>
                  <p:cNvSpPr/>
                  <p:nvPr/>
                </p:nvSpPr>
                <p:spPr>
                  <a:xfrm flipH="1">
                    <a:off x="4494512" y="4084562"/>
                    <a:ext cx="92586" cy="144016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254" name="Straight Connector 253"/>
                <p:cNvCxnSpPr/>
                <p:nvPr/>
              </p:nvCxnSpPr>
              <p:spPr>
                <a:xfrm flipH="1">
                  <a:off x="1970377" y="4531866"/>
                  <a:ext cx="3048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 flipV="1">
                  <a:off x="1966834" y="4507362"/>
                  <a:ext cx="10485" cy="6953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27"/>
              <p:cNvGrpSpPr/>
              <p:nvPr/>
            </p:nvGrpSpPr>
            <p:grpSpPr>
              <a:xfrm>
                <a:off x="2357490" y="3830897"/>
                <a:ext cx="369190" cy="288032"/>
                <a:chOff x="2357490" y="3830897"/>
                <a:chExt cx="369190" cy="288032"/>
              </a:xfrm>
            </p:grpSpPr>
            <p:sp>
              <p:nvSpPr>
                <p:cNvPr id="197" name="Isosceles Triangle 196"/>
                <p:cNvSpPr/>
                <p:nvPr/>
              </p:nvSpPr>
              <p:spPr>
                <a:xfrm rot="5400000">
                  <a:off x="2357490" y="3830897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98" name="Flowchart: Connector 197"/>
                <p:cNvSpPr/>
                <p:nvPr/>
              </p:nvSpPr>
              <p:spPr>
                <a:xfrm>
                  <a:off x="2654672" y="3933007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cxnSp>
            <p:nvCxnSpPr>
              <p:cNvPr id="184" name="Straight Connector 183"/>
              <p:cNvCxnSpPr/>
              <p:nvPr/>
            </p:nvCxnSpPr>
            <p:spPr>
              <a:xfrm flipH="1" flipV="1">
                <a:off x="2141314" y="3983123"/>
                <a:ext cx="212323" cy="30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flipH="1">
                <a:off x="2731295" y="3969544"/>
                <a:ext cx="2019299" cy="714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flipV="1">
                <a:off x="4749800" y="3517901"/>
                <a:ext cx="4135" cy="46989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7" name="Group 128"/>
              <p:cNvGrpSpPr/>
              <p:nvPr/>
            </p:nvGrpSpPr>
            <p:grpSpPr>
              <a:xfrm>
                <a:off x="2786115" y="3849947"/>
                <a:ext cx="369190" cy="288032"/>
                <a:chOff x="2357490" y="3830897"/>
                <a:chExt cx="369190" cy="288032"/>
              </a:xfrm>
            </p:grpSpPr>
            <p:sp>
              <p:nvSpPr>
                <p:cNvPr id="195" name="Isosceles Triangle 194"/>
                <p:cNvSpPr/>
                <p:nvPr/>
              </p:nvSpPr>
              <p:spPr>
                <a:xfrm rot="5400000">
                  <a:off x="2357490" y="3830897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96" name="Flowchart: Connector 195"/>
                <p:cNvSpPr/>
                <p:nvPr/>
              </p:nvSpPr>
              <p:spPr>
                <a:xfrm>
                  <a:off x="2654672" y="3933007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pic>
            <p:nvPicPr>
              <p:cNvPr id="188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162340" y="1069529"/>
                <a:ext cx="1158875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89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836701" y="4193455"/>
                <a:ext cx="1243013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0" name="Picture 5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046788" y="1223963"/>
                <a:ext cx="706437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1" name="Picture 6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156075" y="3071813"/>
                <a:ext cx="774700" cy="523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2" name="Picture 7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837238" y="2376488"/>
                <a:ext cx="517525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3" name="Picture 8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5124450" y="3748088"/>
                <a:ext cx="493713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4" name="Picture 9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7396163" y="3748088"/>
                <a:ext cx="1438275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73" name="Picture 10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336964" y="1490319"/>
              <a:ext cx="526627" cy="2714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Picture 393" descr="timing_mismatch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38416" y="488890"/>
            <a:ext cx="4429409" cy="339244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TIMING (2)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380" name="Group 379"/>
          <p:cNvGrpSpPr/>
          <p:nvPr/>
        </p:nvGrpSpPr>
        <p:grpSpPr>
          <a:xfrm>
            <a:off x="179109" y="654274"/>
            <a:ext cx="4900808" cy="3063560"/>
            <a:chOff x="790755" y="869813"/>
            <a:chExt cx="4900808" cy="3063560"/>
          </a:xfrm>
        </p:grpSpPr>
        <p:cxnSp>
          <p:nvCxnSpPr>
            <p:cNvPr id="344" name="Straight Connector 343"/>
            <p:cNvCxnSpPr/>
            <p:nvPr/>
          </p:nvCxnSpPr>
          <p:spPr>
            <a:xfrm flipV="1">
              <a:off x="1093961" y="1268118"/>
              <a:ext cx="1" cy="396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2105400" y="2271804"/>
              <a:ext cx="72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3363935" y="2220075"/>
              <a:ext cx="0" cy="22893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Straight Arrow Connector 292"/>
            <p:cNvCxnSpPr/>
            <p:nvPr/>
          </p:nvCxnSpPr>
          <p:spPr>
            <a:xfrm>
              <a:off x="3358099" y="2449007"/>
              <a:ext cx="10749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3361758" y="2220075"/>
              <a:ext cx="102419" cy="3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3314543" y="2220075"/>
              <a:ext cx="0" cy="2289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3241891" y="2337246"/>
              <a:ext cx="7265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flipV="1">
              <a:off x="3468164" y="2128502"/>
              <a:ext cx="0" cy="10083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98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3322782" y="1864715"/>
              <a:ext cx="296586" cy="238801"/>
            </a:xfrm>
            <a:prstGeom prst="rect">
              <a:avLst/>
            </a:prstGeom>
            <a:noFill/>
          </p:spPr>
        </p:pic>
        <p:cxnSp>
          <p:nvCxnSpPr>
            <p:cNvPr id="299" name="Straight Connector 298"/>
            <p:cNvCxnSpPr/>
            <p:nvPr/>
          </p:nvCxnSpPr>
          <p:spPr>
            <a:xfrm>
              <a:off x="3467189" y="2449007"/>
              <a:ext cx="1888" cy="2771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3279417" y="2722767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/>
            <p:nvPr/>
          </p:nvCxnSpPr>
          <p:spPr>
            <a:xfrm>
              <a:off x="3279417" y="3043272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3279417" y="2722767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3230024" y="2722767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3032453" y="2887158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3473433" y="3039044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4148377" y="2728824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4148377" y="3049328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148377" y="272882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4098984" y="2728824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3901413" y="289321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4342393" y="3045101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2" name="Oval 311"/>
            <p:cNvSpPr/>
            <p:nvPr/>
          </p:nvSpPr>
          <p:spPr>
            <a:xfrm>
              <a:off x="3379241" y="2532318"/>
              <a:ext cx="156805" cy="145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13" name="Straight Connector 312"/>
            <p:cNvCxnSpPr/>
            <p:nvPr/>
          </p:nvCxnSpPr>
          <p:spPr>
            <a:xfrm>
              <a:off x="4141844" y="1281324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Straight Arrow Connector 313"/>
            <p:cNvCxnSpPr/>
            <p:nvPr/>
          </p:nvCxnSpPr>
          <p:spPr>
            <a:xfrm flipH="1">
              <a:off x="4139055" y="1278626"/>
              <a:ext cx="198983" cy="1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4141844" y="1592223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4092451" y="1281324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3894879" y="144571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flipH="1">
              <a:off x="4335859" y="1581242"/>
              <a:ext cx="774" cy="1758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4329336" y="1125196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4329216" y="1758300"/>
              <a:ext cx="2654" cy="9635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>
              <a:stCxn id="298" idx="1"/>
            </p:cNvCxnSpPr>
            <p:nvPr/>
          </p:nvCxnSpPr>
          <p:spPr>
            <a:xfrm>
              <a:off x="3471074" y="1835823"/>
              <a:ext cx="1793744" cy="48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2" name="Oval 321"/>
            <p:cNvSpPr/>
            <p:nvPr/>
          </p:nvSpPr>
          <p:spPr>
            <a:xfrm>
              <a:off x="4252121" y="1761933"/>
              <a:ext cx="156805" cy="145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3" name="Straight Connector 322"/>
            <p:cNvCxnSpPr/>
            <p:nvPr/>
          </p:nvCxnSpPr>
          <p:spPr>
            <a:xfrm>
              <a:off x="3280839" y="3212130"/>
              <a:ext cx="123482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3626589" y="3257916"/>
              <a:ext cx="44453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3747153" y="3303703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3816232" y="3349489"/>
              <a:ext cx="551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 flipV="1">
              <a:off x="4019527" y="1118129"/>
              <a:ext cx="604352" cy="3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5263076" y="1835823"/>
              <a:ext cx="0" cy="6298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flipH="1">
              <a:off x="5263076" y="2783663"/>
              <a:ext cx="1089" cy="4148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5068299" y="2458705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/>
            <p:nvPr/>
          </p:nvCxnSpPr>
          <p:spPr>
            <a:xfrm>
              <a:off x="5068299" y="2779209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5068299" y="2458705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5018906" y="2458705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4821334" y="2623095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5" name="Oval 334"/>
            <p:cNvSpPr/>
            <p:nvPr/>
          </p:nvSpPr>
          <p:spPr>
            <a:xfrm>
              <a:off x="5231498" y="3192475"/>
              <a:ext cx="65335" cy="605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6" name="Trapezoid 335"/>
            <p:cNvSpPr/>
            <p:nvPr/>
          </p:nvSpPr>
          <p:spPr>
            <a:xfrm rot="16200000">
              <a:off x="387946" y="2034816"/>
              <a:ext cx="1430883" cy="345750"/>
            </a:xfrm>
            <a:prstGeom prst="trapezoid">
              <a:avLst>
                <a:gd name="adj" fmla="val 7516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cxnSp>
          <p:nvCxnSpPr>
            <p:cNvPr id="337" name="Straight Connector 336"/>
            <p:cNvCxnSpPr>
              <a:stCxn id="336" idx="2"/>
            </p:cNvCxnSpPr>
            <p:nvPr/>
          </p:nvCxnSpPr>
          <p:spPr>
            <a:xfrm flipV="1">
              <a:off x="1276262" y="2197100"/>
              <a:ext cx="39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38" name="Group 251"/>
            <p:cNvGrpSpPr/>
            <p:nvPr/>
          </p:nvGrpSpPr>
          <p:grpSpPr>
            <a:xfrm>
              <a:off x="2517716" y="2179794"/>
              <a:ext cx="247361" cy="183146"/>
              <a:chOff x="1907704" y="4725144"/>
              <a:chExt cx="360618" cy="288032"/>
            </a:xfrm>
          </p:grpSpPr>
          <p:sp>
            <p:nvSpPr>
              <p:cNvPr id="350" name="Isosceles Triangle 349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1" name="Flowchart: Connector 350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339" name="Elbow Connector 338"/>
            <p:cNvCxnSpPr/>
            <p:nvPr/>
          </p:nvCxnSpPr>
          <p:spPr>
            <a:xfrm rot="16200000" flipH="1">
              <a:off x="2723129" y="2366117"/>
              <a:ext cx="593535" cy="405079"/>
            </a:xfrm>
            <a:prstGeom prst="bentConnector3">
              <a:avLst>
                <a:gd name="adj1" fmla="val 10306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Elbow Connector 339"/>
            <p:cNvCxnSpPr/>
            <p:nvPr/>
          </p:nvCxnSpPr>
          <p:spPr>
            <a:xfrm flipV="1">
              <a:off x="2801297" y="2623166"/>
              <a:ext cx="2031929" cy="829738"/>
            </a:xfrm>
            <a:prstGeom prst="bentConnector3">
              <a:avLst>
                <a:gd name="adj1" fmla="val 10016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 flipV="1">
              <a:off x="2810823" y="2883595"/>
              <a:ext cx="4356" cy="5693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Elbow Connector 341"/>
            <p:cNvCxnSpPr/>
            <p:nvPr/>
          </p:nvCxnSpPr>
          <p:spPr>
            <a:xfrm rot="10800000">
              <a:off x="2386328" y="1440871"/>
              <a:ext cx="1520887" cy="1450058"/>
            </a:xfrm>
            <a:prstGeom prst="bentConnector3">
              <a:avLst>
                <a:gd name="adj1" fmla="val 31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2389564" y="1432016"/>
              <a:ext cx="0" cy="828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45" name="Group 72"/>
            <p:cNvGrpSpPr/>
            <p:nvPr/>
          </p:nvGrpSpPr>
          <p:grpSpPr>
            <a:xfrm>
              <a:off x="1586343" y="2046017"/>
              <a:ext cx="543320" cy="412076"/>
              <a:chOff x="3795012" y="3796531"/>
              <a:chExt cx="792086" cy="648070"/>
            </a:xfrm>
          </p:grpSpPr>
          <p:sp>
            <p:nvSpPr>
              <p:cNvPr id="348" name="Flowchart: Stored Data 347"/>
              <p:cNvSpPr/>
              <p:nvPr/>
            </p:nvSpPr>
            <p:spPr>
              <a:xfrm flipH="1">
                <a:off x="3795012" y="3796531"/>
                <a:ext cx="700879" cy="648070"/>
              </a:xfrm>
              <a:prstGeom prst="flowChartOnlineStora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9" name="Flowchart: Connector 348"/>
              <p:cNvSpPr/>
              <p:nvPr/>
            </p:nvSpPr>
            <p:spPr>
              <a:xfrm flipH="1">
                <a:off x="4494512" y="4084562"/>
                <a:ext cx="9258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346" name="Straight Connector 345"/>
            <p:cNvCxnSpPr/>
            <p:nvPr/>
          </p:nvCxnSpPr>
          <p:spPr>
            <a:xfrm flipH="1">
              <a:off x="1444425" y="2367500"/>
              <a:ext cx="2090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flipH="1">
              <a:off x="1848102" y="2615595"/>
              <a:ext cx="1385108" cy="45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V="1">
              <a:off x="3232666" y="2328417"/>
              <a:ext cx="2836" cy="29878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9" name="Isosceles Triangle 358"/>
            <p:cNvSpPr/>
            <p:nvPr/>
          </p:nvSpPr>
          <p:spPr>
            <a:xfrm rot="5400000">
              <a:off x="2426317" y="2513483"/>
              <a:ext cx="183146" cy="19757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36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0755" y="1035566"/>
              <a:ext cx="794913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3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22316" y="869813"/>
              <a:ext cx="484570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4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25409" y="2044771"/>
              <a:ext cx="531394" cy="333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5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978578" y="1602648"/>
              <a:ext cx="354989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6" name="Picture 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489652" y="2474782"/>
              <a:ext cx="338655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7" name="Picture 9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705000" y="2208082"/>
              <a:ext cx="986563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72" name="Trapezoid 371"/>
            <p:cNvSpPr/>
            <p:nvPr/>
          </p:nvSpPr>
          <p:spPr>
            <a:xfrm rot="16200000">
              <a:off x="955125" y="3045057"/>
              <a:ext cx="1430883" cy="345750"/>
            </a:xfrm>
            <a:prstGeom prst="trapezoid">
              <a:avLst>
                <a:gd name="adj" fmla="val 7516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374" name="TextBox 373"/>
            <p:cNvSpPr txBox="1"/>
            <p:nvPr/>
          </p:nvSpPr>
          <p:spPr>
            <a:xfrm rot="16200000">
              <a:off x="1042607" y="2948844"/>
              <a:ext cx="127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WL decoder</a:t>
              </a:r>
              <a:endParaRPr lang="nl-BE" sz="1400" dirty="0"/>
            </a:p>
          </p:txBody>
        </p:sp>
        <p:sp>
          <p:nvSpPr>
            <p:cNvPr id="375" name="TextBox 374"/>
            <p:cNvSpPr txBox="1"/>
            <p:nvPr/>
          </p:nvSpPr>
          <p:spPr>
            <a:xfrm rot="16200000">
              <a:off x="459717" y="1913466"/>
              <a:ext cx="127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BL decoder</a:t>
              </a:r>
              <a:endParaRPr lang="nl-BE" sz="1400" dirty="0"/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2702855" y="1156539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</a:t>
              </a:r>
              <a:endParaRPr lang="nl-BE" sz="1400" dirty="0"/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2826974" y="3392263"/>
              <a:ext cx="716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SelLbar</a:t>
              </a:r>
              <a:endParaRPr lang="nl-BE" sz="1400" dirty="0"/>
            </a:p>
          </p:txBody>
        </p:sp>
      </p:grpSp>
      <p:grpSp>
        <p:nvGrpSpPr>
          <p:cNvPr id="386" name="Group 385"/>
          <p:cNvGrpSpPr/>
          <p:nvPr/>
        </p:nvGrpSpPr>
        <p:grpSpPr>
          <a:xfrm>
            <a:off x="268992" y="3844783"/>
            <a:ext cx="4648100" cy="2159936"/>
            <a:chOff x="1392942" y="3368533"/>
            <a:chExt cx="4648100" cy="2159936"/>
          </a:xfrm>
        </p:grpSpPr>
        <p:grpSp>
          <p:nvGrpSpPr>
            <p:cNvPr id="376" name="Group 375"/>
            <p:cNvGrpSpPr/>
            <p:nvPr/>
          </p:nvGrpSpPr>
          <p:grpSpPr>
            <a:xfrm>
              <a:off x="1392942" y="3463942"/>
              <a:ext cx="4648100" cy="2064527"/>
              <a:chOff x="393700" y="3673693"/>
              <a:chExt cx="4648100" cy="2064527"/>
            </a:xfrm>
          </p:grpSpPr>
          <p:cxnSp>
            <p:nvCxnSpPr>
              <p:cNvPr id="205" name="Straight Connector 204"/>
              <p:cNvCxnSpPr/>
              <p:nvPr/>
            </p:nvCxnSpPr>
            <p:spPr>
              <a:xfrm flipV="1">
                <a:off x="685800" y="50101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V="1">
                <a:off x="685800" y="44005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flipV="1">
                <a:off x="685800" y="47053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flipV="1">
                <a:off x="685800" y="53149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V="1">
                <a:off x="685800" y="56197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flipV="1">
                <a:off x="685800" y="41338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flipV="1">
                <a:off x="685800" y="50482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685800" y="44386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flipV="1">
                <a:off x="685800" y="47434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flipV="1">
                <a:off x="685800" y="53530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 flipV="1">
                <a:off x="685800" y="56578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9" name="Group 226"/>
              <p:cNvGrpSpPr/>
              <p:nvPr/>
            </p:nvGrpSpPr>
            <p:grpSpPr>
              <a:xfrm flipH="1">
                <a:off x="393700" y="4128770"/>
                <a:ext cx="3022600" cy="270669"/>
                <a:chOff x="622300" y="1308100"/>
                <a:chExt cx="3022600" cy="270669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 flipV="1">
                  <a:off x="622300" y="131445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 flipV="1">
                  <a:off x="2197100" y="157480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2057400" y="1308100"/>
                  <a:ext cx="152400" cy="270669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0" name="Group 230"/>
              <p:cNvGrpSpPr/>
              <p:nvPr/>
            </p:nvGrpSpPr>
            <p:grpSpPr>
              <a:xfrm flipH="1">
                <a:off x="1004570" y="4743450"/>
                <a:ext cx="2646680" cy="271939"/>
                <a:chOff x="998220" y="1306830"/>
                <a:chExt cx="2646680" cy="271939"/>
              </a:xfrm>
            </p:grpSpPr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998220" y="1306830"/>
                  <a:ext cx="1071880" cy="762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 flipV="1">
                  <a:off x="2197100" y="157480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2057400" y="1308100"/>
                  <a:ext cx="152400" cy="270669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1" name="Group 234"/>
              <p:cNvGrpSpPr/>
              <p:nvPr/>
            </p:nvGrpSpPr>
            <p:grpSpPr>
              <a:xfrm flipH="1">
                <a:off x="1109288" y="5346700"/>
                <a:ext cx="3022600" cy="270669"/>
                <a:chOff x="438150" y="1308100"/>
                <a:chExt cx="3022600" cy="270669"/>
              </a:xfrm>
            </p:grpSpPr>
            <p:cxnSp>
              <p:nvCxnSpPr>
                <p:cNvPr id="233" name="Straight Connector 232"/>
                <p:cNvCxnSpPr/>
                <p:nvPr/>
              </p:nvCxnSpPr>
              <p:spPr>
                <a:xfrm flipV="1">
                  <a:off x="438150" y="131445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 flipV="1">
                  <a:off x="2012950" y="157480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1873250" y="1308100"/>
                  <a:ext cx="152400" cy="270669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6" name="TextBox 235"/>
              <p:cNvSpPr txBox="1"/>
              <p:nvPr/>
            </p:nvSpPr>
            <p:spPr>
              <a:xfrm>
                <a:off x="627386" y="4118034"/>
                <a:ext cx="9975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BL decoder</a:t>
                </a:r>
                <a:endParaRPr lang="nl-BE" sz="1400" dirty="0"/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627386" y="4422834"/>
                <a:ext cx="11079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SelL</a:t>
                </a:r>
                <a:r>
                  <a:rPr lang="en-US" sz="1400" dirty="0" smtClean="0"/>
                  <a:t>	</a:t>
                </a:r>
                <a:endParaRPr lang="nl-BE" sz="1400" dirty="0"/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627386" y="4735254"/>
                <a:ext cx="7168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SelLbar</a:t>
                </a:r>
                <a:endParaRPr lang="nl-BE" sz="1400" dirty="0"/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627386" y="5032434"/>
                <a:ext cx="10600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WL decoder</a:t>
                </a:r>
                <a:endParaRPr lang="nl-BE" sz="1400" dirty="0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627386" y="5337234"/>
                <a:ext cx="4203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WL</a:t>
                </a:r>
                <a:endParaRPr lang="nl-BE" sz="1400" dirty="0"/>
              </a:p>
            </p:txBody>
          </p:sp>
          <p:sp>
            <p:nvSpPr>
              <p:cNvPr id="242" name="Freeform 241"/>
              <p:cNvSpPr/>
              <p:nvPr/>
            </p:nvSpPr>
            <p:spPr>
              <a:xfrm>
                <a:off x="1887243" y="4245175"/>
                <a:ext cx="218682" cy="336039"/>
              </a:xfrm>
              <a:custGeom>
                <a:avLst/>
                <a:gdLst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91976 w 396777"/>
                  <a:gd name="connsiteY0" fmla="*/ 0 h 360804"/>
                  <a:gd name="connsiteX1" fmla="*/ 342507 w 396777"/>
                  <a:gd name="connsiteY1" fmla="*/ 360804 h 360804"/>
                  <a:gd name="connsiteX0" fmla="*/ 0 w 304801"/>
                  <a:gd name="connsiteY0" fmla="*/ 0 h 360804"/>
                  <a:gd name="connsiteX1" fmla="*/ 250531 w 30480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588669"/>
                  <a:gd name="connsiteY0" fmla="*/ 0 h 632266"/>
                  <a:gd name="connsiteX1" fmla="*/ 588669 w 588669"/>
                  <a:gd name="connsiteY1" fmla="*/ 632266 h 632266"/>
                  <a:gd name="connsiteX0" fmla="*/ 0 w 602956"/>
                  <a:gd name="connsiteY0" fmla="*/ 0 h 565591"/>
                  <a:gd name="connsiteX1" fmla="*/ 602956 w 602956"/>
                  <a:gd name="connsiteY1" fmla="*/ 565591 h 565591"/>
                  <a:gd name="connsiteX0" fmla="*/ 0 w 579143"/>
                  <a:gd name="connsiteY0" fmla="*/ 0 h 608454"/>
                  <a:gd name="connsiteX1" fmla="*/ 579143 w 579143"/>
                  <a:gd name="connsiteY1" fmla="*/ 608454 h 608454"/>
                  <a:gd name="connsiteX0" fmla="*/ 0 w 569618"/>
                  <a:gd name="connsiteY0" fmla="*/ 0 h 641791"/>
                  <a:gd name="connsiteX1" fmla="*/ 569618 w 569618"/>
                  <a:gd name="connsiteY1" fmla="*/ 641791 h 641791"/>
                  <a:gd name="connsiteX0" fmla="*/ 0 w 569618"/>
                  <a:gd name="connsiteY0" fmla="*/ 0 h 641791"/>
                  <a:gd name="connsiteX1" fmla="*/ 569618 w 569618"/>
                  <a:gd name="connsiteY1" fmla="*/ 641791 h 641791"/>
                  <a:gd name="connsiteX0" fmla="*/ 45939 w 218682"/>
                  <a:gd name="connsiteY0" fmla="*/ 0 h 327466"/>
                  <a:gd name="connsiteX1" fmla="*/ 218682 w 218682"/>
                  <a:gd name="connsiteY1" fmla="*/ 327466 h 327466"/>
                  <a:gd name="connsiteX0" fmla="*/ 45939 w 218682"/>
                  <a:gd name="connsiteY0" fmla="*/ 8573 h 336039"/>
                  <a:gd name="connsiteX1" fmla="*/ 21815 w 218682"/>
                  <a:gd name="connsiteY1" fmla="*/ 0 h 336039"/>
                  <a:gd name="connsiteX2" fmla="*/ 218682 w 218682"/>
                  <a:gd name="connsiteY2" fmla="*/ 336039 h 336039"/>
                  <a:gd name="connsiteX0" fmla="*/ 45939 w 218682"/>
                  <a:gd name="connsiteY0" fmla="*/ 8573 h 336039"/>
                  <a:gd name="connsiteX1" fmla="*/ 21815 w 218682"/>
                  <a:gd name="connsiteY1" fmla="*/ 0 h 336039"/>
                  <a:gd name="connsiteX2" fmla="*/ 218682 w 218682"/>
                  <a:gd name="connsiteY2" fmla="*/ 336039 h 336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8682" h="336039">
                    <a:moveTo>
                      <a:pt x="45939" y="8573"/>
                    </a:moveTo>
                    <a:lnTo>
                      <a:pt x="21815" y="0"/>
                    </a:lnTo>
                    <a:cubicBezTo>
                      <a:pt x="117378" y="51108"/>
                      <a:pt x="0" y="291949"/>
                      <a:pt x="218682" y="336039"/>
                    </a:cubicBezTo>
                  </a:path>
                </a:pathLst>
              </a:custGeom>
              <a:ln w="9525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44" name="Freeform 243"/>
              <p:cNvSpPr/>
              <p:nvPr/>
            </p:nvSpPr>
            <p:spPr>
              <a:xfrm>
                <a:off x="2108601" y="4583949"/>
                <a:ext cx="399757" cy="309210"/>
              </a:xfrm>
              <a:custGeom>
                <a:avLst/>
                <a:gdLst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91976 w 396777"/>
                  <a:gd name="connsiteY0" fmla="*/ 0 h 360804"/>
                  <a:gd name="connsiteX1" fmla="*/ 342507 w 396777"/>
                  <a:gd name="connsiteY1" fmla="*/ 360804 h 360804"/>
                  <a:gd name="connsiteX0" fmla="*/ 0 w 304801"/>
                  <a:gd name="connsiteY0" fmla="*/ 0 h 360804"/>
                  <a:gd name="connsiteX1" fmla="*/ 250531 w 30480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352131"/>
                  <a:gd name="connsiteY0" fmla="*/ 0 h 325879"/>
                  <a:gd name="connsiteX1" fmla="*/ 352131 w 352131"/>
                  <a:gd name="connsiteY1" fmla="*/ 325879 h 325879"/>
                  <a:gd name="connsiteX0" fmla="*/ 0 w 528344"/>
                  <a:gd name="connsiteY0" fmla="*/ 0 h 349692"/>
                  <a:gd name="connsiteX1" fmla="*/ 528344 w 528344"/>
                  <a:gd name="connsiteY1" fmla="*/ 349692 h 349692"/>
                  <a:gd name="connsiteX0" fmla="*/ 0 w 545013"/>
                  <a:gd name="connsiteY0" fmla="*/ 0 h 342548"/>
                  <a:gd name="connsiteX1" fmla="*/ 545013 w 545013"/>
                  <a:gd name="connsiteY1" fmla="*/ 342548 h 342548"/>
                  <a:gd name="connsiteX0" fmla="*/ 0 w 545013"/>
                  <a:gd name="connsiteY0" fmla="*/ 0 h 342548"/>
                  <a:gd name="connsiteX1" fmla="*/ 545013 w 545013"/>
                  <a:gd name="connsiteY1" fmla="*/ 342548 h 342548"/>
                  <a:gd name="connsiteX0" fmla="*/ 0 w 545013"/>
                  <a:gd name="connsiteY0" fmla="*/ 0 h 342548"/>
                  <a:gd name="connsiteX1" fmla="*/ 545013 w 545013"/>
                  <a:gd name="connsiteY1" fmla="*/ 342548 h 342548"/>
                  <a:gd name="connsiteX0" fmla="*/ 0 w 545013"/>
                  <a:gd name="connsiteY0" fmla="*/ 0 h 342548"/>
                  <a:gd name="connsiteX1" fmla="*/ 545013 w 545013"/>
                  <a:gd name="connsiteY1" fmla="*/ 342548 h 342548"/>
                  <a:gd name="connsiteX0" fmla="*/ 0 w 545013"/>
                  <a:gd name="connsiteY0" fmla="*/ 0 h 342548"/>
                  <a:gd name="connsiteX1" fmla="*/ 545013 w 545013"/>
                  <a:gd name="connsiteY1" fmla="*/ 342548 h 342548"/>
                  <a:gd name="connsiteX0" fmla="*/ 0 w 399757"/>
                  <a:gd name="connsiteY0" fmla="*/ 0 h 309210"/>
                  <a:gd name="connsiteX1" fmla="*/ 399757 w 399757"/>
                  <a:gd name="connsiteY1" fmla="*/ 309210 h 309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99757" h="309210">
                    <a:moveTo>
                      <a:pt x="0" y="0"/>
                    </a:moveTo>
                    <a:cubicBezTo>
                      <a:pt x="180976" y="47298"/>
                      <a:pt x="212032" y="250833"/>
                      <a:pt x="399757" y="309210"/>
                    </a:cubicBezTo>
                  </a:path>
                </a:pathLst>
              </a:custGeom>
              <a:ln w="9525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6" name="Straight Connector 245"/>
              <p:cNvCxnSpPr/>
              <p:nvPr/>
            </p:nvCxnSpPr>
            <p:spPr>
              <a:xfrm flipH="1">
                <a:off x="1743075" y="4046220"/>
                <a:ext cx="1905" cy="1692000"/>
              </a:xfrm>
              <a:prstGeom prst="line">
                <a:avLst/>
              </a:prstGeom>
              <a:ln w="22225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8" name="Freeform 247"/>
              <p:cNvSpPr/>
              <p:nvPr/>
            </p:nvSpPr>
            <p:spPr>
              <a:xfrm>
                <a:off x="1496853" y="3936206"/>
                <a:ext cx="229183" cy="113038"/>
              </a:xfrm>
              <a:custGeom>
                <a:avLst/>
                <a:gdLst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91976 w 396777"/>
                  <a:gd name="connsiteY0" fmla="*/ 0 h 360804"/>
                  <a:gd name="connsiteX1" fmla="*/ 342507 w 396777"/>
                  <a:gd name="connsiteY1" fmla="*/ 360804 h 360804"/>
                  <a:gd name="connsiteX0" fmla="*/ 0 w 304801"/>
                  <a:gd name="connsiteY0" fmla="*/ 0 h 360804"/>
                  <a:gd name="connsiteX1" fmla="*/ 250531 w 30480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0531" h="360804">
                    <a:moveTo>
                      <a:pt x="0" y="0"/>
                    </a:moveTo>
                    <a:cubicBezTo>
                      <a:pt x="95251" y="123498"/>
                      <a:pt x="138574" y="12688"/>
                      <a:pt x="250531" y="360804"/>
                    </a:cubicBezTo>
                  </a:path>
                </a:pathLst>
              </a:custGeom>
              <a:ln w="9525">
                <a:solidFill>
                  <a:srgbClr val="C0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682949" y="3737828"/>
                <a:ext cx="10454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C00000"/>
                    </a:solidFill>
                  </a:rPr>
                  <a:t>Start  decoding</a:t>
                </a:r>
                <a:endParaRPr lang="nl-BE" sz="110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262" name="Group 226"/>
              <p:cNvGrpSpPr/>
              <p:nvPr/>
            </p:nvGrpSpPr>
            <p:grpSpPr>
              <a:xfrm flipH="1">
                <a:off x="603221" y="4433586"/>
                <a:ext cx="3022600" cy="270669"/>
                <a:chOff x="622300" y="1308100"/>
                <a:chExt cx="3022600" cy="270669"/>
              </a:xfrm>
            </p:grpSpPr>
            <p:cxnSp>
              <p:nvCxnSpPr>
                <p:cNvPr id="266" name="Straight Connector 265"/>
                <p:cNvCxnSpPr/>
                <p:nvPr/>
              </p:nvCxnSpPr>
              <p:spPr>
                <a:xfrm flipV="1">
                  <a:off x="622300" y="131445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 flipV="1">
                  <a:off x="2197100" y="157480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2057400" y="1308100"/>
                  <a:ext cx="152400" cy="270669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3" name="Group 226"/>
              <p:cNvGrpSpPr/>
              <p:nvPr/>
            </p:nvGrpSpPr>
            <p:grpSpPr>
              <a:xfrm flipH="1">
                <a:off x="787357" y="5040870"/>
                <a:ext cx="3022600" cy="270669"/>
                <a:chOff x="447675" y="1308100"/>
                <a:chExt cx="3022600" cy="270669"/>
              </a:xfrm>
            </p:grpSpPr>
            <p:cxnSp>
              <p:nvCxnSpPr>
                <p:cNvPr id="270" name="Straight Connector 269"/>
                <p:cNvCxnSpPr/>
                <p:nvPr/>
              </p:nvCxnSpPr>
              <p:spPr>
                <a:xfrm flipV="1">
                  <a:off x="447675" y="131445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 flipV="1">
                  <a:off x="2022475" y="157480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1882775" y="1308100"/>
                  <a:ext cx="152400" cy="270669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5" name="Straight Connector 274"/>
              <p:cNvCxnSpPr/>
              <p:nvPr/>
            </p:nvCxnSpPr>
            <p:spPr>
              <a:xfrm flipH="1">
                <a:off x="2181860" y="4046220"/>
                <a:ext cx="1905" cy="1692000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" name="Freeform 275"/>
              <p:cNvSpPr/>
              <p:nvPr/>
            </p:nvSpPr>
            <p:spPr>
              <a:xfrm>
                <a:off x="2223560" y="3875881"/>
                <a:ext cx="78614" cy="145580"/>
              </a:xfrm>
              <a:custGeom>
                <a:avLst/>
                <a:gdLst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91976 w 396777"/>
                  <a:gd name="connsiteY0" fmla="*/ 0 h 360804"/>
                  <a:gd name="connsiteX1" fmla="*/ 342507 w 396777"/>
                  <a:gd name="connsiteY1" fmla="*/ 360804 h 360804"/>
                  <a:gd name="connsiteX0" fmla="*/ 0 w 304801"/>
                  <a:gd name="connsiteY0" fmla="*/ 0 h 360804"/>
                  <a:gd name="connsiteX1" fmla="*/ 250531 w 30480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125203 w 220454"/>
                  <a:gd name="connsiteY0" fmla="*/ 0 h 502683"/>
                  <a:gd name="connsiteX1" fmla="*/ 111957 w 220454"/>
                  <a:gd name="connsiteY1" fmla="*/ 502683 h 502683"/>
                  <a:gd name="connsiteX0" fmla="*/ 125203 w 171864"/>
                  <a:gd name="connsiteY0" fmla="*/ 0 h 502683"/>
                  <a:gd name="connsiteX1" fmla="*/ 111957 w 171864"/>
                  <a:gd name="connsiteY1" fmla="*/ 502683 h 502683"/>
                  <a:gd name="connsiteX0" fmla="*/ 13246 w 59907"/>
                  <a:gd name="connsiteY0" fmla="*/ 0 h 502683"/>
                  <a:gd name="connsiteX1" fmla="*/ 0 w 59907"/>
                  <a:gd name="connsiteY1" fmla="*/ 502683 h 502683"/>
                  <a:gd name="connsiteX0" fmla="*/ 291774 w 338435"/>
                  <a:gd name="connsiteY0" fmla="*/ 124126 h 368385"/>
                  <a:gd name="connsiteX1" fmla="*/ 0 w 338435"/>
                  <a:gd name="connsiteY1" fmla="*/ 368385 h 368385"/>
                  <a:gd name="connsiteX0" fmla="*/ 291774 w 338435"/>
                  <a:gd name="connsiteY0" fmla="*/ 0 h 244259"/>
                  <a:gd name="connsiteX1" fmla="*/ 0 w 338435"/>
                  <a:gd name="connsiteY1" fmla="*/ 244259 h 244259"/>
                  <a:gd name="connsiteX0" fmla="*/ 270949 w 317610"/>
                  <a:gd name="connsiteY0" fmla="*/ 0 h 373470"/>
                  <a:gd name="connsiteX1" fmla="*/ 0 w 317610"/>
                  <a:gd name="connsiteY1" fmla="*/ 373470 h 373470"/>
                  <a:gd name="connsiteX0" fmla="*/ 83528 w 153555"/>
                  <a:gd name="connsiteY0" fmla="*/ 0 h 548283"/>
                  <a:gd name="connsiteX1" fmla="*/ 0 w 153555"/>
                  <a:gd name="connsiteY1" fmla="*/ 548283 h 548283"/>
                  <a:gd name="connsiteX0" fmla="*/ 39276 w 153555"/>
                  <a:gd name="connsiteY0" fmla="*/ 0 h 464675"/>
                  <a:gd name="connsiteX1" fmla="*/ 0 w 153555"/>
                  <a:gd name="connsiteY1" fmla="*/ 464675 h 464675"/>
                  <a:gd name="connsiteX0" fmla="*/ 39276 w 85937"/>
                  <a:gd name="connsiteY0" fmla="*/ 0 h 464675"/>
                  <a:gd name="connsiteX1" fmla="*/ 0 w 85937"/>
                  <a:gd name="connsiteY1" fmla="*/ 464675 h 464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5937" h="464675">
                    <a:moveTo>
                      <a:pt x="39276" y="0"/>
                    </a:moveTo>
                    <a:cubicBezTo>
                      <a:pt x="85937" y="184302"/>
                      <a:pt x="75464" y="248303"/>
                      <a:pt x="0" y="464675"/>
                    </a:cubicBezTo>
                  </a:path>
                </a:pathLst>
              </a:custGeom>
              <a:ln w="9525">
                <a:solidFill>
                  <a:schemeClr val="bg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77" name="TextBox 276"/>
              <p:cNvSpPr txBox="1"/>
              <p:nvPr/>
            </p:nvSpPr>
            <p:spPr>
              <a:xfrm>
                <a:off x="1674819" y="3673693"/>
                <a:ext cx="11849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bg1">
                        <a:lumMod val="65000"/>
                      </a:schemeClr>
                    </a:solidFill>
                  </a:rPr>
                  <a:t>Bitline</a:t>
                </a:r>
                <a:r>
                  <a:rPr lang="en-US" sz="11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</a:rPr>
                  <a:t>start rising</a:t>
                </a:r>
                <a:endParaRPr lang="nl-BE" sz="11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1" name="Freeform 380"/>
            <p:cNvSpPr/>
            <p:nvPr/>
          </p:nvSpPr>
          <p:spPr>
            <a:xfrm>
              <a:off x="3330576" y="4899024"/>
              <a:ext cx="301642" cy="342389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588669"/>
                <a:gd name="connsiteY0" fmla="*/ 0 h 632266"/>
                <a:gd name="connsiteX1" fmla="*/ 588669 w 588669"/>
                <a:gd name="connsiteY1" fmla="*/ 632266 h 632266"/>
                <a:gd name="connsiteX0" fmla="*/ 0 w 602956"/>
                <a:gd name="connsiteY0" fmla="*/ 0 h 565591"/>
                <a:gd name="connsiteX1" fmla="*/ 602956 w 602956"/>
                <a:gd name="connsiteY1" fmla="*/ 565591 h 565591"/>
                <a:gd name="connsiteX0" fmla="*/ 0 w 579143"/>
                <a:gd name="connsiteY0" fmla="*/ 0 h 608454"/>
                <a:gd name="connsiteX1" fmla="*/ 579143 w 579143"/>
                <a:gd name="connsiteY1" fmla="*/ 608454 h 608454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45939 w 218682"/>
                <a:gd name="connsiteY0" fmla="*/ 0 h 327466"/>
                <a:gd name="connsiteX1" fmla="*/ 218682 w 218682"/>
                <a:gd name="connsiteY1" fmla="*/ 327466 h 327466"/>
                <a:gd name="connsiteX0" fmla="*/ 45939 w 218682"/>
                <a:gd name="connsiteY0" fmla="*/ 8573 h 336039"/>
                <a:gd name="connsiteX1" fmla="*/ 21815 w 218682"/>
                <a:gd name="connsiteY1" fmla="*/ 0 h 336039"/>
                <a:gd name="connsiteX2" fmla="*/ 218682 w 218682"/>
                <a:gd name="connsiteY2" fmla="*/ 336039 h 336039"/>
                <a:gd name="connsiteX0" fmla="*/ 45939 w 218682"/>
                <a:gd name="connsiteY0" fmla="*/ 8573 h 336039"/>
                <a:gd name="connsiteX1" fmla="*/ 21815 w 218682"/>
                <a:gd name="connsiteY1" fmla="*/ 0 h 336039"/>
                <a:gd name="connsiteX2" fmla="*/ 218682 w 218682"/>
                <a:gd name="connsiteY2" fmla="*/ 336039 h 336039"/>
                <a:gd name="connsiteX0" fmla="*/ 21815 w 218682"/>
                <a:gd name="connsiteY0" fmla="*/ 0 h 336039"/>
                <a:gd name="connsiteX1" fmla="*/ 218682 w 218682"/>
                <a:gd name="connsiteY1" fmla="*/ 336039 h 336039"/>
                <a:gd name="connsiteX0" fmla="*/ 0 w 301642"/>
                <a:gd name="connsiteY0" fmla="*/ 0 h 342389"/>
                <a:gd name="connsiteX1" fmla="*/ 301642 w 301642"/>
                <a:gd name="connsiteY1" fmla="*/ 342389 h 34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1642" h="342389">
                  <a:moveTo>
                    <a:pt x="0" y="0"/>
                  </a:moveTo>
                  <a:cubicBezTo>
                    <a:pt x="95563" y="51108"/>
                    <a:pt x="82960" y="298299"/>
                    <a:pt x="301642" y="342389"/>
                  </a:cubicBezTo>
                </a:path>
              </a:pathLst>
            </a:custGeom>
            <a:ln w="9525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82" name="Straight Connector 381"/>
            <p:cNvCxnSpPr/>
            <p:nvPr/>
          </p:nvCxnSpPr>
          <p:spPr>
            <a:xfrm flipH="1">
              <a:off x="3676402" y="3754554"/>
              <a:ext cx="1905" cy="1728000"/>
            </a:xfrm>
            <a:prstGeom prst="line">
              <a:avLst/>
            </a:prstGeom>
            <a:ln w="2222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Freeform 382"/>
            <p:cNvSpPr/>
            <p:nvPr/>
          </p:nvSpPr>
          <p:spPr>
            <a:xfrm>
              <a:off x="3732548" y="3571673"/>
              <a:ext cx="446119" cy="208288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82686 w 177937"/>
                <a:gd name="connsiteY0" fmla="*/ 0 h 421609"/>
                <a:gd name="connsiteX1" fmla="*/ 111957 w 177937"/>
                <a:gd name="connsiteY1" fmla="*/ 421609 h 421609"/>
                <a:gd name="connsiteX0" fmla="*/ 0 w 122955"/>
                <a:gd name="connsiteY0" fmla="*/ 0 h 421609"/>
                <a:gd name="connsiteX1" fmla="*/ 29271 w 122955"/>
                <a:gd name="connsiteY1" fmla="*/ 421609 h 421609"/>
                <a:gd name="connsiteX0" fmla="*/ 475721 w 570972"/>
                <a:gd name="connsiteY0" fmla="*/ 0 h 664830"/>
                <a:gd name="connsiteX1" fmla="*/ 0 w 570972"/>
                <a:gd name="connsiteY1" fmla="*/ 664830 h 664830"/>
                <a:gd name="connsiteX0" fmla="*/ 475721 w 487674"/>
                <a:gd name="connsiteY0" fmla="*/ 0 h 664830"/>
                <a:gd name="connsiteX1" fmla="*/ 0 w 487674"/>
                <a:gd name="connsiteY1" fmla="*/ 664830 h 664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7674" h="664830">
                  <a:moveTo>
                    <a:pt x="475721" y="0"/>
                  </a:moveTo>
                  <a:cubicBezTo>
                    <a:pt x="487674" y="298313"/>
                    <a:pt x="93684" y="407922"/>
                    <a:pt x="0" y="664830"/>
                  </a:cubicBezTo>
                </a:path>
              </a:pathLst>
            </a:custGeom>
            <a:ln w="9525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4" name="TextBox 383"/>
            <p:cNvSpPr txBox="1"/>
            <p:nvPr/>
          </p:nvSpPr>
          <p:spPr>
            <a:xfrm>
              <a:off x="3811029" y="3368533"/>
              <a:ext cx="18549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C00000"/>
                  </a:solidFill>
                </a:rPr>
                <a:t>Memory cell connected to BL</a:t>
              </a:r>
              <a:endParaRPr lang="nl-BE" sz="11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87" name="TextBox 386"/>
          <p:cNvSpPr txBox="1"/>
          <p:nvPr/>
        </p:nvSpPr>
        <p:spPr>
          <a:xfrm>
            <a:off x="2486024" y="50196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4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2514599" y="56292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5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5057775" y="3790950"/>
            <a:ext cx="371475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Constraints / </a:t>
            </a:r>
            <a:r>
              <a:rPr lang="en-US" sz="2000" b="1" u="sng" dirty="0" smtClean="0">
                <a:solidFill>
                  <a:srgbClr val="002060"/>
                </a:solidFill>
              </a:rPr>
              <a:t>Optimization</a:t>
            </a:r>
            <a:endParaRPr lang="en-US" sz="2000" b="1" u="sng" dirty="0" smtClean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>
                <a:solidFill>
                  <a:srgbClr val="002060"/>
                </a:solidFill>
              </a:rPr>
              <a:t>cell should  be selected when load is turned on → 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4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.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&lt; T</a:t>
            </a:r>
            <a:r>
              <a:rPr lang="en-US" baseline="-25000" dirty="0" smtClean="0">
                <a:solidFill>
                  <a:srgbClr val="002060"/>
                </a:solidFill>
              </a:rPr>
              <a:t>4 </a:t>
            </a:r>
            <a:r>
              <a:rPr lang="en-US" dirty="0" smtClean="0">
                <a:solidFill>
                  <a:srgbClr val="002060"/>
                </a:solidFill>
              </a:rPr>
              <a:t>because of inverter. 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is dependent of size of BL and WL decoders. When 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 &lt; T</a:t>
            </a:r>
            <a:r>
              <a:rPr lang="en-US" baseline="-25000" dirty="0" smtClean="0">
                <a:solidFill>
                  <a:srgbClr val="002060"/>
                </a:solidFill>
              </a:rPr>
              <a:t>4</a:t>
            </a:r>
            <a:r>
              <a:rPr lang="en-US" dirty="0" smtClean="0">
                <a:solidFill>
                  <a:srgbClr val="002060"/>
                </a:solidFill>
              </a:rPr>
              <a:t>,T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the </a:t>
            </a:r>
            <a:r>
              <a:rPr lang="en-US" dirty="0" err="1" smtClean="0">
                <a:solidFill>
                  <a:srgbClr val="002060"/>
                </a:solidFill>
              </a:rPr>
              <a:t>bitline</a:t>
            </a:r>
            <a:r>
              <a:rPr lang="en-US" dirty="0" smtClean="0">
                <a:solidFill>
                  <a:srgbClr val="002060"/>
                </a:solidFill>
              </a:rPr>
              <a:t> is rising without cell selected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</a:t>
            </a:r>
          </a:p>
        </p:txBody>
      </p:sp>
      <p:sp>
        <p:nvSpPr>
          <p:cNvPr id="390" name="TextBox 389"/>
          <p:cNvSpPr txBox="1"/>
          <p:nvPr/>
        </p:nvSpPr>
        <p:spPr>
          <a:xfrm>
            <a:off x="2038349" y="47148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3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95" name="Freeform 394"/>
          <p:cNvSpPr/>
          <p:nvPr/>
        </p:nvSpPr>
        <p:spPr>
          <a:xfrm>
            <a:off x="6348752" y="996865"/>
            <a:ext cx="476351" cy="901923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7292" h="986350">
                <a:moveTo>
                  <a:pt x="0" y="0"/>
                </a:moveTo>
                <a:cubicBezTo>
                  <a:pt x="255258" y="220710"/>
                  <a:pt x="40534" y="816133"/>
                  <a:pt x="547293" y="986350"/>
                </a:cubicBezTo>
              </a:path>
            </a:pathLst>
          </a:custGeom>
          <a:ln w="28575"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96" name="TextBox 395"/>
          <p:cNvSpPr txBox="1"/>
          <p:nvPr/>
        </p:nvSpPr>
        <p:spPr>
          <a:xfrm>
            <a:off x="6838950" y="1790700"/>
            <a:ext cx="371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>
                <a:solidFill>
                  <a:srgbClr val="0070C0"/>
                </a:solidFill>
              </a:rPr>
              <a:t>T5 is enabled</a:t>
            </a:r>
            <a:r>
              <a:rPr lang="en-US" dirty="0" smtClean="0">
                <a:solidFill>
                  <a:srgbClr val="002060"/>
                </a:solidFill>
              </a:rPr>
              <a:t>	</a:t>
            </a:r>
          </a:p>
        </p:txBody>
      </p:sp>
      <p:sp>
        <p:nvSpPr>
          <p:cNvPr id="397" name="Freeform 396"/>
          <p:cNvSpPr/>
          <p:nvPr/>
        </p:nvSpPr>
        <p:spPr>
          <a:xfrm>
            <a:off x="7882279" y="3213239"/>
            <a:ext cx="1073505" cy="292892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1546276 w 1801534"/>
              <a:gd name="connsiteY0" fmla="*/ 4381757 h 4602467"/>
              <a:gd name="connsiteX1" fmla="*/ 506759 w 1801534"/>
              <a:gd name="connsiteY1" fmla="*/ 170217 h 4602467"/>
              <a:gd name="connsiteX0" fmla="*/ 0 w 853712"/>
              <a:gd name="connsiteY0" fmla="*/ 3110930 h 3331640"/>
              <a:gd name="connsiteX1" fmla="*/ 853712 w 853712"/>
              <a:gd name="connsiteY1" fmla="*/ 170217 h 3331640"/>
              <a:gd name="connsiteX0" fmla="*/ 0 w 1233378"/>
              <a:gd name="connsiteY0" fmla="*/ 2940713 h 3161423"/>
              <a:gd name="connsiteX1" fmla="*/ 853712 w 1233378"/>
              <a:gd name="connsiteY1" fmla="*/ 0 h 3161423"/>
              <a:gd name="connsiteX0" fmla="*/ 0 w 1233378"/>
              <a:gd name="connsiteY0" fmla="*/ 2940713 h 3203089"/>
              <a:gd name="connsiteX1" fmla="*/ 853712 w 1233378"/>
              <a:gd name="connsiteY1" fmla="*/ 0 h 320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3378" h="3203089">
                <a:moveTo>
                  <a:pt x="0" y="2940713"/>
                </a:moveTo>
                <a:cubicBezTo>
                  <a:pt x="1218288" y="3203089"/>
                  <a:pt x="1233378" y="475613"/>
                  <a:pt x="853712" y="0"/>
                </a:cubicBezTo>
              </a:path>
            </a:pathLst>
          </a:custGeom>
          <a:ln w="28575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160" descr="timing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56150" y="1155700"/>
            <a:ext cx="4495800" cy="268258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TIMING (3)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2" name="Group 379"/>
          <p:cNvGrpSpPr/>
          <p:nvPr/>
        </p:nvGrpSpPr>
        <p:grpSpPr>
          <a:xfrm>
            <a:off x="179109" y="654274"/>
            <a:ext cx="4900808" cy="3063560"/>
            <a:chOff x="790755" y="869813"/>
            <a:chExt cx="4900808" cy="3063560"/>
          </a:xfrm>
        </p:grpSpPr>
        <p:cxnSp>
          <p:nvCxnSpPr>
            <p:cNvPr id="344" name="Straight Connector 343"/>
            <p:cNvCxnSpPr/>
            <p:nvPr/>
          </p:nvCxnSpPr>
          <p:spPr>
            <a:xfrm flipV="1">
              <a:off x="1093961" y="1268118"/>
              <a:ext cx="1" cy="396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2105400" y="2271804"/>
              <a:ext cx="72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3363935" y="2220075"/>
              <a:ext cx="0" cy="22893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Straight Arrow Connector 292"/>
            <p:cNvCxnSpPr/>
            <p:nvPr/>
          </p:nvCxnSpPr>
          <p:spPr>
            <a:xfrm>
              <a:off x="3358099" y="2449007"/>
              <a:ext cx="10749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3361758" y="2220075"/>
              <a:ext cx="102419" cy="3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3314543" y="2220075"/>
              <a:ext cx="0" cy="2289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3241891" y="2337246"/>
              <a:ext cx="7265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flipV="1">
              <a:off x="3468164" y="2128502"/>
              <a:ext cx="0" cy="10083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98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3322782" y="1864715"/>
              <a:ext cx="296586" cy="238801"/>
            </a:xfrm>
            <a:prstGeom prst="rect">
              <a:avLst/>
            </a:prstGeom>
            <a:noFill/>
          </p:spPr>
        </p:pic>
        <p:cxnSp>
          <p:nvCxnSpPr>
            <p:cNvPr id="299" name="Straight Connector 298"/>
            <p:cNvCxnSpPr/>
            <p:nvPr/>
          </p:nvCxnSpPr>
          <p:spPr>
            <a:xfrm>
              <a:off x="3467189" y="2449007"/>
              <a:ext cx="1888" cy="2771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3279417" y="2722767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/>
            <p:nvPr/>
          </p:nvCxnSpPr>
          <p:spPr>
            <a:xfrm>
              <a:off x="3279417" y="3043272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3279417" y="2722767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3230024" y="2722767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3032453" y="2887158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3473433" y="3039044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4148377" y="2728824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4148377" y="3049328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148377" y="272882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4098984" y="2728824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3901413" y="289321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4342393" y="3045101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2" name="Oval 311"/>
            <p:cNvSpPr/>
            <p:nvPr/>
          </p:nvSpPr>
          <p:spPr>
            <a:xfrm>
              <a:off x="3379241" y="2532318"/>
              <a:ext cx="156805" cy="145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13" name="Straight Connector 312"/>
            <p:cNvCxnSpPr/>
            <p:nvPr/>
          </p:nvCxnSpPr>
          <p:spPr>
            <a:xfrm>
              <a:off x="4141844" y="1281324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Straight Arrow Connector 313"/>
            <p:cNvCxnSpPr/>
            <p:nvPr/>
          </p:nvCxnSpPr>
          <p:spPr>
            <a:xfrm flipH="1">
              <a:off x="4139055" y="1278626"/>
              <a:ext cx="198983" cy="1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4141844" y="1592223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4092451" y="1281324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3894879" y="144571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flipH="1">
              <a:off x="4335859" y="1581242"/>
              <a:ext cx="774" cy="1758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4329336" y="1125196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4329216" y="1758300"/>
              <a:ext cx="2654" cy="9635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>
              <a:stCxn id="298" idx="1"/>
            </p:cNvCxnSpPr>
            <p:nvPr/>
          </p:nvCxnSpPr>
          <p:spPr>
            <a:xfrm>
              <a:off x="3471074" y="1835823"/>
              <a:ext cx="1793744" cy="48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2" name="Oval 321"/>
            <p:cNvSpPr/>
            <p:nvPr/>
          </p:nvSpPr>
          <p:spPr>
            <a:xfrm>
              <a:off x="4252121" y="1761933"/>
              <a:ext cx="156805" cy="145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3" name="Straight Connector 322"/>
            <p:cNvCxnSpPr/>
            <p:nvPr/>
          </p:nvCxnSpPr>
          <p:spPr>
            <a:xfrm>
              <a:off x="3280839" y="3212130"/>
              <a:ext cx="123482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3626589" y="3257916"/>
              <a:ext cx="44453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3747153" y="3303703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3816232" y="3349489"/>
              <a:ext cx="551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 flipV="1">
              <a:off x="4019527" y="1118129"/>
              <a:ext cx="604352" cy="3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5263076" y="1835823"/>
              <a:ext cx="0" cy="6298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flipH="1">
              <a:off x="5263076" y="2783663"/>
              <a:ext cx="1089" cy="4148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5068299" y="2458705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/>
            <p:nvPr/>
          </p:nvCxnSpPr>
          <p:spPr>
            <a:xfrm>
              <a:off x="5068299" y="2779209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5068299" y="2458705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5018906" y="2458705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4821334" y="2623095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5" name="Oval 334"/>
            <p:cNvSpPr/>
            <p:nvPr/>
          </p:nvSpPr>
          <p:spPr>
            <a:xfrm>
              <a:off x="5231498" y="3192475"/>
              <a:ext cx="65335" cy="605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6" name="Trapezoid 335"/>
            <p:cNvSpPr/>
            <p:nvPr/>
          </p:nvSpPr>
          <p:spPr>
            <a:xfrm rot="16200000">
              <a:off x="387946" y="2034816"/>
              <a:ext cx="1430883" cy="345750"/>
            </a:xfrm>
            <a:prstGeom prst="trapezoid">
              <a:avLst>
                <a:gd name="adj" fmla="val 7516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cxnSp>
          <p:nvCxnSpPr>
            <p:cNvPr id="337" name="Straight Connector 336"/>
            <p:cNvCxnSpPr>
              <a:stCxn id="336" idx="2"/>
            </p:cNvCxnSpPr>
            <p:nvPr/>
          </p:nvCxnSpPr>
          <p:spPr>
            <a:xfrm flipV="1">
              <a:off x="1276262" y="2197100"/>
              <a:ext cx="39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Group 251"/>
            <p:cNvGrpSpPr/>
            <p:nvPr/>
          </p:nvGrpSpPr>
          <p:grpSpPr>
            <a:xfrm>
              <a:off x="2517716" y="2179794"/>
              <a:ext cx="247361" cy="183146"/>
              <a:chOff x="1907704" y="4725144"/>
              <a:chExt cx="360618" cy="288032"/>
            </a:xfrm>
          </p:grpSpPr>
          <p:sp>
            <p:nvSpPr>
              <p:cNvPr id="350" name="Isosceles Triangle 349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1" name="Flowchart: Connector 350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339" name="Elbow Connector 338"/>
            <p:cNvCxnSpPr/>
            <p:nvPr/>
          </p:nvCxnSpPr>
          <p:spPr>
            <a:xfrm rot="16200000" flipH="1">
              <a:off x="2723129" y="2366117"/>
              <a:ext cx="593535" cy="405079"/>
            </a:xfrm>
            <a:prstGeom prst="bentConnector3">
              <a:avLst>
                <a:gd name="adj1" fmla="val 10306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Elbow Connector 339"/>
            <p:cNvCxnSpPr/>
            <p:nvPr/>
          </p:nvCxnSpPr>
          <p:spPr>
            <a:xfrm flipV="1">
              <a:off x="2801297" y="2623166"/>
              <a:ext cx="2031929" cy="829738"/>
            </a:xfrm>
            <a:prstGeom prst="bentConnector3">
              <a:avLst>
                <a:gd name="adj1" fmla="val 10016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 flipV="1">
              <a:off x="2810823" y="2883595"/>
              <a:ext cx="4356" cy="5693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Elbow Connector 341"/>
            <p:cNvCxnSpPr/>
            <p:nvPr/>
          </p:nvCxnSpPr>
          <p:spPr>
            <a:xfrm rot="10800000">
              <a:off x="2386328" y="1440871"/>
              <a:ext cx="1520887" cy="1450058"/>
            </a:xfrm>
            <a:prstGeom prst="bentConnector3">
              <a:avLst>
                <a:gd name="adj1" fmla="val 31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2389564" y="1432016"/>
              <a:ext cx="0" cy="828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 72"/>
            <p:cNvGrpSpPr/>
            <p:nvPr/>
          </p:nvGrpSpPr>
          <p:grpSpPr>
            <a:xfrm>
              <a:off x="1586343" y="2046017"/>
              <a:ext cx="543320" cy="412076"/>
              <a:chOff x="3795012" y="3796531"/>
              <a:chExt cx="792086" cy="648070"/>
            </a:xfrm>
          </p:grpSpPr>
          <p:sp>
            <p:nvSpPr>
              <p:cNvPr id="348" name="Flowchart: Stored Data 347"/>
              <p:cNvSpPr/>
              <p:nvPr/>
            </p:nvSpPr>
            <p:spPr>
              <a:xfrm flipH="1">
                <a:off x="3795012" y="3796531"/>
                <a:ext cx="700879" cy="648070"/>
              </a:xfrm>
              <a:prstGeom prst="flowChartOnlineStora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9" name="Flowchart: Connector 348"/>
              <p:cNvSpPr/>
              <p:nvPr/>
            </p:nvSpPr>
            <p:spPr>
              <a:xfrm flipH="1">
                <a:off x="4494512" y="4084562"/>
                <a:ext cx="9258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346" name="Straight Connector 345"/>
            <p:cNvCxnSpPr/>
            <p:nvPr/>
          </p:nvCxnSpPr>
          <p:spPr>
            <a:xfrm flipH="1">
              <a:off x="1444425" y="2367500"/>
              <a:ext cx="2090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flipH="1">
              <a:off x="1848102" y="2615595"/>
              <a:ext cx="1385108" cy="45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V="1">
              <a:off x="3232666" y="2328417"/>
              <a:ext cx="2836" cy="29878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9" name="Isosceles Triangle 358"/>
            <p:cNvSpPr/>
            <p:nvPr/>
          </p:nvSpPr>
          <p:spPr>
            <a:xfrm rot="5400000">
              <a:off x="2426317" y="2513483"/>
              <a:ext cx="183146" cy="19757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36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0755" y="1035566"/>
              <a:ext cx="794913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3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22316" y="869813"/>
              <a:ext cx="484570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4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25409" y="2044771"/>
              <a:ext cx="531394" cy="333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5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978578" y="1602648"/>
              <a:ext cx="354989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6" name="Picture 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489652" y="2474782"/>
              <a:ext cx="338655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7" name="Picture 9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705000" y="2208082"/>
              <a:ext cx="986563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72" name="Trapezoid 371"/>
            <p:cNvSpPr/>
            <p:nvPr/>
          </p:nvSpPr>
          <p:spPr>
            <a:xfrm rot="16200000">
              <a:off x="955125" y="3045057"/>
              <a:ext cx="1430883" cy="345750"/>
            </a:xfrm>
            <a:prstGeom prst="trapezoid">
              <a:avLst>
                <a:gd name="adj" fmla="val 7516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374" name="TextBox 373"/>
            <p:cNvSpPr txBox="1"/>
            <p:nvPr/>
          </p:nvSpPr>
          <p:spPr>
            <a:xfrm rot="16200000">
              <a:off x="1042607" y="2948844"/>
              <a:ext cx="127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WL decoder</a:t>
              </a:r>
              <a:endParaRPr lang="nl-BE" sz="1400" dirty="0"/>
            </a:p>
          </p:txBody>
        </p:sp>
        <p:sp>
          <p:nvSpPr>
            <p:cNvPr id="375" name="TextBox 374"/>
            <p:cNvSpPr txBox="1"/>
            <p:nvPr/>
          </p:nvSpPr>
          <p:spPr>
            <a:xfrm rot="16200000">
              <a:off x="459717" y="1913466"/>
              <a:ext cx="127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BL decoder</a:t>
              </a:r>
              <a:endParaRPr lang="nl-BE" sz="1400" dirty="0"/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2702855" y="1156539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</a:t>
              </a:r>
              <a:endParaRPr lang="nl-BE" sz="1400" dirty="0"/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2826974" y="3392263"/>
              <a:ext cx="716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SelLbar</a:t>
              </a:r>
              <a:endParaRPr lang="nl-BE" sz="1400" dirty="0"/>
            </a:p>
          </p:txBody>
        </p:sp>
      </p:grpSp>
      <p:cxnSp>
        <p:nvCxnSpPr>
          <p:cNvPr id="205" name="Straight Connector 204"/>
          <p:cNvCxnSpPr/>
          <p:nvPr/>
        </p:nvCxnSpPr>
        <p:spPr>
          <a:xfrm flipV="1">
            <a:off x="561092" y="52766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561092" y="46670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561092" y="49718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561092" y="55814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561092" y="58862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561092" y="44003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561092" y="53147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561092" y="47051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561092" y="50099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561092" y="56195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561092" y="59243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226"/>
          <p:cNvGrpSpPr/>
          <p:nvPr/>
        </p:nvGrpSpPr>
        <p:grpSpPr>
          <a:xfrm flipH="1">
            <a:off x="268992" y="4395269"/>
            <a:ext cx="3022600" cy="270669"/>
            <a:chOff x="622300" y="1308100"/>
            <a:chExt cx="3022600" cy="270669"/>
          </a:xfrm>
        </p:grpSpPr>
        <p:cxnSp>
          <p:nvCxnSpPr>
            <p:cNvPr id="225" name="Straight Connector 224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230"/>
          <p:cNvGrpSpPr/>
          <p:nvPr/>
        </p:nvGrpSpPr>
        <p:grpSpPr>
          <a:xfrm flipH="1">
            <a:off x="879862" y="5009949"/>
            <a:ext cx="2646680" cy="271939"/>
            <a:chOff x="998220" y="1306830"/>
            <a:chExt cx="2646680" cy="271939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998220" y="1306830"/>
              <a:ext cx="1071880" cy="762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234"/>
          <p:cNvGrpSpPr/>
          <p:nvPr/>
        </p:nvGrpSpPr>
        <p:grpSpPr>
          <a:xfrm flipH="1">
            <a:off x="984580" y="5613199"/>
            <a:ext cx="3022600" cy="270669"/>
            <a:chOff x="438150" y="1308100"/>
            <a:chExt cx="3022600" cy="270669"/>
          </a:xfrm>
        </p:grpSpPr>
        <p:cxnSp>
          <p:nvCxnSpPr>
            <p:cNvPr id="233" name="Straight Connector 232"/>
            <p:cNvCxnSpPr/>
            <p:nvPr/>
          </p:nvCxnSpPr>
          <p:spPr>
            <a:xfrm flipV="1">
              <a:off x="43815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V="1">
              <a:off x="201295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187325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TextBox 235"/>
          <p:cNvSpPr txBox="1"/>
          <p:nvPr/>
        </p:nvSpPr>
        <p:spPr>
          <a:xfrm>
            <a:off x="502678" y="4384533"/>
            <a:ext cx="997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BL decoder</a:t>
            </a:r>
            <a:endParaRPr lang="nl-BE" sz="1400" dirty="0"/>
          </a:p>
        </p:txBody>
      </p:sp>
      <p:sp>
        <p:nvSpPr>
          <p:cNvPr id="237" name="TextBox 236"/>
          <p:cNvSpPr txBox="1"/>
          <p:nvPr/>
        </p:nvSpPr>
        <p:spPr>
          <a:xfrm>
            <a:off x="502678" y="4689333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</a:t>
            </a:r>
            <a:r>
              <a:rPr lang="en-US" sz="1400" dirty="0" smtClean="0"/>
              <a:t>	</a:t>
            </a:r>
            <a:endParaRPr lang="nl-BE" sz="1400" dirty="0"/>
          </a:p>
        </p:txBody>
      </p:sp>
      <p:sp>
        <p:nvSpPr>
          <p:cNvPr id="238" name="TextBox 237"/>
          <p:cNvSpPr txBox="1"/>
          <p:nvPr/>
        </p:nvSpPr>
        <p:spPr>
          <a:xfrm>
            <a:off x="502678" y="5001753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SelLbar</a:t>
            </a:r>
            <a:endParaRPr lang="nl-BE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502678" y="5298933"/>
            <a:ext cx="1060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WL decoder</a:t>
            </a:r>
            <a:endParaRPr lang="nl-BE" sz="1400" dirty="0"/>
          </a:p>
        </p:txBody>
      </p:sp>
      <p:sp>
        <p:nvSpPr>
          <p:cNvPr id="240" name="TextBox 239"/>
          <p:cNvSpPr txBox="1"/>
          <p:nvPr/>
        </p:nvSpPr>
        <p:spPr>
          <a:xfrm>
            <a:off x="502678" y="5603733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WL</a:t>
            </a:r>
            <a:endParaRPr lang="nl-BE" sz="1400" dirty="0"/>
          </a:p>
        </p:txBody>
      </p:sp>
      <p:grpSp>
        <p:nvGrpSpPr>
          <p:cNvPr id="11" name="Group 226"/>
          <p:cNvGrpSpPr/>
          <p:nvPr/>
        </p:nvGrpSpPr>
        <p:grpSpPr>
          <a:xfrm flipH="1">
            <a:off x="478513" y="4700085"/>
            <a:ext cx="3022600" cy="270669"/>
            <a:chOff x="622300" y="1308100"/>
            <a:chExt cx="3022600" cy="270669"/>
          </a:xfrm>
        </p:grpSpPr>
        <p:cxnSp>
          <p:nvCxnSpPr>
            <p:cNvPr id="266" name="Straight Connector 265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226"/>
          <p:cNvGrpSpPr/>
          <p:nvPr/>
        </p:nvGrpSpPr>
        <p:grpSpPr>
          <a:xfrm flipH="1">
            <a:off x="662649" y="5307369"/>
            <a:ext cx="3022600" cy="270669"/>
            <a:chOff x="447675" y="1308100"/>
            <a:chExt cx="3022600" cy="270669"/>
          </a:xfrm>
        </p:grpSpPr>
        <p:cxnSp>
          <p:nvCxnSpPr>
            <p:cNvPr id="270" name="Straight Connector 269"/>
            <p:cNvCxnSpPr/>
            <p:nvPr/>
          </p:nvCxnSpPr>
          <p:spPr>
            <a:xfrm flipV="1">
              <a:off x="447675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V="1">
              <a:off x="2022475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1882775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9" name="TextBox 388"/>
          <p:cNvSpPr txBox="1"/>
          <p:nvPr/>
        </p:nvSpPr>
        <p:spPr>
          <a:xfrm>
            <a:off x="5057775" y="3790950"/>
            <a:ext cx="371475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Constraints / </a:t>
            </a:r>
            <a:r>
              <a:rPr lang="en-US" sz="2000" b="1" u="sng" dirty="0" smtClean="0">
                <a:solidFill>
                  <a:srgbClr val="002060"/>
                </a:solidFill>
              </a:rPr>
              <a:t>Optimization</a:t>
            </a:r>
            <a:endParaRPr lang="en-US" sz="2000" b="1" u="sng" dirty="0" smtClean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>
                <a:solidFill>
                  <a:srgbClr val="002060"/>
                </a:solidFill>
              </a:rPr>
              <a:t>cell should  be deselected when load is turned off → 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4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.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&lt; T</a:t>
            </a:r>
            <a:r>
              <a:rPr lang="en-US" baseline="-25000" dirty="0" smtClean="0">
                <a:solidFill>
                  <a:srgbClr val="002060"/>
                </a:solidFill>
              </a:rPr>
              <a:t>4 </a:t>
            </a:r>
            <a:r>
              <a:rPr lang="en-US" dirty="0" smtClean="0">
                <a:solidFill>
                  <a:srgbClr val="002060"/>
                </a:solidFill>
              </a:rPr>
              <a:t>because of inverter. 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is dependent of size of BL and WL decoders. When 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 &gt; 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the </a:t>
            </a:r>
            <a:r>
              <a:rPr lang="en-US" dirty="0" err="1" smtClean="0">
                <a:solidFill>
                  <a:srgbClr val="002060"/>
                </a:solidFill>
              </a:rPr>
              <a:t>bitline</a:t>
            </a:r>
            <a:r>
              <a:rPr lang="en-US" dirty="0" smtClean="0">
                <a:solidFill>
                  <a:srgbClr val="002060"/>
                </a:solidFill>
              </a:rPr>
              <a:t> is rising without cell selected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</a:t>
            </a:r>
          </a:p>
        </p:txBody>
      </p:sp>
      <p:sp>
        <p:nvSpPr>
          <p:cNvPr id="397" name="Freeform 396"/>
          <p:cNvSpPr/>
          <p:nvPr/>
        </p:nvSpPr>
        <p:spPr>
          <a:xfrm>
            <a:off x="7666481" y="2413139"/>
            <a:ext cx="1384553" cy="372902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1546276 w 1801534"/>
              <a:gd name="connsiteY0" fmla="*/ 4381757 h 4602467"/>
              <a:gd name="connsiteX1" fmla="*/ 506759 w 1801534"/>
              <a:gd name="connsiteY1" fmla="*/ 170217 h 4602467"/>
              <a:gd name="connsiteX0" fmla="*/ 0 w 853712"/>
              <a:gd name="connsiteY0" fmla="*/ 3110930 h 3331640"/>
              <a:gd name="connsiteX1" fmla="*/ 853712 w 853712"/>
              <a:gd name="connsiteY1" fmla="*/ 170217 h 3331640"/>
              <a:gd name="connsiteX0" fmla="*/ 0 w 1233378"/>
              <a:gd name="connsiteY0" fmla="*/ 2940713 h 3161423"/>
              <a:gd name="connsiteX1" fmla="*/ 853712 w 1233378"/>
              <a:gd name="connsiteY1" fmla="*/ 0 h 3161423"/>
              <a:gd name="connsiteX0" fmla="*/ 0 w 1233378"/>
              <a:gd name="connsiteY0" fmla="*/ 2940713 h 3203089"/>
              <a:gd name="connsiteX1" fmla="*/ 853712 w 1233378"/>
              <a:gd name="connsiteY1" fmla="*/ 0 h 3203089"/>
              <a:gd name="connsiteX0" fmla="*/ 247936 w 1466224"/>
              <a:gd name="connsiteY0" fmla="*/ 3815708 h 4078084"/>
              <a:gd name="connsiteX1" fmla="*/ 0 w 1466224"/>
              <a:gd name="connsiteY1" fmla="*/ 0 h 4078084"/>
              <a:gd name="connsiteX0" fmla="*/ 247936 w 1590749"/>
              <a:gd name="connsiteY0" fmla="*/ 3815708 h 4078084"/>
              <a:gd name="connsiteX1" fmla="*/ 0 w 1590749"/>
              <a:gd name="connsiteY1" fmla="*/ 0 h 4078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90749" h="4078084">
                <a:moveTo>
                  <a:pt x="247936" y="3815708"/>
                </a:moveTo>
                <a:cubicBezTo>
                  <a:pt x="1466224" y="4078084"/>
                  <a:pt x="1590749" y="1142276"/>
                  <a:pt x="0" y="0"/>
                </a:cubicBezTo>
              </a:path>
            </a:pathLst>
          </a:custGeom>
          <a:ln w="28575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41" name="Group 226"/>
          <p:cNvGrpSpPr/>
          <p:nvPr/>
        </p:nvGrpSpPr>
        <p:grpSpPr>
          <a:xfrm flipH="1" flipV="1">
            <a:off x="1856492" y="4395269"/>
            <a:ext cx="3022600" cy="270669"/>
            <a:chOff x="622300" y="1308100"/>
            <a:chExt cx="3022600" cy="270669"/>
          </a:xfrm>
        </p:grpSpPr>
        <p:cxnSp>
          <p:nvCxnSpPr>
            <p:cNvPr id="142" name="Straight Connector 141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226"/>
          <p:cNvGrpSpPr/>
          <p:nvPr/>
        </p:nvGrpSpPr>
        <p:grpSpPr>
          <a:xfrm flipH="1" flipV="1">
            <a:off x="2059692" y="4700069"/>
            <a:ext cx="2726800" cy="270669"/>
            <a:chOff x="918100" y="1308100"/>
            <a:chExt cx="2726800" cy="270669"/>
          </a:xfrm>
        </p:grpSpPr>
        <p:cxnSp>
          <p:nvCxnSpPr>
            <p:cNvPr id="146" name="Straight Connector 145"/>
            <p:cNvCxnSpPr/>
            <p:nvPr/>
          </p:nvCxnSpPr>
          <p:spPr>
            <a:xfrm flipV="1">
              <a:off x="918100" y="1314450"/>
              <a:ext cx="11520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226"/>
          <p:cNvGrpSpPr/>
          <p:nvPr/>
        </p:nvGrpSpPr>
        <p:grpSpPr>
          <a:xfrm flipH="1" flipV="1">
            <a:off x="2466092" y="5004869"/>
            <a:ext cx="2330800" cy="270669"/>
            <a:chOff x="1314100" y="1308100"/>
            <a:chExt cx="2330800" cy="270669"/>
          </a:xfrm>
        </p:grpSpPr>
        <p:cxnSp>
          <p:nvCxnSpPr>
            <p:cNvPr id="150" name="Straight Connector 149"/>
            <p:cNvCxnSpPr/>
            <p:nvPr/>
          </p:nvCxnSpPr>
          <p:spPr>
            <a:xfrm flipV="1">
              <a:off x="1314100" y="1314450"/>
              <a:ext cx="7560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226"/>
          <p:cNvGrpSpPr/>
          <p:nvPr/>
        </p:nvGrpSpPr>
        <p:grpSpPr>
          <a:xfrm flipH="1" flipV="1">
            <a:off x="2281942" y="5309669"/>
            <a:ext cx="2510800" cy="270669"/>
            <a:chOff x="1134100" y="1308100"/>
            <a:chExt cx="2510800" cy="270669"/>
          </a:xfrm>
        </p:grpSpPr>
        <p:cxnSp>
          <p:nvCxnSpPr>
            <p:cNvPr id="154" name="Straight Connector 153"/>
            <p:cNvCxnSpPr/>
            <p:nvPr/>
          </p:nvCxnSpPr>
          <p:spPr>
            <a:xfrm flipV="1">
              <a:off x="1134100" y="1314450"/>
              <a:ext cx="9360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226"/>
          <p:cNvGrpSpPr/>
          <p:nvPr/>
        </p:nvGrpSpPr>
        <p:grpSpPr>
          <a:xfrm flipH="1" flipV="1">
            <a:off x="2580392" y="5614469"/>
            <a:ext cx="2150800" cy="270669"/>
            <a:chOff x="1494100" y="1308100"/>
            <a:chExt cx="2150800" cy="270669"/>
          </a:xfrm>
        </p:grpSpPr>
        <p:cxnSp>
          <p:nvCxnSpPr>
            <p:cNvPr id="158" name="Straight Connector 157"/>
            <p:cNvCxnSpPr/>
            <p:nvPr/>
          </p:nvCxnSpPr>
          <p:spPr>
            <a:xfrm flipV="1">
              <a:off x="1494100" y="1314450"/>
              <a:ext cx="5760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Freeform 241"/>
          <p:cNvSpPr/>
          <p:nvPr/>
        </p:nvSpPr>
        <p:spPr>
          <a:xfrm>
            <a:off x="3324635" y="4511674"/>
            <a:ext cx="218682" cy="336039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45939 w 218682"/>
              <a:gd name="connsiteY0" fmla="*/ 0 h 327466"/>
              <a:gd name="connsiteX1" fmla="*/ 218682 w 218682"/>
              <a:gd name="connsiteY1" fmla="*/ 327466 h 327466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682" h="336039">
                <a:moveTo>
                  <a:pt x="45939" y="8573"/>
                </a:moveTo>
                <a:lnTo>
                  <a:pt x="21815" y="0"/>
                </a:lnTo>
                <a:cubicBezTo>
                  <a:pt x="117378" y="51108"/>
                  <a:pt x="0" y="291949"/>
                  <a:pt x="218682" y="336039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4" name="Freeform 243"/>
          <p:cNvSpPr/>
          <p:nvPr/>
        </p:nvSpPr>
        <p:spPr>
          <a:xfrm>
            <a:off x="3609493" y="4844098"/>
            <a:ext cx="399757" cy="30921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352131"/>
              <a:gd name="connsiteY0" fmla="*/ 0 h 325879"/>
              <a:gd name="connsiteX1" fmla="*/ 352131 w 352131"/>
              <a:gd name="connsiteY1" fmla="*/ 325879 h 325879"/>
              <a:gd name="connsiteX0" fmla="*/ 0 w 528344"/>
              <a:gd name="connsiteY0" fmla="*/ 0 h 349692"/>
              <a:gd name="connsiteX1" fmla="*/ 528344 w 528344"/>
              <a:gd name="connsiteY1" fmla="*/ 349692 h 349692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399757"/>
              <a:gd name="connsiteY0" fmla="*/ 0 h 309210"/>
              <a:gd name="connsiteX1" fmla="*/ 399757 w 399757"/>
              <a:gd name="connsiteY1" fmla="*/ 309210 h 3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9757" h="309210">
                <a:moveTo>
                  <a:pt x="0" y="0"/>
                </a:moveTo>
                <a:cubicBezTo>
                  <a:pt x="180976" y="47298"/>
                  <a:pt x="212032" y="250833"/>
                  <a:pt x="399757" y="309210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46" name="Straight Connector 245"/>
          <p:cNvCxnSpPr/>
          <p:nvPr/>
        </p:nvCxnSpPr>
        <p:spPr>
          <a:xfrm flipH="1">
            <a:off x="3180467" y="4312719"/>
            <a:ext cx="1905" cy="1692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Freeform 247"/>
          <p:cNvSpPr/>
          <p:nvPr/>
        </p:nvSpPr>
        <p:spPr>
          <a:xfrm>
            <a:off x="2934245" y="4202705"/>
            <a:ext cx="229183" cy="11303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531" h="360804">
                <a:moveTo>
                  <a:pt x="0" y="0"/>
                </a:moveTo>
                <a:cubicBezTo>
                  <a:pt x="95251" y="123498"/>
                  <a:pt x="138574" y="12688"/>
                  <a:pt x="250531" y="360804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9" name="TextBox 248"/>
          <p:cNvSpPr txBox="1"/>
          <p:nvPr/>
        </p:nvSpPr>
        <p:spPr>
          <a:xfrm>
            <a:off x="2120341" y="4004327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Start  decoding</a:t>
            </a:r>
            <a:endParaRPr lang="nl-BE" sz="1100" dirty="0">
              <a:solidFill>
                <a:srgbClr val="C00000"/>
              </a:solidFill>
            </a:endParaRPr>
          </a:p>
        </p:txBody>
      </p:sp>
      <p:cxnSp>
        <p:nvCxnSpPr>
          <p:cNvPr id="275" name="Straight Connector 274"/>
          <p:cNvCxnSpPr/>
          <p:nvPr/>
        </p:nvCxnSpPr>
        <p:spPr>
          <a:xfrm flipH="1">
            <a:off x="3619252" y="4312719"/>
            <a:ext cx="1905" cy="169200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Freeform 275"/>
          <p:cNvSpPr/>
          <p:nvPr/>
        </p:nvSpPr>
        <p:spPr>
          <a:xfrm>
            <a:off x="3660952" y="4142380"/>
            <a:ext cx="78614" cy="14558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125203 w 220454"/>
              <a:gd name="connsiteY0" fmla="*/ 0 h 502683"/>
              <a:gd name="connsiteX1" fmla="*/ 111957 w 220454"/>
              <a:gd name="connsiteY1" fmla="*/ 502683 h 502683"/>
              <a:gd name="connsiteX0" fmla="*/ 125203 w 171864"/>
              <a:gd name="connsiteY0" fmla="*/ 0 h 502683"/>
              <a:gd name="connsiteX1" fmla="*/ 111957 w 171864"/>
              <a:gd name="connsiteY1" fmla="*/ 502683 h 502683"/>
              <a:gd name="connsiteX0" fmla="*/ 13246 w 59907"/>
              <a:gd name="connsiteY0" fmla="*/ 0 h 502683"/>
              <a:gd name="connsiteX1" fmla="*/ 0 w 59907"/>
              <a:gd name="connsiteY1" fmla="*/ 502683 h 502683"/>
              <a:gd name="connsiteX0" fmla="*/ 291774 w 338435"/>
              <a:gd name="connsiteY0" fmla="*/ 124126 h 368385"/>
              <a:gd name="connsiteX1" fmla="*/ 0 w 338435"/>
              <a:gd name="connsiteY1" fmla="*/ 368385 h 368385"/>
              <a:gd name="connsiteX0" fmla="*/ 291774 w 338435"/>
              <a:gd name="connsiteY0" fmla="*/ 0 h 244259"/>
              <a:gd name="connsiteX1" fmla="*/ 0 w 338435"/>
              <a:gd name="connsiteY1" fmla="*/ 244259 h 244259"/>
              <a:gd name="connsiteX0" fmla="*/ 270949 w 317610"/>
              <a:gd name="connsiteY0" fmla="*/ 0 h 373470"/>
              <a:gd name="connsiteX1" fmla="*/ 0 w 317610"/>
              <a:gd name="connsiteY1" fmla="*/ 373470 h 373470"/>
              <a:gd name="connsiteX0" fmla="*/ 83528 w 153555"/>
              <a:gd name="connsiteY0" fmla="*/ 0 h 548283"/>
              <a:gd name="connsiteX1" fmla="*/ 0 w 153555"/>
              <a:gd name="connsiteY1" fmla="*/ 548283 h 548283"/>
              <a:gd name="connsiteX0" fmla="*/ 39276 w 153555"/>
              <a:gd name="connsiteY0" fmla="*/ 0 h 464675"/>
              <a:gd name="connsiteX1" fmla="*/ 0 w 153555"/>
              <a:gd name="connsiteY1" fmla="*/ 464675 h 464675"/>
              <a:gd name="connsiteX0" fmla="*/ 39276 w 85937"/>
              <a:gd name="connsiteY0" fmla="*/ 0 h 464675"/>
              <a:gd name="connsiteX1" fmla="*/ 0 w 85937"/>
              <a:gd name="connsiteY1" fmla="*/ 464675 h 46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37" h="464675">
                <a:moveTo>
                  <a:pt x="39276" y="0"/>
                </a:moveTo>
                <a:cubicBezTo>
                  <a:pt x="85937" y="184302"/>
                  <a:pt x="75464" y="248303"/>
                  <a:pt x="0" y="464675"/>
                </a:cubicBezTo>
              </a:path>
            </a:pathLst>
          </a:custGeom>
          <a:ln w="9525"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7" name="TextBox 276"/>
          <p:cNvSpPr txBox="1"/>
          <p:nvPr/>
        </p:nvSpPr>
        <p:spPr>
          <a:xfrm>
            <a:off x="3112211" y="3940192"/>
            <a:ext cx="1223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</a:rPr>
              <a:t>Bitline</a:t>
            </a:r>
            <a:r>
              <a:rPr lang="en-US" sz="1100" dirty="0" smtClean="0">
                <a:solidFill>
                  <a:srgbClr val="C00000"/>
                </a:solidFill>
              </a:rPr>
              <a:t>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start falling</a:t>
            </a:r>
            <a:endParaRPr lang="nl-BE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1" name="Freeform 380"/>
          <p:cNvSpPr/>
          <p:nvPr/>
        </p:nvSpPr>
        <p:spPr>
          <a:xfrm>
            <a:off x="3832226" y="5470524"/>
            <a:ext cx="301642" cy="342389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45939 w 218682"/>
              <a:gd name="connsiteY0" fmla="*/ 0 h 327466"/>
              <a:gd name="connsiteX1" fmla="*/ 218682 w 218682"/>
              <a:gd name="connsiteY1" fmla="*/ 327466 h 327466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21815 w 218682"/>
              <a:gd name="connsiteY0" fmla="*/ 0 h 336039"/>
              <a:gd name="connsiteX1" fmla="*/ 218682 w 218682"/>
              <a:gd name="connsiteY1" fmla="*/ 336039 h 336039"/>
              <a:gd name="connsiteX0" fmla="*/ 0 w 301642"/>
              <a:gd name="connsiteY0" fmla="*/ 0 h 342389"/>
              <a:gd name="connsiteX1" fmla="*/ 301642 w 301642"/>
              <a:gd name="connsiteY1" fmla="*/ 342389 h 34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1642" h="342389">
                <a:moveTo>
                  <a:pt x="0" y="0"/>
                </a:moveTo>
                <a:cubicBezTo>
                  <a:pt x="95563" y="51108"/>
                  <a:pt x="82960" y="298299"/>
                  <a:pt x="301642" y="342389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382" name="Straight Connector 381"/>
          <p:cNvCxnSpPr/>
          <p:nvPr/>
        </p:nvCxnSpPr>
        <p:spPr>
          <a:xfrm flipH="1">
            <a:off x="4114552" y="4230804"/>
            <a:ext cx="1905" cy="1728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Freeform 382"/>
          <p:cNvSpPr/>
          <p:nvPr/>
        </p:nvSpPr>
        <p:spPr>
          <a:xfrm>
            <a:off x="4170698" y="4047923"/>
            <a:ext cx="446119" cy="20828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82686 w 177937"/>
              <a:gd name="connsiteY0" fmla="*/ 0 h 421609"/>
              <a:gd name="connsiteX1" fmla="*/ 111957 w 177937"/>
              <a:gd name="connsiteY1" fmla="*/ 421609 h 421609"/>
              <a:gd name="connsiteX0" fmla="*/ 0 w 122955"/>
              <a:gd name="connsiteY0" fmla="*/ 0 h 421609"/>
              <a:gd name="connsiteX1" fmla="*/ 29271 w 122955"/>
              <a:gd name="connsiteY1" fmla="*/ 421609 h 421609"/>
              <a:gd name="connsiteX0" fmla="*/ 475721 w 570972"/>
              <a:gd name="connsiteY0" fmla="*/ 0 h 664830"/>
              <a:gd name="connsiteX1" fmla="*/ 0 w 570972"/>
              <a:gd name="connsiteY1" fmla="*/ 664830 h 664830"/>
              <a:gd name="connsiteX0" fmla="*/ 475721 w 487674"/>
              <a:gd name="connsiteY0" fmla="*/ 0 h 664830"/>
              <a:gd name="connsiteX1" fmla="*/ 0 w 487674"/>
              <a:gd name="connsiteY1" fmla="*/ 664830 h 66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7674" h="664830">
                <a:moveTo>
                  <a:pt x="475721" y="0"/>
                </a:moveTo>
                <a:cubicBezTo>
                  <a:pt x="487674" y="298313"/>
                  <a:pt x="93684" y="407922"/>
                  <a:pt x="0" y="664830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4" name="TextBox 383"/>
          <p:cNvSpPr txBox="1"/>
          <p:nvPr/>
        </p:nvSpPr>
        <p:spPr>
          <a:xfrm>
            <a:off x="3176029" y="3762233"/>
            <a:ext cx="2015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Memory cell disconnected to BL</a:t>
            </a:r>
            <a:endParaRPr lang="nl-BE" sz="1100" dirty="0">
              <a:solidFill>
                <a:srgbClr val="C00000"/>
              </a:solidFill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4048124" y="50196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4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4076699" y="56292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5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3600449" y="47148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3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152" descr="bl_wl_decoder_depe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94618" y="388585"/>
            <a:ext cx="4449382" cy="351031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TIMING (4)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2" name="Group 379"/>
          <p:cNvGrpSpPr/>
          <p:nvPr/>
        </p:nvGrpSpPr>
        <p:grpSpPr>
          <a:xfrm>
            <a:off x="179109" y="654274"/>
            <a:ext cx="4900808" cy="3063560"/>
            <a:chOff x="790755" y="869813"/>
            <a:chExt cx="4900808" cy="3063560"/>
          </a:xfrm>
        </p:grpSpPr>
        <p:cxnSp>
          <p:nvCxnSpPr>
            <p:cNvPr id="344" name="Straight Connector 343"/>
            <p:cNvCxnSpPr/>
            <p:nvPr/>
          </p:nvCxnSpPr>
          <p:spPr>
            <a:xfrm flipV="1">
              <a:off x="1093961" y="1268118"/>
              <a:ext cx="1" cy="396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2105400" y="2271804"/>
              <a:ext cx="72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3363935" y="2220075"/>
              <a:ext cx="0" cy="22893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Straight Arrow Connector 292"/>
            <p:cNvCxnSpPr/>
            <p:nvPr/>
          </p:nvCxnSpPr>
          <p:spPr>
            <a:xfrm>
              <a:off x="3358099" y="2449007"/>
              <a:ext cx="10749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3361758" y="2220075"/>
              <a:ext cx="102419" cy="3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3314543" y="2220075"/>
              <a:ext cx="0" cy="2289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3241891" y="2337246"/>
              <a:ext cx="7265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flipV="1">
              <a:off x="3468164" y="2128502"/>
              <a:ext cx="0" cy="10083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98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3322782" y="1864715"/>
              <a:ext cx="296586" cy="238801"/>
            </a:xfrm>
            <a:prstGeom prst="rect">
              <a:avLst/>
            </a:prstGeom>
            <a:noFill/>
          </p:spPr>
        </p:pic>
        <p:cxnSp>
          <p:nvCxnSpPr>
            <p:cNvPr id="299" name="Straight Connector 298"/>
            <p:cNvCxnSpPr/>
            <p:nvPr/>
          </p:nvCxnSpPr>
          <p:spPr>
            <a:xfrm>
              <a:off x="3467189" y="2449007"/>
              <a:ext cx="1888" cy="2771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3279417" y="2722767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/>
            <p:nvPr/>
          </p:nvCxnSpPr>
          <p:spPr>
            <a:xfrm>
              <a:off x="3279417" y="3043272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3279417" y="2722767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3230024" y="2722767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3032453" y="2887158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3473433" y="3039044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4148377" y="2728824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4148377" y="3049328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148377" y="272882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4098984" y="2728824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3901413" y="289321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4342393" y="3045101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2" name="Oval 311"/>
            <p:cNvSpPr/>
            <p:nvPr/>
          </p:nvSpPr>
          <p:spPr>
            <a:xfrm>
              <a:off x="3379241" y="2532318"/>
              <a:ext cx="156805" cy="145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13" name="Straight Connector 312"/>
            <p:cNvCxnSpPr/>
            <p:nvPr/>
          </p:nvCxnSpPr>
          <p:spPr>
            <a:xfrm>
              <a:off x="4141844" y="1281324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Straight Arrow Connector 313"/>
            <p:cNvCxnSpPr/>
            <p:nvPr/>
          </p:nvCxnSpPr>
          <p:spPr>
            <a:xfrm flipH="1">
              <a:off x="4139055" y="1278626"/>
              <a:ext cx="198983" cy="1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4141844" y="1592223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4092451" y="1281324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3894879" y="144571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flipH="1">
              <a:off x="4335859" y="1581242"/>
              <a:ext cx="774" cy="1758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4329336" y="1125196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4329216" y="1758300"/>
              <a:ext cx="2654" cy="9635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>
              <a:stCxn id="298" idx="1"/>
            </p:cNvCxnSpPr>
            <p:nvPr/>
          </p:nvCxnSpPr>
          <p:spPr>
            <a:xfrm>
              <a:off x="3471074" y="1835823"/>
              <a:ext cx="1793744" cy="48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2" name="Oval 321"/>
            <p:cNvSpPr/>
            <p:nvPr/>
          </p:nvSpPr>
          <p:spPr>
            <a:xfrm>
              <a:off x="4252121" y="1761933"/>
              <a:ext cx="156805" cy="145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3" name="Straight Connector 322"/>
            <p:cNvCxnSpPr/>
            <p:nvPr/>
          </p:nvCxnSpPr>
          <p:spPr>
            <a:xfrm>
              <a:off x="3280839" y="3212130"/>
              <a:ext cx="123482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3626589" y="3257916"/>
              <a:ext cx="44453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3747153" y="3303703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3816232" y="3349489"/>
              <a:ext cx="551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 flipV="1">
              <a:off x="4019527" y="1118129"/>
              <a:ext cx="604352" cy="3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5263076" y="1835823"/>
              <a:ext cx="0" cy="6298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flipH="1">
              <a:off x="5263076" y="2783663"/>
              <a:ext cx="1089" cy="4148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5068299" y="2458705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/>
            <p:nvPr/>
          </p:nvCxnSpPr>
          <p:spPr>
            <a:xfrm>
              <a:off x="5068299" y="2779209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5068299" y="2458705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5018906" y="2458705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4821334" y="2623095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5" name="Oval 334"/>
            <p:cNvSpPr/>
            <p:nvPr/>
          </p:nvSpPr>
          <p:spPr>
            <a:xfrm>
              <a:off x="5231498" y="3192475"/>
              <a:ext cx="65335" cy="605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6" name="Trapezoid 335"/>
            <p:cNvSpPr/>
            <p:nvPr/>
          </p:nvSpPr>
          <p:spPr>
            <a:xfrm rot="16200000">
              <a:off x="387946" y="2034816"/>
              <a:ext cx="1430883" cy="345750"/>
            </a:xfrm>
            <a:prstGeom prst="trapezoid">
              <a:avLst>
                <a:gd name="adj" fmla="val 7516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cxnSp>
          <p:nvCxnSpPr>
            <p:cNvPr id="337" name="Straight Connector 336"/>
            <p:cNvCxnSpPr>
              <a:stCxn id="336" idx="2"/>
            </p:cNvCxnSpPr>
            <p:nvPr/>
          </p:nvCxnSpPr>
          <p:spPr>
            <a:xfrm flipV="1">
              <a:off x="1276262" y="2197100"/>
              <a:ext cx="39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Group 251"/>
            <p:cNvGrpSpPr/>
            <p:nvPr/>
          </p:nvGrpSpPr>
          <p:grpSpPr>
            <a:xfrm>
              <a:off x="2517716" y="2179794"/>
              <a:ext cx="247361" cy="183146"/>
              <a:chOff x="1907704" y="4725144"/>
              <a:chExt cx="360618" cy="288032"/>
            </a:xfrm>
          </p:grpSpPr>
          <p:sp>
            <p:nvSpPr>
              <p:cNvPr id="350" name="Isosceles Triangle 349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1" name="Flowchart: Connector 350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339" name="Elbow Connector 338"/>
            <p:cNvCxnSpPr/>
            <p:nvPr/>
          </p:nvCxnSpPr>
          <p:spPr>
            <a:xfrm rot="16200000" flipH="1">
              <a:off x="2723129" y="2366117"/>
              <a:ext cx="593535" cy="405079"/>
            </a:xfrm>
            <a:prstGeom prst="bentConnector3">
              <a:avLst>
                <a:gd name="adj1" fmla="val 10306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Elbow Connector 339"/>
            <p:cNvCxnSpPr/>
            <p:nvPr/>
          </p:nvCxnSpPr>
          <p:spPr>
            <a:xfrm flipV="1">
              <a:off x="2801297" y="2623166"/>
              <a:ext cx="2031929" cy="829738"/>
            </a:xfrm>
            <a:prstGeom prst="bentConnector3">
              <a:avLst>
                <a:gd name="adj1" fmla="val 10016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 flipV="1">
              <a:off x="2810823" y="2883595"/>
              <a:ext cx="4356" cy="5693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Elbow Connector 341"/>
            <p:cNvCxnSpPr/>
            <p:nvPr/>
          </p:nvCxnSpPr>
          <p:spPr>
            <a:xfrm rot="10800000">
              <a:off x="2386328" y="1440871"/>
              <a:ext cx="1520887" cy="1450058"/>
            </a:xfrm>
            <a:prstGeom prst="bentConnector3">
              <a:avLst>
                <a:gd name="adj1" fmla="val 31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2389564" y="1432016"/>
              <a:ext cx="0" cy="828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 72"/>
            <p:cNvGrpSpPr/>
            <p:nvPr/>
          </p:nvGrpSpPr>
          <p:grpSpPr>
            <a:xfrm>
              <a:off x="1586343" y="2046017"/>
              <a:ext cx="543320" cy="412076"/>
              <a:chOff x="3795012" y="3796531"/>
              <a:chExt cx="792086" cy="648070"/>
            </a:xfrm>
          </p:grpSpPr>
          <p:sp>
            <p:nvSpPr>
              <p:cNvPr id="348" name="Flowchart: Stored Data 347"/>
              <p:cNvSpPr/>
              <p:nvPr/>
            </p:nvSpPr>
            <p:spPr>
              <a:xfrm flipH="1">
                <a:off x="3795012" y="3796531"/>
                <a:ext cx="700879" cy="648070"/>
              </a:xfrm>
              <a:prstGeom prst="flowChartOnlineStora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9" name="Flowchart: Connector 348"/>
              <p:cNvSpPr/>
              <p:nvPr/>
            </p:nvSpPr>
            <p:spPr>
              <a:xfrm flipH="1">
                <a:off x="4494512" y="4084562"/>
                <a:ext cx="9258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346" name="Straight Connector 345"/>
            <p:cNvCxnSpPr/>
            <p:nvPr/>
          </p:nvCxnSpPr>
          <p:spPr>
            <a:xfrm flipH="1">
              <a:off x="1444425" y="2367500"/>
              <a:ext cx="2090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flipH="1">
              <a:off x="1848102" y="2615595"/>
              <a:ext cx="1385108" cy="45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V="1">
              <a:off x="3232666" y="2328417"/>
              <a:ext cx="2836" cy="29878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9" name="Isosceles Triangle 358"/>
            <p:cNvSpPr/>
            <p:nvPr/>
          </p:nvSpPr>
          <p:spPr>
            <a:xfrm rot="5400000">
              <a:off x="2426317" y="2513483"/>
              <a:ext cx="183146" cy="19757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36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0755" y="1035566"/>
              <a:ext cx="794913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3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22316" y="869813"/>
              <a:ext cx="484570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4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25409" y="2044771"/>
              <a:ext cx="531394" cy="333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5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978578" y="1602648"/>
              <a:ext cx="354989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6" name="Picture 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489652" y="2474782"/>
              <a:ext cx="338655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7" name="Picture 9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705000" y="2208082"/>
              <a:ext cx="986563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72" name="Trapezoid 371"/>
            <p:cNvSpPr/>
            <p:nvPr/>
          </p:nvSpPr>
          <p:spPr>
            <a:xfrm rot="16200000">
              <a:off x="955125" y="3045057"/>
              <a:ext cx="1430883" cy="345750"/>
            </a:xfrm>
            <a:prstGeom prst="trapezoid">
              <a:avLst>
                <a:gd name="adj" fmla="val 7516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374" name="TextBox 373"/>
            <p:cNvSpPr txBox="1"/>
            <p:nvPr/>
          </p:nvSpPr>
          <p:spPr>
            <a:xfrm rot="16200000">
              <a:off x="1042607" y="2948844"/>
              <a:ext cx="127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WL decoder</a:t>
              </a:r>
              <a:endParaRPr lang="nl-BE" sz="1400" dirty="0"/>
            </a:p>
          </p:txBody>
        </p:sp>
        <p:sp>
          <p:nvSpPr>
            <p:cNvPr id="375" name="TextBox 374"/>
            <p:cNvSpPr txBox="1"/>
            <p:nvPr/>
          </p:nvSpPr>
          <p:spPr>
            <a:xfrm rot="16200000">
              <a:off x="459717" y="1913466"/>
              <a:ext cx="127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BL decoder</a:t>
              </a:r>
              <a:endParaRPr lang="nl-BE" sz="1400" dirty="0"/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2702855" y="1156539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</a:t>
              </a:r>
              <a:endParaRPr lang="nl-BE" sz="1400" dirty="0"/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2826974" y="3392263"/>
              <a:ext cx="716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SelLbar</a:t>
              </a:r>
              <a:endParaRPr lang="nl-BE" sz="1400" dirty="0"/>
            </a:p>
          </p:txBody>
        </p:sp>
      </p:grpSp>
      <p:cxnSp>
        <p:nvCxnSpPr>
          <p:cNvPr id="205" name="Straight Connector 204"/>
          <p:cNvCxnSpPr/>
          <p:nvPr/>
        </p:nvCxnSpPr>
        <p:spPr>
          <a:xfrm flipV="1">
            <a:off x="561092" y="52766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561092" y="46670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561092" y="49718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561092" y="55814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561092" y="58862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561092" y="44003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561092" y="53147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561092" y="47051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561092" y="50099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561092" y="56195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561092" y="59243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226"/>
          <p:cNvGrpSpPr/>
          <p:nvPr/>
        </p:nvGrpSpPr>
        <p:grpSpPr>
          <a:xfrm flipH="1">
            <a:off x="268992" y="4395269"/>
            <a:ext cx="3022600" cy="270669"/>
            <a:chOff x="622300" y="1308100"/>
            <a:chExt cx="3022600" cy="270669"/>
          </a:xfrm>
        </p:grpSpPr>
        <p:cxnSp>
          <p:nvCxnSpPr>
            <p:cNvPr id="225" name="Straight Connector 224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230"/>
          <p:cNvGrpSpPr/>
          <p:nvPr/>
        </p:nvGrpSpPr>
        <p:grpSpPr>
          <a:xfrm flipH="1">
            <a:off x="879862" y="5009949"/>
            <a:ext cx="2646680" cy="271939"/>
            <a:chOff x="998220" y="1306830"/>
            <a:chExt cx="2646680" cy="271939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998220" y="1306830"/>
              <a:ext cx="1071880" cy="762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234"/>
          <p:cNvGrpSpPr/>
          <p:nvPr/>
        </p:nvGrpSpPr>
        <p:grpSpPr>
          <a:xfrm flipH="1">
            <a:off x="984580" y="5613199"/>
            <a:ext cx="3022600" cy="270669"/>
            <a:chOff x="438150" y="1308100"/>
            <a:chExt cx="3022600" cy="270669"/>
          </a:xfrm>
        </p:grpSpPr>
        <p:cxnSp>
          <p:nvCxnSpPr>
            <p:cNvPr id="233" name="Straight Connector 232"/>
            <p:cNvCxnSpPr/>
            <p:nvPr/>
          </p:nvCxnSpPr>
          <p:spPr>
            <a:xfrm flipV="1">
              <a:off x="43815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V="1">
              <a:off x="201295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187325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TextBox 235"/>
          <p:cNvSpPr txBox="1"/>
          <p:nvPr/>
        </p:nvSpPr>
        <p:spPr>
          <a:xfrm>
            <a:off x="502678" y="4384533"/>
            <a:ext cx="997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BL decoder</a:t>
            </a:r>
            <a:endParaRPr lang="nl-BE" sz="1400" dirty="0"/>
          </a:p>
        </p:txBody>
      </p:sp>
      <p:sp>
        <p:nvSpPr>
          <p:cNvPr id="237" name="TextBox 236"/>
          <p:cNvSpPr txBox="1"/>
          <p:nvPr/>
        </p:nvSpPr>
        <p:spPr>
          <a:xfrm>
            <a:off x="502678" y="4689333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</a:t>
            </a:r>
            <a:r>
              <a:rPr lang="en-US" sz="1400" dirty="0" smtClean="0"/>
              <a:t>	</a:t>
            </a:r>
            <a:endParaRPr lang="nl-BE" sz="1400" dirty="0"/>
          </a:p>
        </p:txBody>
      </p:sp>
      <p:sp>
        <p:nvSpPr>
          <p:cNvPr id="238" name="TextBox 237"/>
          <p:cNvSpPr txBox="1"/>
          <p:nvPr/>
        </p:nvSpPr>
        <p:spPr>
          <a:xfrm>
            <a:off x="502678" y="5001753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SelLbar</a:t>
            </a:r>
            <a:endParaRPr lang="nl-BE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502678" y="5298933"/>
            <a:ext cx="1060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WL decoder</a:t>
            </a:r>
            <a:endParaRPr lang="nl-BE" sz="1400" dirty="0"/>
          </a:p>
        </p:txBody>
      </p:sp>
      <p:sp>
        <p:nvSpPr>
          <p:cNvPr id="240" name="TextBox 239"/>
          <p:cNvSpPr txBox="1"/>
          <p:nvPr/>
        </p:nvSpPr>
        <p:spPr>
          <a:xfrm>
            <a:off x="502678" y="5603733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WL</a:t>
            </a:r>
            <a:endParaRPr lang="nl-BE" sz="1400" dirty="0"/>
          </a:p>
        </p:txBody>
      </p:sp>
      <p:grpSp>
        <p:nvGrpSpPr>
          <p:cNvPr id="9" name="Group 226"/>
          <p:cNvGrpSpPr/>
          <p:nvPr/>
        </p:nvGrpSpPr>
        <p:grpSpPr>
          <a:xfrm flipH="1">
            <a:off x="478513" y="4700085"/>
            <a:ext cx="3022600" cy="270669"/>
            <a:chOff x="622300" y="1308100"/>
            <a:chExt cx="3022600" cy="270669"/>
          </a:xfrm>
        </p:grpSpPr>
        <p:cxnSp>
          <p:nvCxnSpPr>
            <p:cNvPr id="266" name="Straight Connector 265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226"/>
          <p:cNvGrpSpPr/>
          <p:nvPr/>
        </p:nvGrpSpPr>
        <p:grpSpPr>
          <a:xfrm flipH="1">
            <a:off x="662649" y="5307369"/>
            <a:ext cx="3022600" cy="270669"/>
            <a:chOff x="447675" y="1308100"/>
            <a:chExt cx="3022600" cy="270669"/>
          </a:xfrm>
        </p:grpSpPr>
        <p:cxnSp>
          <p:nvCxnSpPr>
            <p:cNvPr id="270" name="Straight Connector 269"/>
            <p:cNvCxnSpPr/>
            <p:nvPr/>
          </p:nvCxnSpPr>
          <p:spPr>
            <a:xfrm flipV="1">
              <a:off x="447675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V="1">
              <a:off x="2022475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1882775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9" name="TextBox 388"/>
          <p:cNvSpPr txBox="1"/>
          <p:nvPr/>
        </p:nvSpPr>
        <p:spPr>
          <a:xfrm>
            <a:off x="5057775" y="3790950"/>
            <a:ext cx="371475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Constraints / </a:t>
            </a:r>
            <a:r>
              <a:rPr lang="en-US" sz="2000" b="1" u="sng" dirty="0" smtClean="0">
                <a:solidFill>
                  <a:srgbClr val="002060"/>
                </a:solidFill>
              </a:rPr>
              <a:t>Optimization</a:t>
            </a:r>
            <a:endParaRPr lang="en-US" sz="2000" b="1" u="sng" dirty="0" smtClean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>
                <a:solidFill>
                  <a:srgbClr val="002060"/>
                </a:solidFill>
              </a:rPr>
              <a:t>cell should  be deselected when load is turned off → 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4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.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&lt; T</a:t>
            </a:r>
            <a:r>
              <a:rPr lang="en-US" baseline="-25000" dirty="0" smtClean="0">
                <a:solidFill>
                  <a:srgbClr val="002060"/>
                </a:solidFill>
              </a:rPr>
              <a:t>4 </a:t>
            </a:r>
            <a:r>
              <a:rPr lang="en-US" dirty="0" smtClean="0">
                <a:solidFill>
                  <a:srgbClr val="002060"/>
                </a:solidFill>
              </a:rPr>
              <a:t>because of inverter. 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is dependent of size of BL and WL decoders. When 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 &gt; 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the </a:t>
            </a:r>
            <a:r>
              <a:rPr lang="en-US" dirty="0" err="1" smtClean="0">
                <a:solidFill>
                  <a:srgbClr val="002060"/>
                </a:solidFill>
              </a:rPr>
              <a:t>bitline</a:t>
            </a:r>
            <a:r>
              <a:rPr lang="en-US" dirty="0" smtClean="0">
                <a:solidFill>
                  <a:srgbClr val="002060"/>
                </a:solidFill>
              </a:rPr>
              <a:t> is rising without cell selected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</a:t>
            </a:r>
          </a:p>
        </p:txBody>
      </p:sp>
      <p:grpSp>
        <p:nvGrpSpPr>
          <p:cNvPr id="11" name="Group 226"/>
          <p:cNvGrpSpPr/>
          <p:nvPr/>
        </p:nvGrpSpPr>
        <p:grpSpPr>
          <a:xfrm flipH="1" flipV="1">
            <a:off x="1856492" y="4395269"/>
            <a:ext cx="3022600" cy="270669"/>
            <a:chOff x="622300" y="1308100"/>
            <a:chExt cx="3022600" cy="270669"/>
          </a:xfrm>
        </p:grpSpPr>
        <p:cxnSp>
          <p:nvCxnSpPr>
            <p:cNvPr id="142" name="Straight Connector 141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226"/>
          <p:cNvGrpSpPr/>
          <p:nvPr/>
        </p:nvGrpSpPr>
        <p:grpSpPr>
          <a:xfrm flipH="1" flipV="1">
            <a:off x="2059692" y="4700069"/>
            <a:ext cx="2726800" cy="270669"/>
            <a:chOff x="918100" y="1308100"/>
            <a:chExt cx="2726800" cy="270669"/>
          </a:xfrm>
        </p:grpSpPr>
        <p:cxnSp>
          <p:nvCxnSpPr>
            <p:cNvPr id="146" name="Straight Connector 145"/>
            <p:cNvCxnSpPr/>
            <p:nvPr/>
          </p:nvCxnSpPr>
          <p:spPr>
            <a:xfrm flipV="1">
              <a:off x="918100" y="1314450"/>
              <a:ext cx="11520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26"/>
          <p:cNvGrpSpPr/>
          <p:nvPr/>
        </p:nvGrpSpPr>
        <p:grpSpPr>
          <a:xfrm flipH="1" flipV="1">
            <a:off x="2466092" y="5004869"/>
            <a:ext cx="2330800" cy="270669"/>
            <a:chOff x="1314100" y="1308100"/>
            <a:chExt cx="2330800" cy="270669"/>
          </a:xfrm>
        </p:grpSpPr>
        <p:cxnSp>
          <p:nvCxnSpPr>
            <p:cNvPr id="150" name="Straight Connector 149"/>
            <p:cNvCxnSpPr/>
            <p:nvPr/>
          </p:nvCxnSpPr>
          <p:spPr>
            <a:xfrm flipV="1">
              <a:off x="1314100" y="1314450"/>
              <a:ext cx="7560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226"/>
          <p:cNvGrpSpPr/>
          <p:nvPr/>
        </p:nvGrpSpPr>
        <p:grpSpPr>
          <a:xfrm flipH="1" flipV="1">
            <a:off x="2281942" y="5309669"/>
            <a:ext cx="2510800" cy="270669"/>
            <a:chOff x="1134100" y="1308100"/>
            <a:chExt cx="2510800" cy="270669"/>
          </a:xfrm>
        </p:grpSpPr>
        <p:cxnSp>
          <p:nvCxnSpPr>
            <p:cNvPr id="154" name="Straight Connector 153"/>
            <p:cNvCxnSpPr/>
            <p:nvPr/>
          </p:nvCxnSpPr>
          <p:spPr>
            <a:xfrm flipV="1">
              <a:off x="1134100" y="1314450"/>
              <a:ext cx="9360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26"/>
          <p:cNvGrpSpPr/>
          <p:nvPr/>
        </p:nvGrpSpPr>
        <p:grpSpPr>
          <a:xfrm flipH="1" flipV="1">
            <a:off x="2580392" y="5614469"/>
            <a:ext cx="2150800" cy="270669"/>
            <a:chOff x="1494100" y="1308100"/>
            <a:chExt cx="2150800" cy="270669"/>
          </a:xfrm>
        </p:grpSpPr>
        <p:cxnSp>
          <p:nvCxnSpPr>
            <p:cNvPr id="158" name="Straight Connector 157"/>
            <p:cNvCxnSpPr/>
            <p:nvPr/>
          </p:nvCxnSpPr>
          <p:spPr>
            <a:xfrm flipV="1">
              <a:off x="1494100" y="1314450"/>
              <a:ext cx="5760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Freeform 241"/>
          <p:cNvSpPr/>
          <p:nvPr/>
        </p:nvSpPr>
        <p:spPr>
          <a:xfrm>
            <a:off x="3324635" y="4511674"/>
            <a:ext cx="218682" cy="336039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45939 w 218682"/>
              <a:gd name="connsiteY0" fmla="*/ 0 h 327466"/>
              <a:gd name="connsiteX1" fmla="*/ 218682 w 218682"/>
              <a:gd name="connsiteY1" fmla="*/ 327466 h 327466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682" h="336039">
                <a:moveTo>
                  <a:pt x="45939" y="8573"/>
                </a:moveTo>
                <a:lnTo>
                  <a:pt x="21815" y="0"/>
                </a:lnTo>
                <a:cubicBezTo>
                  <a:pt x="117378" y="51108"/>
                  <a:pt x="0" y="291949"/>
                  <a:pt x="218682" y="336039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4" name="Freeform 243"/>
          <p:cNvSpPr/>
          <p:nvPr/>
        </p:nvSpPr>
        <p:spPr>
          <a:xfrm>
            <a:off x="3609493" y="4844098"/>
            <a:ext cx="399757" cy="30921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352131"/>
              <a:gd name="connsiteY0" fmla="*/ 0 h 325879"/>
              <a:gd name="connsiteX1" fmla="*/ 352131 w 352131"/>
              <a:gd name="connsiteY1" fmla="*/ 325879 h 325879"/>
              <a:gd name="connsiteX0" fmla="*/ 0 w 528344"/>
              <a:gd name="connsiteY0" fmla="*/ 0 h 349692"/>
              <a:gd name="connsiteX1" fmla="*/ 528344 w 528344"/>
              <a:gd name="connsiteY1" fmla="*/ 349692 h 349692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399757"/>
              <a:gd name="connsiteY0" fmla="*/ 0 h 309210"/>
              <a:gd name="connsiteX1" fmla="*/ 399757 w 399757"/>
              <a:gd name="connsiteY1" fmla="*/ 309210 h 3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9757" h="309210">
                <a:moveTo>
                  <a:pt x="0" y="0"/>
                </a:moveTo>
                <a:cubicBezTo>
                  <a:pt x="180976" y="47298"/>
                  <a:pt x="212032" y="250833"/>
                  <a:pt x="399757" y="309210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46" name="Straight Connector 245"/>
          <p:cNvCxnSpPr/>
          <p:nvPr/>
        </p:nvCxnSpPr>
        <p:spPr>
          <a:xfrm flipH="1">
            <a:off x="3180467" y="4312719"/>
            <a:ext cx="1905" cy="1692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Freeform 247"/>
          <p:cNvSpPr/>
          <p:nvPr/>
        </p:nvSpPr>
        <p:spPr>
          <a:xfrm>
            <a:off x="2934245" y="4202705"/>
            <a:ext cx="229183" cy="11303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531" h="360804">
                <a:moveTo>
                  <a:pt x="0" y="0"/>
                </a:moveTo>
                <a:cubicBezTo>
                  <a:pt x="95251" y="123498"/>
                  <a:pt x="138574" y="12688"/>
                  <a:pt x="250531" y="360804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9" name="TextBox 248"/>
          <p:cNvSpPr txBox="1"/>
          <p:nvPr/>
        </p:nvSpPr>
        <p:spPr>
          <a:xfrm>
            <a:off x="2120341" y="4004327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Start  decoding</a:t>
            </a:r>
            <a:endParaRPr lang="nl-BE" sz="1100" dirty="0">
              <a:solidFill>
                <a:srgbClr val="C00000"/>
              </a:solidFill>
            </a:endParaRPr>
          </a:p>
        </p:txBody>
      </p:sp>
      <p:cxnSp>
        <p:nvCxnSpPr>
          <p:cNvPr id="275" name="Straight Connector 274"/>
          <p:cNvCxnSpPr/>
          <p:nvPr/>
        </p:nvCxnSpPr>
        <p:spPr>
          <a:xfrm flipH="1">
            <a:off x="3619252" y="4312719"/>
            <a:ext cx="1905" cy="169200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Freeform 275"/>
          <p:cNvSpPr/>
          <p:nvPr/>
        </p:nvSpPr>
        <p:spPr>
          <a:xfrm>
            <a:off x="3660952" y="4142380"/>
            <a:ext cx="78614" cy="14558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125203 w 220454"/>
              <a:gd name="connsiteY0" fmla="*/ 0 h 502683"/>
              <a:gd name="connsiteX1" fmla="*/ 111957 w 220454"/>
              <a:gd name="connsiteY1" fmla="*/ 502683 h 502683"/>
              <a:gd name="connsiteX0" fmla="*/ 125203 w 171864"/>
              <a:gd name="connsiteY0" fmla="*/ 0 h 502683"/>
              <a:gd name="connsiteX1" fmla="*/ 111957 w 171864"/>
              <a:gd name="connsiteY1" fmla="*/ 502683 h 502683"/>
              <a:gd name="connsiteX0" fmla="*/ 13246 w 59907"/>
              <a:gd name="connsiteY0" fmla="*/ 0 h 502683"/>
              <a:gd name="connsiteX1" fmla="*/ 0 w 59907"/>
              <a:gd name="connsiteY1" fmla="*/ 502683 h 502683"/>
              <a:gd name="connsiteX0" fmla="*/ 291774 w 338435"/>
              <a:gd name="connsiteY0" fmla="*/ 124126 h 368385"/>
              <a:gd name="connsiteX1" fmla="*/ 0 w 338435"/>
              <a:gd name="connsiteY1" fmla="*/ 368385 h 368385"/>
              <a:gd name="connsiteX0" fmla="*/ 291774 w 338435"/>
              <a:gd name="connsiteY0" fmla="*/ 0 h 244259"/>
              <a:gd name="connsiteX1" fmla="*/ 0 w 338435"/>
              <a:gd name="connsiteY1" fmla="*/ 244259 h 244259"/>
              <a:gd name="connsiteX0" fmla="*/ 270949 w 317610"/>
              <a:gd name="connsiteY0" fmla="*/ 0 h 373470"/>
              <a:gd name="connsiteX1" fmla="*/ 0 w 317610"/>
              <a:gd name="connsiteY1" fmla="*/ 373470 h 373470"/>
              <a:gd name="connsiteX0" fmla="*/ 83528 w 153555"/>
              <a:gd name="connsiteY0" fmla="*/ 0 h 548283"/>
              <a:gd name="connsiteX1" fmla="*/ 0 w 153555"/>
              <a:gd name="connsiteY1" fmla="*/ 548283 h 548283"/>
              <a:gd name="connsiteX0" fmla="*/ 39276 w 153555"/>
              <a:gd name="connsiteY0" fmla="*/ 0 h 464675"/>
              <a:gd name="connsiteX1" fmla="*/ 0 w 153555"/>
              <a:gd name="connsiteY1" fmla="*/ 464675 h 464675"/>
              <a:gd name="connsiteX0" fmla="*/ 39276 w 85937"/>
              <a:gd name="connsiteY0" fmla="*/ 0 h 464675"/>
              <a:gd name="connsiteX1" fmla="*/ 0 w 85937"/>
              <a:gd name="connsiteY1" fmla="*/ 464675 h 46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37" h="464675">
                <a:moveTo>
                  <a:pt x="39276" y="0"/>
                </a:moveTo>
                <a:cubicBezTo>
                  <a:pt x="85937" y="184302"/>
                  <a:pt x="75464" y="248303"/>
                  <a:pt x="0" y="464675"/>
                </a:cubicBezTo>
              </a:path>
            </a:pathLst>
          </a:custGeom>
          <a:ln w="9525"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7" name="TextBox 276"/>
          <p:cNvSpPr txBox="1"/>
          <p:nvPr/>
        </p:nvSpPr>
        <p:spPr>
          <a:xfrm>
            <a:off x="3112211" y="3940192"/>
            <a:ext cx="1223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</a:rPr>
              <a:t>Bitline</a:t>
            </a:r>
            <a:r>
              <a:rPr lang="en-US" sz="1100" dirty="0" smtClean="0">
                <a:solidFill>
                  <a:srgbClr val="C00000"/>
                </a:solidFill>
              </a:rPr>
              <a:t>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start falling</a:t>
            </a:r>
            <a:endParaRPr lang="nl-BE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1" name="Freeform 380"/>
          <p:cNvSpPr/>
          <p:nvPr/>
        </p:nvSpPr>
        <p:spPr>
          <a:xfrm>
            <a:off x="3832226" y="5470524"/>
            <a:ext cx="301642" cy="342389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45939 w 218682"/>
              <a:gd name="connsiteY0" fmla="*/ 0 h 327466"/>
              <a:gd name="connsiteX1" fmla="*/ 218682 w 218682"/>
              <a:gd name="connsiteY1" fmla="*/ 327466 h 327466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21815 w 218682"/>
              <a:gd name="connsiteY0" fmla="*/ 0 h 336039"/>
              <a:gd name="connsiteX1" fmla="*/ 218682 w 218682"/>
              <a:gd name="connsiteY1" fmla="*/ 336039 h 336039"/>
              <a:gd name="connsiteX0" fmla="*/ 0 w 301642"/>
              <a:gd name="connsiteY0" fmla="*/ 0 h 342389"/>
              <a:gd name="connsiteX1" fmla="*/ 301642 w 301642"/>
              <a:gd name="connsiteY1" fmla="*/ 342389 h 34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1642" h="342389">
                <a:moveTo>
                  <a:pt x="0" y="0"/>
                </a:moveTo>
                <a:cubicBezTo>
                  <a:pt x="95563" y="51108"/>
                  <a:pt x="82960" y="298299"/>
                  <a:pt x="301642" y="342389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382" name="Straight Connector 381"/>
          <p:cNvCxnSpPr/>
          <p:nvPr/>
        </p:nvCxnSpPr>
        <p:spPr>
          <a:xfrm flipH="1">
            <a:off x="4114552" y="4230804"/>
            <a:ext cx="1905" cy="1728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Freeform 382"/>
          <p:cNvSpPr/>
          <p:nvPr/>
        </p:nvSpPr>
        <p:spPr>
          <a:xfrm>
            <a:off x="4170698" y="4047923"/>
            <a:ext cx="446119" cy="20828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82686 w 177937"/>
              <a:gd name="connsiteY0" fmla="*/ 0 h 421609"/>
              <a:gd name="connsiteX1" fmla="*/ 111957 w 177937"/>
              <a:gd name="connsiteY1" fmla="*/ 421609 h 421609"/>
              <a:gd name="connsiteX0" fmla="*/ 0 w 122955"/>
              <a:gd name="connsiteY0" fmla="*/ 0 h 421609"/>
              <a:gd name="connsiteX1" fmla="*/ 29271 w 122955"/>
              <a:gd name="connsiteY1" fmla="*/ 421609 h 421609"/>
              <a:gd name="connsiteX0" fmla="*/ 475721 w 570972"/>
              <a:gd name="connsiteY0" fmla="*/ 0 h 664830"/>
              <a:gd name="connsiteX1" fmla="*/ 0 w 570972"/>
              <a:gd name="connsiteY1" fmla="*/ 664830 h 664830"/>
              <a:gd name="connsiteX0" fmla="*/ 475721 w 487674"/>
              <a:gd name="connsiteY0" fmla="*/ 0 h 664830"/>
              <a:gd name="connsiteX1" fmla="*/ 0 w 487674"/>
              <a:gd name="connsiteY1" fmla="*/ 664830 h 66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7674" h="664830">
                <a:moveTo>
                  <a:pt x="475721" y="0"/>
                </a:moveTo>
                <a:cubicBezTo>
                  <a:pt x="487674" y="298313"/>
                  <a:pt x="93684" y="407922"/>
                  <a:pt x="0" y="664830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4" name="TextBox 383"/>
          <p:cNvSpPr txBox="1"/>
          <p:nvPr/>
        </p:nvSpPr>
        <p:spPr>
          <a:xfrm>
            <a:off x="3176029" y="3762233"/>
            <a:ext cx="2015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Memory cell disconnected to BL</a:t>
            </a:r>
            <a:endParaRPr lang="nl-BE" sz="1100" dirty="0">
              <a:solidFill>
                <a:srgbClr val="C00000"/>
              </a:solidFill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4048124" y="50196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4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4076699" y="56292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5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3600449" y="47148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3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TIMING (5)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cxnSp>
        <p:nvCxnSpPr>
          <p:cNvPr id="205" name="Straight Connector 204"/>
          <p:cNvCxnSpPr/>
          <p:nvPr/>
        </p:nvCxnSpPr>
        <p:spPr>
          <a:xfrm flipV="1">
            <a:off x="561092" y="52766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561092" y="46670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561092" y="49718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561092" y="55814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561092" y="44003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561092" y="53147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561092" y="47051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561092" y="50099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561092" y="56195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226"/>
          <p:cNvGrpSpPr/>
          <p:nvPr/>
        </p:nvGrpSpPr>
        <p:grpSpPr>
          <a:xfrm flipH="1">
            <a:off x="268992" y="4395269"/>
            <a:ext cx="3022600" cy="270669"/>
            <a:chOff x="622300" y="1308100"/>
            <a:chExt cx="3022600" cy="270669"/>
          </a:xfrm>
        </p:grpSpPr>
        <p:cxnSp>
          <p:nvCxnSpPr>
            <p:cNvPr id="225" name="Straight Connector 224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230"/>
          <p:cNvGrpSpPr/>
          <p:nvPr/>
        </p:nvGrpSpPr>
        <p:grpSpPr>
          <a:xfrm flipH="1">
            <a:off x="879862" y="5009949"/>
            <a:ext cx="2646680" cy="271939"/>
            <a:chOff x="998220" y="1306830"/>
            <a:chExt cx="2646680" cy="271939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998220" y="1306830"/>
              <a:ext cx="1071880" cy="762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TextBox 235"/>
          <p:cNvSpPr txBox="1"/>
          <p:nvPr/>
        </p:nvSpPr>
        <p:spPr>
          <a:xfrm>
            <a:off x="502678" y="4384533"/>
            <a:ext cx="917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RefEnable</a:t>
            </a:r>
            <a:endParaRPr lang="nl-BE" sz="1400" dirty="0"/>
          </a:p>
        </p:txBody>
      </p:sp>
      <p:sp>
        <p:nvSpPr>
          <p:cNvPr id="237" name="TextBox 236"/>
          <p:cNvSpPr txBox="1"/>
          <p:nvPr/>
        </p:nvSpPr>
        <p:spPr>
          <a:xfrm>
            <a:off x="502678" y="4689333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</a:t>
            </a:r>
            <a:r>
              <a:rPr lang="en-US" sz="1400" dirty="0" smtClean="0"/>
              <a:t>	</a:t>
            </a:r>
            <a:endParaRPr lang="nl-BE" sz="1400" dirty="0"/>
          </a:p>
        </p:txBody>
      </p:sp>
      <p:sp>
        <p:nvSpPr>
          <p:cNvPr id="238" name="TextBox 237"/>
          <p:cNvSpPr txBox="1"/>
          <p:nvPr/>
        </p:nvSpPr>
        <p:spPr>
          <a:xfrm>
            <a:off x="502678" y="5001753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SelLbar</a:t>
            </a:r>
            <a:endParaRPr lang="nl-BE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502678" y="529893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WL </a:t>
            </a:r>
            <a:endParaRPr lang="nl-BE" sz="1400" dirty="0"/>
          </a:p>
        </p:txBody>
      </p:sp>
      <p:sp>
        <p:nvSpPr>
          <p:cNvPr id="248" name="Freeform 247"/>
          <p:cNvSpPr/>
          <p:nvPr/>
        </p:nvSpPr>
        <p:spPr>
          <a:xfrm>
            <a:off x="1381839" y="4202705"/>
            <a:ext cx="229183" cy="11303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531" h="360804">
                <a:moveTo>
                  <a:pt x="0" y="0"/>
                </a:moveTo>
                <a:cubicBezTo>
                  <a:pt x="95251" y="123498"/>
                  <a:pt x="138574" y="12688"/>
                  <a:pt x="250531" y="360804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9" name="TextBox 248"/>
          <p:cNvSpPr txBox="1"/>
          <p:nvPr/>
        </p:nvSpPr>
        <p:spPr>
          <a:xfrm>
            <a:off x="567935" y="4004327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Start  decoding</a:t>
            </a:r>
            <a:endParaRPr lang="nl-BE" sz="1100" dirty="0">
              <a:solidFill>
                <a:srgbClr val="C00000"/>
              </a:solidFill>
            </a:endParaRPr>
          </a:p>
        </p:txBody>
      </p:sp>
      <p:grpSp>
        <p:nvGrpSpPr>
          <p:cNvPr id="11" name="Group 226"/>
          <p:cNvGrpSpPr/>
          <p:nvPr/>
        </p:nvGrpSpPr>
        <p:grpSpPr>
          <a:xfrm flipH="1">
            <a:off x="478513" y="4700085"/>
            <a:ext cx="3022600" cy="270669"/>
            <a:chOff x="622300" y="1308100"/>
            <a:chExt cx="3022600" cy="270669"/>
          </a:xfrm>
        </p:grpSpPr>
        <p:cxnSp>
          <p:nvCxnSpPr>
            <p:cNvPr id="266" name="Straight Connector 265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226"/>
          <p:cNvGrpSpPr/>
          <p:nvPr/>
        </p:nvGrpSpPr>
        <p:grpSpPr>
          <a:xfrm flipH="1">
            <a:off x="662649" y="5307369"/>
            <a:ext cx="3022600" cy="270669"/>
            <a:chOff x="447675" y="1308100"/>
            <a:chExt cx="3022600" cy="270669"/>
          </a:xfrm>
        </p:grpSpPr>
        <p:cxnSp>
          <p:nvCxnSpPr>
            <p:cNvPr id="270" name="Straight Connector 269"/>
            <p:cNvCxnSpPr/>
            <p:nvPr/>
          </p:nvCxnSpPr>
          <p:spPr>
            <a:xfrm flipV="1">
              <a:off x="447675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V="1">
              <a:off x="2022475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1882775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" name="Freeform 275"/>
          <p:cNvSpPr/>
          <p:nvPr/>
        </p:nvSpPr>
        <p:spPr>
          <a:xfrm>
            <a:off x="2108546" y="4142380"/>
            <a:ext cx="78614" cy="14558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125203 w 220454"/>
              <a:gd name="connsiteY0" fmla="*/ 0 h 502683"/>
              <a:gd name="connsiteX1" fmla="*/ 111957 w 220454"/>
              <a:gd name="connsiteY1" fmla="*/ 502683 h 502683"/>
              <a:gd name="connsiteX0" fmla="*/ 125203 w 171864"/>
              <a:gd name="connsiteY0" fmla="*/ 0 h 502683"/>
              <a:gd name="connsiteX1" fmla="*/ 111957 w 171864"/>
              <a:gd name="connsiteY1" fmla="*/ 502683 h 502683"/>
              <a:gd name="connsiteX0" fmla="*/ 13246 w 59907"/>
              <a:gd name="connsiteY0" fmla="*/ 0 h 502683"/>
              <a:gd name="connsiteX1" fmla="*/ 0 w 59907"/>
              <a:gd name="connsiteY1" fmla="*/ 502683 h 502683"/>
              <a:gd name="connsiteX0" fmla="*/ 291774 w 338435"/>
              <a:gd name="connsiteY0" fmla="*/ 124126 h 368385"/>
              <a:gd name="connsiteX1" fmla="*/ 0 w 338435"/>
              <a:gd name="connsiteY1" fmla="*/ 368385 h 368385"/>
              <a:gd name="connsiteX0" fmla="*/ 291774 w 338435"/>
              <a:gd name="connsiteY0" fmla="*/ 0 h 244259"/>
              <a:gd name="connsiteX1" fmla="*/ 0 w 338435"/>
              <a:gd name="connsiteY1" fmla="*/ 244259 h 244259"/>
              <a:gd name="connsiteX0" fmla="*/ 270949 w 317610"/>
              <a:gd name="connsiteY0" fmla="*/ 0 h 373470"/>
              <a:gd name="connsiteX1" fmla="*/ 0 w 317610"/>
              <a:gd name="connsiteY1" fmla="*/ 373470 h 373470"/>
              <a:gd name="connsiteX0" fmla="*/ 83528 w 153555"/>
              <a:gd name="connsiteY0" fmla="*/ 0 h 548283"/>
              <a:gd name="connsiteX1" fmla="*/ 0 w 153555"/>
              <a:gd name="connsiteY1" fmla="*/ 548283 h 548283"/>
              <a:gd name="connsiteX0" fmla="*/ 39276 w 153555"/>
              <a:gd name="connsiteY0" fmla="*/ 0 h 464675"/>
              <a:gd name="connsiteX1" fmla="*/ 0 w 153555"/>
              <a:gd name="connsiteY1" fmla="*/ 464675 h 464675"/>
              <a:gd name="connsiteX0" fmla="*/ 39276 w 85937"/>
              <a:gd name="connsiteY0" fmla="*/ 0 h 464675"/>
              <a:gd name="connsiteX1" fmla="*/ 0 w 85937"/>
              <a:gd name="connsiteY1" fmla="*/ 464675 h 46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37" h="464675">
                <a:moveTo>
                  <a:pt x="39276" y="0"/>
                </a:moveTo>
                <a:cubicBezTo>
                  <a:pt x="85937" y="184302"/>
                  <a:pt x="75464" y="248303"/>
                  <a:pt x="0" y="464675"/>
                </a:cubicBezTo>
              </a:path>
            </a:pathLst>
          </a:custGeom>
          <a:ln w="9525"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7" name="TextBox 276"/>
          <p:cNvSpPr txBox="1"/>
          <p:nvPr/>
        </p:nvSpPr>
        <p:spPr>
          <a:xfrm>
            <a:off x="1559805" y="3940192"/>
            <a:ext cx="1223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</a:rPr>
              <a:t>Bitline</a:t>
            </a:r>
            <a:r>
              <a:rPr lang="en-US" sz="1100" dirty="0" smtClean="0">
                <a:solidFill>
                  <a:srgbClr val="C00000"/>
                </a:solidFill>
              </a:rPr>
              <a:t>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start falling</a:t>
            </a:r>
            <a:endParaRPr lang="nl-BE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3" name="Freeform 382"/>
          <p:cNvSpPr/>
          <p:nvPr/>
        </p:nvSpPr>
        <p:spPr>
          <a:xfrm>
            <a:off x="2618292" y="4047923"/>
            <a:ext cx="446119" cy="20828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82686 w 177937"/>
              <a:gd name="connsiteY0" fmla="*/ 0 h 421609"/>
              <a:gd name="connsiteX1" fmla="*/ 111957 w 177937"/>
              <a:gd name="connsiteY1" fmla="*/ 421609 h 421609"/>
              <a:gd name="connsiteX0" fmla="*/ 0 w 122955"/>
              <a:gd name="connsiteY0" fmla="*/ 0 h 421609"/>
              <a:gd name="connsiteX1" fmla="*/ 29271 w 122955"/>
              <a:gd name="connsiteY1" fmla="*/ 421609 h 421609"/>
              <a:gd name="connsiteX0" fmla="*/ 475721 w 570972"/>
              <a:gd name="connsiteY0" fmla="*/ 0 h 664830"/>
              <a:gd name="connsiteX1" fmla="*/ 0 w 570972"/>
              <a:gd name="connsiteY1" fmla="*/ 664830 h 664830"/>
              <a:gd name="connsiteX0" fmla="*/ 475721 w 487674"/>
              <a:gd name="connsiteY0" fmla="*/ 0 h 664830"/>
              <a:gd name="connsiteX1" fmla="*/ 0 w 487674"/>
              <a:gd name="connsiteY1" fmla="*/ 664830 h 66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7674" h="664830">
                <a:moveTo>
                  <a:pt x="475721" y="0"/>
                </a:moveTo>
                <a:cubicBezTo>
                  <a:pt x="487674" y="298313"/>
                  <a:pt x="93684" y="407922"/>
                  <a:pt x="0" y="664830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4" name="TextBox 383"/>
          <p:cNvSpPr txBox="1"/>
          <p:nvPr/>
        </p:nvSpPr>
        <p:spPr>
          <a:xfrm>
            <a:off x="2454838" y="3788586"/>
            <a:ext cx="1999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Memory cell disconnected to BL</a:t>
            </a:r>
            <a:endParaRPr lang="nl-BE" sz="1100" dirty="0">
              <a:solidFill>
                <a:srgbClr val="C00000"/>
              </a:solidFill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2524292" y="4995862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7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2176630" y="5300662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8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5057775" y="3790950"/>
            <a:ext cx="37147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Constraints / </a:t>
            </a:r>
            <a:r>
              <a:rPr lang="en-US" sz="2000" b="1" u="sng" dirty="0" smtClean="0">
                <a:solidFill>
                  <a:srgbClr val="002060"/>
                </a:solidFill>
              </a:rPr>
              <a:t>Optimization</a:t>
            </a:r>
            <a:endParaRPr lang="en-US" sz="2000" b="1" u="sng" dirty="0" smtClean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>
                <a:solidFill>
                  <a:srgbClr val="002060"/>
                </a:solidFill>
              </a:rPr>
              <a:t>ref should  be selected when load is turned on → T</a:t>
            </a:r>
            <a:r>
              <a:rPr lang="en-US" baseline="-25000" dirty="0" smtClean="0">
                <a:solidFill>
                  <a:srgbClr val="002060"/>
                </a:solidFill>
              </a:rPr>
              <a:t>6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7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8</a:t>
            </a:r>
            <a:r>
              <a:rPr lang="en-US" dirty="0" smtClean="0">
                <a:solidFill>
                  <a:srgbClr val="002060"/>
                </a:solidFill>
              </a:rPr>
              <a:t> .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T</a:t>
            </a:r>
            <a:r>
              <a:rPr lang="en-US" baseline="-25000" dirty="0" smtClean="0">
                <a:solidFill>
                  <a:srgbClr val="002060"/>
                </a:solidFill>
              </a:rPr>
              <a:t>6</a:t>
            </a:r>
            <a:r>
              <a:rPr lang="en-US" dirty="0" smtClean="0">
                <a:solidFill>
                  <a:srgbClr val="002060"/>
                </a:solidFill>
              </a:rPr>
              <a:t>&lt; T</a:t>
            </a:r>
            <a:r>
              <a:rPr lang="en-US" baseline="-25000" dirty="0" smtClean="0">
                <a:solidFill>
                  <a:srgbClr val="002060"/>
                </a:solidFill>
              </a:rPr>
              <a:t>7 </a:t>
            </a:r>
            <a:r>
              <a:rPr lang="en-US" dirty="0" smtClean="0">
                <a:solidFill>
                  <a:srgbClr val="002060"/>
                </a:solidFill>
              </a:rPr>
              <a:t>because of inverter. T</a:t>
            </a:r>
            <a:r>
              <a:rPr lang="en-US" baseline="-25000" dirty="0" smtClean="0">
                <a:solidFill>
                  <a:srgbClr val="002060"/>
                </a:solidFill>
              </a:rPr>
              <a:t>8</a:t>
            </a:r>
            <a:r>
              <a:rPr lang="en-US" dirty="0" smtClean="0">
                <a:solidFill>
                  <a:srgbClr val="002060"/>
                </a:solidFill>
              </a:rPr>
              <a:t> is dependent of delay element (2 inverters)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204787" y="576262"/>
            <a:ext cx="5262562" cy="2681288"/>
            <a:chOff x="1162340" y="1069529"/>
            <a:chExt cx="7672098" cy="4216846"/>
          </a:xfrm>
        </p:grpSpPr>
        <p:grpSp>
          <p:nvGrpSpPr>
            <p:cNvPr id="138" name="Group 132"/>
            <p:cNvGrpSpPr/>
            <p:nvPr/>
          </p:nvGrpSpPr>
          <p:grpSpPr>
            <a:xfrm>
              <a:off x="1162340" y="1069529"/>
              <a:ext cx="7672098" cy="4216846"/>
              <a:chOff x="1162340" y="1069529"/>
              <a:chExt cx="7672098" cy="4216846"/>
            </a:xfrm>
          </p:grpSpPr>
          <p:grpSp>
            <p:nvGrpSpPr>
              <p:cNvPr id="140" name="Group 25"/>
              <p:cNvGrpSpPr/>
              <p:nvPr/>
            </p:nvGrpSpPr>
            <p:grpSpPr>
              <a:xfrm>
                <a:off x="1393574" y="1415389"/>
                <a:ext cx="6365499" cy="3870986"/>
                <a:chOff x="1221164" y="2367889"/>
                <a:chExt cx="6365499" cy="3870986"/>
              </a:xfrm>
            </p:grpSpPr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2933989" y="4381366"/>
                  <a:ext cx="104966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68762" y="4300012"/>
                  <a:ext cx="0" cy="36004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Arrow Connector 158"/>
                <p:cNvCxnSpPr/>
                <p:nvPr/>
              </p:nvCxnSpPr>
              <p:spPr>
                <a:xfrm>
                  <a:off x="4760253" y="4660052"/>
                  <a:ext cx="15671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65587" y="4300012"/>
                  <a:ext cx="149313" cy="52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4696754" y="4300012"/>
                  <a:ext cx="0" cy="36004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590838" y="4484286"/>
                  <a:ext cx="105916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 flipV="1">
                  <a:off x="4920713" y="4155996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64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rot="5400000">
                  <a:off x="4691737" y="3754850"/>
                  <a:ext cx="466439" cy="348139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4919291" y="4660052"/>
                  <a:ext cx="2753" cy="43582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4645546" y="5090593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/>
                <p:cNvCxnSpPr/>
                <p:nvPr/>
              </p:nvCxnSpPr>
              <p:spPr>
                <a:xfrm>
                  <a:off x="4645546" y="5594649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4645546" y="5090593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4573538" y="5090593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4285506" y="5349129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928394" y="5588000"/>
                  <a:ext cx="0" cy="2508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5912371" y="5100118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/>
                <p:cNvCxnSpPr/>
                <p:nvPr/>
              </p:nvCxnSpPr>
              <p:spPr>
                <a:xfrm>
                  <a:off x="5912371" y="5604174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5912371" y="5100118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5840363" y="5100118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5552331" y="5358654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6195219" y="5597525"/>
                  <a:ext cx="0" cy="2508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Oval 177"/>
                <p:cNvSpPr/>
                <p:nvPr/>
              </p:nvSpPr>
              <p:spPr>
                <a:xfrm>
                  <a:off x="4791075" y="4791075"/>
                  <a:ext cx="228600" cy="2286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5902846" y="2823643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/>
                <p:cNvCxnSpPr/>
                <p:nvPr/>
              </p:nvCxnSpPr>
              <p:spPr>
                <a:xfrm flipH="1">
                  <a:off x="5898781" y="2819400"/>
                  <a:ext cx="290090" cy="3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5902846" y="3312593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5830838" y="2823643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5542806" y="3082179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 flipH="1">
                  <a:off x="6185694" y="3295323"/>
                  <a:ext cx="1128" cy="27655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6176185" y="2578101"/>
                  <a:ext cx="0" cy="2508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6176009" y="3573781"/>
                  <a:ext cx="3869" cy="151538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>
                  <a:stCxn id="164" idx="1"/>
                </p:cNvCxnSpPr>
                <p:nvPr/>
              </p:nvCxnSpPr>
              <p:spPr>
                <a:xfrm>
                  <a:off x="4924956" y="3695700"/>
                  <a:ext cx="2615034" cy="762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Oval 187"/>
                <p:cNvSpPr/>
                <p:nvPr/>
              </p:nvSpPr>
              <p:spPr>
                <a:xfrm>
                  <a:off x="6063615" y="3579495"/>
                  <a:ext cx="228600" cy="2286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4647619" y="5860211"/>
                  <a:ext cx="18002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5151675" y="5932219"/>
                  <a:ext cx="64807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5327441" y="6004227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5428148" y="6076235"/>
                  <a:ext cx="8039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 flipV="1">
                  <a:off x="5724525" y="2566988"/>
                  <a:ext cx="881063" cy="47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7537450" y="3695700"/>
                  <a:ext cx="0" cy="9906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 flipH="1">
                  <a:off x="7537450" y="5186363"/>
                  <a:ext cx="1588" cy="6524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7253491" y="4675303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Arrow Connector 196"/>
                <p:cNvCxnSpPr/>
                <p:nvPr/>
              </p:nvCxnSpPr>
              <p:spPr>
                <a:xfrm>
                  <a:off x="7253491" y="5179359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7253491" y="4675303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7181483" y="4675303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6893451" y="4933839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Oval 211"/>
                <p:cNvSpPr/>
                <p:nvPr/>
              </p:nvSpPr>
              <p:spPr>
                <a:xfrm>
                  <a:off x="7491413" y="5829300"/>
                  <a:ext cx="95250" cy="952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213" name="Trapezoid 212"/>
                <p:cNvSpPr/>
                <p:nvPr/>
              </p:nvSpPr>
              <p:spPr>
                <a:xfrm rot="16200000">
                  <a:off x="-182992" y="3966865"/>
                  <a:ext cx="3312368" cy="504056"/>
                </a:xfrm>
                <a:prstGeom prst="trapezoid">
                  <a:avLst>
                    <a:gd name="adj" fmla="val 75161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 dirty="0"/>
                </a:p>
              </p:txBody>
            </p:sp>
            <p:cxnSp>
              <p:nvCxnSpPr>
                <p:cNvPr id="214" name="Straight Connector 213"/>
                <p:cNvCxnSpPr>
                  <a:stCxn id="213" idx="2"/>
                </p:cNvCxnSpPr>
                <p:nvPr/>
              </p:nvCxnSpPr>
              <p:spPr>
                <a:xfrm>
                  <a:off x="1725220" y="4218892"/>
                  <a:ext cx="5404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15" name="Group 251"/>
                <p:cNvGrpSpPr/>
                <p:nvPr/>
              </p:nvGrpSpPr>
              <p:grpSpPr>
                <a:xfrm>
                  <a:off x="3535090" y="4236662"/>
                  <a:ext cx="360618" cy="288032"/>
                  <a:chOff x="1907704" y="4725144"/>
                  <a:chExt cx="360618" cy="288032"/>
                </a:xfrm>
              </p:grpSpPr>
              <p:sp>
                <p:nvSpPr>
                  <p:cNvPr id="241" name="Isosceles Triangle 240"/>
                  <p:cNvSpPr/>
                  <p:nvPr/>
                </p:nvSpPr>
                <p:spPr>
                  <a:xfrm rot="5400000">
                    <a:off x="1907704" y="4725144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243" name="Flowchart: Connector 242"/>
                  <p:cNvSpPr/>
                  <p:nvPr/>
                </p:nvSpPr>
                <p:spPr>
                  <a:xfrm>
                    <a:off x="2196314" y="4833445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216" name="Elbow Connector 215"/>
                <p:cNvCxnSpPr/>
                <p:nvPr/>
              </p:nvCxnSpPr>
              <p:spPr>
                <a:xfrm rot="16200000" flipH="1">
                  <a:off x="3800476" y="4552949"/>
                  <a:ext cx="933449" cy="590550"/>
                </a:xfrm>
                <a:prstGeom prst="bentConnector3">
                  <a:avLst>
                    <a:gd name="adj1" fmla="val 103061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Elbow Connector 216"/>
                <p:cNvCxnSpPr/>
                <p:nvPr/>
              </p:nvCxnSpPr>
              <p:spPr>
                <a:xfrm flipV="1">
                  <a:off x="3948512" y="4933951"/>
                  <a:ext cx="2962275" cy="1304924"/>
                </a:xfrm>
                <a:prstGeom prst="bentConnector3">
                  <a:avLst>
                    <a:gd name="adj1" fmla="val 100161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 flipV="1">
                  <a:off x="3962400" y="5343526"/>
                  <a:ext cx="6350" cy="89534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Elbow Connector 218"/>
                <p:cNvCxnSpPr/>
                <p:nvPr/>
              </p:nvCxnSpPr>
              <p:spPr>
                <a:xfrm rot="10800000">
                  <a:off x="3343544" y="3074562"/>
                  <a:ext cx="2217246" cy="2280498"/>
                </a:xfrm>
                <a:prstGeom prst="bentConnector3">
                  <a:avLst>
                    <a:gd name="adj1" fmla="val 315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3348261" y="3060636"/>
                  <a:ext cx="0" cy="130219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>
                  <a:stCxn id="213" idx="3"/>
                </p:cNvCxnSpPr>
                <p:nvPr/>
              </p:nvCxnSpPr>
              <p:spPr>
                <a:xfrm flipV="1">
                  <a:off x="1473194" y="2367889"/>
                  <a:ext cx="0" cy="38424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22" name="Group 72"/>
                <p:cNvGrpSpPr/>
                <p:nvPr/>
              </p:nvGrpSpPr>
              <p:grpSpPr>
                <a:xfrm>
                  <a:off x="2177275" y="4026272"/>
                  <a:ext cx="792086" cy="648070"/>
                  <a:chOff x="3795012" y="3796531"/>
                  <a:chExt cx="792086" cy="648070"/>
                </a:xfrm>
              </p:grpSpPr>
              <p:sp>
                <p:nvSpPr>
                  <p:cNvPr id="228" name="Flowchart: Stored Data 227"/>
                  <p:cNvSpPr/>
                  <p:nvPr/>
                </p:nvSpPr>
                <p:spPr>
                  <a:xfrm flipH="1">
                    <a:off x="3795012" y="3796531"/>
                    <a:ext cx="700879" cy="648070"/>
                  </a:xfrm>
                  <a:prstGeom prst="flowChartOnlineStorag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232" name="Flowchart: Connector 231"/>
                  <p:cNvSpPr/>
                  <p:nvPr/>
                </p:nvSpPr>
                <p:spPr>
                  <a:xfrm flipH="1">
                    <a:off x="4494512" y="4084562"/>
                    <a:ext cx="92586" cy="144016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223" name="Straight Connector 222"/>
                <p:cNvCxnSpPr/>
                <p:nvPr/>
              </p:nvCxnSpPr>
              <p:spPr>
                <a:xfrm flipH="1">
                  <a:off x="1970377" y="4531866"/>
                  <a:ext cx="3048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 flipV="1">
                  <a:off x="1966834" y="4507362"/>
                  <a:ext cx="10485" cy="6953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1" name="Group 127"/>
              <p:cNvGrpSpPr/>
              <p:nvPr/>
            </p:nvGrpSpPr>
            <p:grpSpPr>
              <a:xfrm>
                <a:off x="2357490" y="3830897"/>
                <a:ext cx="369190" cy="288032"/>
                <a:chOff x="2357490" y="3830897"/>
                <a:chExt cx="369190" cy="288032"/>
              </a:xfrm>
            </p:grpSpPr>
            <p:sp>
              <p:nvSpPr>
                <p:cNvPr id="155" name="Isosceles Triangle 154"/>
                <p:cNvSpPr/>
                <p:nvPr/>
              </p:nvSpPr>
              <p:spPr>
                <a:xfrm rot="5400000">
                  <a:off x="2357490" y="3830897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56" name="Flowchart: Connector 155"/>
                <p:cNvSpPr/>
                <p:nvPr/>
              </p:nvSpPr>
              <p:spPr>
                <a:xfrm>
                  <a:off x="2654672" y="3933007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cxnSp>
            <p:nvCxnSpPr>
              <p:cNvPr id="142" name="Straight Connector 141"/>
              <p:cNvCxnSpPr/>
              <p:nvPr/>
            </p:nvCxnSpPr>
            <p:spPr>
              <a:xfrm flipH="1" flipV="1">
                <a:off x="2141314" y="3983123"/>
                <a:ext cx="212323" cy="30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H="1">
                <a:off x="2731295" y="3969544"/>
                <a:ext cx="2019299" cy="714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V="1">
                <a:off x="4749800" y="3517901"/>
                <a:ext cx="4135" cy="46989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5" name="Group 128"/>
              <p:cNvGrpSpPr/>
              <p:nvPr/>
            </p:nvGrpSpPr>
            <p:grpSpPr>
              <a:xfrm>
                <a:off x="2786115" y="3849947"/>
                <a:ext cx="369190" cy="288032"/>
                <a:chOff x="2357490" y="3830897"/>
                <a:chExt cx="369190" cy="288032"/>
              </a:xfrm>
            </p:grpSpPr>
            <p:sp>
              <p:nvSpPr>
                <p:cNvPr id="153" name="Isosceles Triangle 152"/>
                <p:cNvSpPr/>
                <p:nvPr/>
              </p:nvSpPr>
              <p:spPr>
                <a:xfrm rot="5400000">
                  <a:off x="2357490" y="3830897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54" name="Flowchart: Connector 153"/>
                <p:cNvSpPr/>
                <p:nvPr/>
              </p:nvSpPr>
              <p:spPr>
                <a:xfrm>
                  <a:off x="2654672" y="3933007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pic>
            <p:nvPicPr>
              <p:cNvPr id="146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162340" y="1069529"/>
                <a:ext cx="1158875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47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836701" y="4193455"/>
                <a:ext cx="1243013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48" name="Picture 5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046788" y="1223963"/>
                <a:ext cx="706437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49" name="Picture 6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156075" y="3071813"/>
                <a:ext cx="774700" cy="523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0" name="Picture 7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837238" y="2376488"/>
                <a:ext cx="517525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1" name="Picture 8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124450" y="3748088"/>
                <a:ext cx="493713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2" name="Picture 9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7396163" y="3748088"/>
                <a:ext cx="1438275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39" name="Picture 10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336964" y="1490319"/>
              <a:ext cx="526627" cy="2714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45" name="TextBox 244"/>
          <p:cNvSpPr txBox="1"/>
          <p:nvPr/>
        </p:nvSpPr>
        <p:spPr>
          <a:xfrm>
            <a:off x="2091209" y="94100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</a:t>
            </a:r>
            <a:endParaRPr lang="nl-BE" sz="1400" dirty="0"/>
          </a:p>
        </p:txBody>
      </p:sp>
      <p:sp>
        <p:nvSpPr>
          <p:cNvPr id="247" name="TextBox 246"/>
          <p:cNvSpPr txBox="1"/>
          <p:nvPr/>
        </p:nvSpPr>
        <p:spPr>
          <a:xfrm>
            <a:off x="2196278" y="3262449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SelLbar</a:t>
            </a:r>
            <a:endParaRPr lang="nl-BE" sz="1400" dirty="0"/>
          </a:p>
        </p:txBody>
      </p:sp>
      <p:grpSp>
        <p:nvGrpSpPr>
          <p:cNvPr id="250" name="Group 226"/>
          <p:cNvGrpSpPr/>
          <p:nvPr/>
        </p:nvGrpSpPr>
        <p:grpSpPr>
          <a:xfrm flipH="1" flipV="1">
            <a:off x="1878721" y="4395269"/>
            <a:ext cx="3022600" cy="270669"/>
            <a:chOff x="622300" y="1308100"/>
            <a:chExt cx="3022600" cy="270669"/>
          </a:xfrm>
        </p:grpSpPr>
        <p:cxnSp>
          <p:nvCxnSpPr>
            <p:cNvPr id="251" name="Straight Connector 250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226"/>
          <p:cNvGrpSpPr/>
          <p:nvPr/>
        </p:nvGrpSpPr>
        <p:grpSpPr>
          <a:xfrm flipH="1" flipV="1">
            <a:off x="2188300" y="4700085"/>
            <a:ext cx="3022600" cy="270669"/>
            <a:chOff x="622300" y="1308100"/>
            <a:chExt cx="3022600" cy="270669"/>
          </a:xfrm>
        </p:grpSpPr>
        <p:cxnSp>
          <p:nvCxnSpPr>
            <p:cNvPr id="255" name="Straight Connector 254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8" name="Group 226"/>
          <p:cNvGrpSpPr/>
          <p:nvPr/>
        </p:nvGrpSpPr>
        <p:grpSpPr>
          <a:xfrm flipH="1" flipV="1">
            <a:off x="2512184" y="5009680"/>
            <a:ext cx="3022600" cy="270669"/>
            <a:chOff x="622300" y="1308100"/>
            <a:chExt cx="3022600" cy="270669"/>
          </a:xfrm>
        </p:grpSpPr>
        <p:cxnSp>
          <p:nvCxnSpPr>
            <p:cNvPr id="259" name="Straight Connector 258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26"/>
          <p:cNvGrpSpPr/>
          <p:nvPr/>
        </p:nvGrpSpPr>
        <p:grpSpPr>
          <a:xfrm flipH="1" flipV="1">
            <a:off x="2269271" y="5309749"/>
            <a:ext cx="3022600" cy="270669"/>
            <a:chOff x="622300" y="1308100"/>
            <a:chExt cx="3022600" cy="270669"/>
          </a:xfrm>
        </p:grpSpPr>
        <p:cxnSp>
          <p:nvCxnSpPr>
            <p:cNvPr id="263" name="Straight Connector 262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Freeform 243"/>
          <p:cNvSpPr/>
          <p:nvPr/>
        </p:nvSpPr>
        <p:spPr>
          <a:xfrm>
            <a:off x="2103125" y="4850448"/>
            <a:ext cx="318795" cy="333023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352131"/>
              <a:gd name="connsiteY0" fmla="*/ 0 h 325879"/>
              <a:gd name="connsiteX1" fmla="*/ 352131 w 352131"/>
              <a:gd name="connsiteY1" fmla="*/ 325879 h 325879"/>
              <a:gd name="connsiteX0" fmla="*/ 0 w 528344"/>
              <a:gd name="connsiteY0" fmla="*/ 0 h 349692"/>
              <a:gd name="connsiteX1" fmla="*/ 528344 w 528344"/>
              <a:gd name="connsiteY1" fmla="*/ 349692 h 349692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399757"/>
              <a:gd name="connsiteY0" fmla="*/ 0 h 309210"/>
              <a:gd name="connsiteX1" fmla="*/ 399757 w 399757"/>
              <a:gd name="connsiteY1" fmla="*/ 309210 h 309210"/>
              <a:gd name="connsiteX0" fmla="*/ 0 w 318795"/>
              <a:gd name="connsiteY0" fmla="*/ 0 h 333023"/>
              <a:gd name="connsiteX1" fmla="*/ 318795 w 318795"/>
              <a:gd name="connsiteY1" fmla="*/ 333023 h 333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8795" h="333023">
                <a:moveTo>
                  <a:pt x="0" y="0"/>
                </a:moveTo>
                <a:cubicBezTo>
                  <a:pt x="180976" y="47298"/>
                  <a:pt x="131070" y="274646"/>
                  <a:pt x="318795" y="333023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46" name="Straight Connector 245"/>
          <p:cNvCxnSpPr/>
          <p:nvPr/>
        </p:nvCxnSpPr>
        <p:spPr>
          <a:xfrm flipH="1">
            <a:off x="1628061" y="4312719"/>
            <a:ext cx="1905" cy="1440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>
            <a:off x="2066846" y="4312719"/>
            <a:ext cx="1905" cy="144000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Freeform 380"/>
          <p:cNvSpPr/>
          <p:nvPr/>
        </p:nvSpPr>
        <p:spPr>
          <a:xfrm>
            <a:off x="1723017" y="4556124"/>
            <a:ext cx="442520" cy="951989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45939 w 218682"/>
              <a:gd name="connsiteY0" fmla="*/ 0 h 327466"/>
              <a:gd name="connsiteX1" fmla="*/ 218682 w 218682"/>
              <a:gd name="connsiteY1" fmla="*/ 327466 h 327466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21815 w 218682"/>
              <a:gd name="connsiteY0" fmla="*/ 0 h 336039"/>
              <a:gd name="connsiteX1" fmla="*/ 218682 w 218682"/>
              <a:gd name="connsiteY1" fmla="*/ 336039 h 336039"/>
              <a:gd name="connsiteX0" fmla="*/ 0 w 301642"/>
              <a:gd name="connsiteY0" fmla="*/ 0 h 342389"/>
              <a:gd name="connsiteX1" fmla="*/ 301642 w 301642"/>
              <a:gd name="connsiteY1" fmla="*/ 342389 h 342389"/>
              <a:gd name="connsiteX0" fmla="*/ 21815 w 218682"/>
              <a:gd name="connsiteY0" fmla="*/ 0 h 675764"/>
              <a:gd name="connsiteX1" fmla="*/ 218682 w 218682"/>
              <a:gd name="connsiteY1" fmla="*/ 675764 h 675764"/>
              <a:gd name="connsiteX0" fmla="*/ 0 w 363555"/>
              <a:gd name="connsiteY0" fmla="*/ 0 h 951989"/>
              <a:gd name="connsiteX1" fmla="*/ 363555 w 363555"/>
              <a:gd name="connsiteY1" fmla="*/ 951989 h 951989"/>
              <a:gd name="connsiteX0" fmla="*/ 78965 w 442520"/>
              <a:gd name="connsiteY0" fmla="*/ 0 h 951989"/>
              <a:gd name="connsiteX1" fmla="*/ 442520 w 442520"/>
              <a:gd name="connsiteY1" fmla="*/ 951989 h 951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2520" h="951989">
                <a:moveTo>
                  <a:pt x="78965" y="0"/>
                </a:moveTo>
                <a:cubicBezTo>
                  <a:pt x="174528" y="51108"/>
                  <a:pt x="0" y="898374"/>
                  <a:pt x="442520" y="951989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382" name="Straight Connector 381"/>
          <p:cNvCxnSpPr/>
          <p:nvPr/>
        </p:nvCxnSpPr>
        <p:spPr>
          <a:xfrm flipH="1">
            <a:off x="2562146" y="4230804"/>
            <a:ext cx="1905" cy="1476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TextBox 389"/>
          <p:cNvSpPr txBox="1"/>
          <p:nvPr/>
        </p:nvSpPr>
        <p:spPr>
          <a:xfrm>
            <a:off x="2076618" y="4691062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6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242" name="Freeform 241"/>
          <p:cNvSpPr/>
          <p:nvPr/>
        </p:nvSpPr>
        <p:spPr>
          <a:xfrm>
            <a:off x="1789281" y="4511675"/>
            <a:ext cx="315929" cy="345564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45939 w 218682"/>
              <a:gd name="connsiteY0" fmla="*/ 0 h 327466"/>
              <a:gd name="connsiteX1" fmla="*/ 218682 w 218682"/>
              <a:gd name="connsiteY1" fmla="*/ 327466 h 327466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24124 w 315929"/>
              <a:gd name="connsiteY0" fmla="*/ 8573 h 345564"/>
              <a:gd name="connsiteX1" fmla="*/ 0 w 315929"/>
              <a:gd name="connsiteY1" fmla="*/ 0 h 345564"/>
              <a:gd name="connsiteX2" fmla="*/ 315929 w 315929"/>
              <a:gd name="connsiteY2" fmla="*/ 345564 h 345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929" h="345564">
                <a:moveTo>
                  <a:pt x="24124" y="8573"/>
                </a:moveTo>
                <a:lnTo>
                  <a:pt x="0" y="0"/>
                </a:lnTo>
                <a:cubicBezTo>
                  <a:pt x="95563" y="51108"/>
                  <a:pt x="97247" y="301474"/>
                  <a:pt x="315929" y="345564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TIMING (6)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cxnSp>
        <p:nvCxnSpPr>
          <p:cNvPr id="205" name="Straight Connector 204"/>
          <p:cNvCxnSpPr/>
          <p:nvPr/>
        </p:nvCxnSpPr>
        <p:spPr>
          <a:xfrm flipV="1">
            <a:off x="561092" y="52766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561092" y="46670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561092" y="49718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561092" y="55814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561092" y="44003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561092" y="53147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561092" y="47051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561092" y="50099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561092" y="56195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26"/>
          <p:cNvGrpSpPr/>
          <p:nvPr/>
        </p:nvGrpSpPr>
        <p:grpSpPr>
          <a:xfrm flipH="1">
            <a:off x="268992" y="4395269"/>
            <a:ext cx="3022600" cy="270669"/>
            <a:chOff x="622300" y="1308100"/>
            <a:chExt cx="3022600" cy="270669"/>
          </a:xfrm>
        </p:grpSpPr>
        <p:cxnSp>
          <p:nvCxnSpPr>
            <p:cNvPr id="225" name="Straight Connector 224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30"/>
          <p:cNvGrpSpPr/>
          <p:nvPr/>
        </p:nvGrpSpPr>
        <p:grpSpPr>
          <a:xfrm flipH="1">
            <a:off x="879862" y="5009949"/>
            <a:ext cx="2646680" cy="271939"/>
            <a:chOff x="998220" y="1306830"/>
            <a:chExt cx="2646680" cy="271939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998220" y="1306830"/>
              <a:ext cx="1071880" cy="762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TextBox 235"/>
          <p:cNvSpPr txBox="1"/>
          <p:nvPr/>
        </p:nvSpPr>
        <p:spPr>
          <a:xfrm>
            <a:off x="502678" y="4384533"/>
            <a:ext cx="917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RefEnable</a:t>
            </a:r>
            <a:endParaRPr lang="nl-BE" sz="1400" dirty="0"/>
          </a:p>
        </p:txBody>
      </p:sp>
      <p:sp>
        <p:nvSpPr>
          <p:cNvPr id="237" name="TextBox 236"/>
          <p:cNvSpPr txBox="1"/>
          <p:nvPr/>
        </p:nvSpPr>
        <p:spPr>
          <a:xfrm>
            <a:off x="502678" y="4689333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</a:t>
            </a:r>
            <a:r>
              <a:rPr lang="en-US" sz="1400" dirty="0" smtClean="0"/>
              <a:t>	</a:t>
            </a:r>
            <a:endParaRPr lang="nl-BE" sz="1400" dirty="0"/>
          </a:p>
        </p:txBody>
      </p:sp>
      <p:sp>
        <p:nvSpPr>
          <p:cNvPr id="238" name="TextBox 237"/>
          <p:cNvSpPr txBox="1"/>
          <p:nvPr/>
        </p:nvSpPr>
        <p:spPr>
          <a:xfrm>
            <a:off x="502678" y="5001753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SelLbar</a:t>
            </a:r>
            <a:endParaRPr lang="nl-BE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502678" y="529893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WL </a:t>
            </a:r>
            <a:endParaRPr lang="nl-BE" sz="1400" dirty="0"/>
          </a:p>
        </p:txBody>
      </p:sp>
      <p:sp>
        <p:nvSpPr>
          <p:cNvPr id="248" name="Freeform 247"/>
          <p:cNvSpPr/>
          <p:nvPr/>
        </p:nvSpPr>
        <p:spPr>
          <a:xfrm>
            <a:off x="2982039" y="4202705"/>
            <a:ext cx="229183" cy="11303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531" h="360804">
                <a:moveTo>
                  <a:pt x="0" y="0"/>
                </a:moveTo>
                <a:cubicBezTo>
                  <a:pt x="95251" y="123498"/>
                  <a:pt x="138574" y="12688"/>
                  <a:pt x="250531" y="360804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9" name="TextBox 248"/>
          <p:cNvSpPr txBox="1"/>
          <p:nvPr/>
        </p:nvSpPr>
        <p:spPr>
          <a:xfrm>
            <a:off x="2168135" y="4004327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Start  decoding</a:t>
            </a:r>
            <a:endParaRPr lang="nl-BE" sz="1100" dirty="0">
              <a:solidFill>
                <a:srgbClr val="C00000"/>
              </a:solidFill>
            </a:endParaRPr>
          </a:p>
        </p:txBody>
      </p:sp>
      <p:grpSp>
        <p:nvGrpSpPr>
          <p:cNvPr id="4" name="Group 226"/>
          <p:cNvGrpSpPr/>
          <p:nvPr/>
        </p:nvGrpSpPr>
        <p:grpSpPr>
          <a:xfrm flipH="1">
            <a:off x="478513" y="4700085"/>
            <a:ext cx="3022600" cy="270669"/>
            <a:chOff x="622300" y="1308100"/>
            <a:chExt cx="3022600" cy="270669"/>
          </a:xfrm>
        </p:grpSpPr>
        <p:cxnSp>
          <p:nvCxnSpPr>
            <p:cNvPr id="266" name="Straight Connector 265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26"/>
          <p:cNvGrpSpPr/>
          <p:nvPr/>
        </p:nvGrpSpPr>
        <p:grpSpPr>
          <a:xfrm flipH="1">
            <a:off x="662649" y="5307369"/>
            <a:ext cx="3022600" cy="270669"/>
            <a:chOff x="447675" y="1308100"/>
            <a:chExt cx="3022600" cy="270669"/>
          </a:xfrm>
        </p:grpSpPr>
        <p:cxnSp>
          <p:nvCxnSpPr>
            <p:cNvPr id="270" name="Straight Connector 269"/>
            <p:cNvCxnSpPr/>
            <p:nvPr/>
          </p:nvCxnSpPr>
          <p:spPr>
            <a:xfrm flipV="1">
              <a:off x="447675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V="1">
              <a:off x="2022475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1882775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" name="Freeform 275"/>
          <p:cNvSpPr/>
          <p:nvPr/>
        </p:nvSpPr>
        <p:spPr>
          <a:xfrm>
            <a:off x="3708746" y="4142380"/>
            <a:ext cx="78614" cy="14558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125203 w 220454"/>
              <a:gd name="connsiteY0" fmla="*/ 0 h 502683"/>
              <a:gd name="connsiteX1" fmla="*/ 111957 w 220454"/>
              <a:gd name="connsiteY1" fmla="*/ 502683 h 502683"/>
              <a:gd name="connsiteX0" fmla="*/ 125203 w 171864"/>
              <a:gd name="connsiteY0" fmla="*/ 0 h 502683"/>
              <a:gd name="connsiteX1" fmla="*/ 111957 w 171864"/>
              <a:gd name="connsiteY1" fmla="*/ 502683 h 502683"/>
              <a:gd name="connsiteX0" fmla="*/ 13246 w 59907"/>
              <a:gd name="connsiteY0" fmla="*/ 0 h 502683"/>
              <a:gd name="connsiteX1" fmla="*/ 0 w 59907"/>
              <a:gd name="connsiteY1" fmla="*/ 502683 h 502683"/>
              <a:gd name="connsiteX0" fmla="*/ 291774 w 338435"/>
              <a:gd name="connsiteY0" fmla="*/ 124126 h 368385"/>
              <a:gd name="connsiteX1" fmla="*/ 0 w 338435"/>
              <a:gd name="connsiteY1" fmla="*/ 368385 h 368385"/>
              <a:gd name="connsiteX0" fmla="*/ 291774 w 338435"/>
              <a:gd name="connsiteY0" fmla="*/ 0 h 244259"/>
              <a:gd name="connsiteX1" fmla="*/ 0 w 338435"/>
              <a:gd name="connsiteY1" fmla="*/ 244259 h 244259"/>
              <a:gd name="connsiteX0" fmla="*/ 270949 w 317610"/>
              <a:gd name="connsiteY0" fmla="*/ 0 h 373470"/>
              <a:gd name="connsiteX1" fmla="*/ 0 w 317610"/>
              <a:gd name="connsiteY1" fmla="*/ 373470 h 373470"/>
              <a:gd name="connsiteX0" fmla="*/ 83528 w 153555"/>
              <a:gd name="connsiteY0" fmla="*/ 0 h 548283"/>
              <a:gd name="connsiteX1" fmla="*/ 0 w 153555"/>
              <a:gd name="connsiteY1" fmla="*/ 548283 h 548283"/>
              <a:gd name="connsiteX0" fmla="*/ 39276 w 153555"/>
              <a:gd name="connsiteY0" fmla="*/ 0 h 464675"/>
              <a:gd name="connsiteX1" fmla="*/ 0 w 153555"/>
              <a:gd name="connsiteY1" fmla="*/ 464675 h 464675"/>
              <a:gd name="connsiteX0" fmla="*/ 39276 w 85937"/>
              <a:gd name="connsiteY0" fmla="*/ 0 h 464675"/>
              <a:gd name="connsiteX1" fmla="*/ 0 w 85937"/>
              <a:gd name="connsiteY1" fmla="*/ 464675 h 46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37" h="464675">
                <a:moveTo>
                  <a:pt x="39276" y="0"/>
                </a:moveTo>
                <a:cubicBezTo>
                  <a:pt x="85937" y="184302"/>
                  <a:pt x="75464" y="248303"/>
                  <a:pt x="0" y="464675"/>
                </a:cubicBezTo>
              </a:path>
            </a:pathLst>
          </a:custGeom>
          <a:ln w="9525"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7" name="TextBox 276"/>
          <p:cNvSpPr txBox="1"/>
          <p:nvPr/>
        </p:nvSpPr>
        <p:spPr>
          <a:xfrm>
            <a:off x="3160005" y="3940192"/>
            <a:ext cx="1223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</a:rPr>
              <a:t>Bitline</a:t>
            </a:r>
            <a:r>
              <a:rPr lang="en-US" sz="1100" dirty="0" smtClean="0">
                <a:solidFill>
                  <a:srgbClr val="C00000"/>
                </a:solidFill>
              </a:rPr>
              <a:t>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start falling</a:t>
            </a:r>
            <a:endParaRPr lang="nl-BE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3" name="Freeform 382"/>
          <p:cNvSpPr/>
          <p:nvPr/>
        </p:nvSpPr>
        <p:spPr>
          <a:xfrm>
            <a:off x="4218492" y="4047923"/>
            <a:ext cx="446119" cy="20828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82686 w 177937"/>
              <a:gd name="connsiteY0" fmla="*/ 0 h 421609"/>
              <a:gd name="connsiteX1" fmla="*/ 111957 w 177937"/>
              <a:gd name="connsiteY1" fmla="*/ 421609 h 421609"/>
              <a:gd name="connsiteX0" fmla="*/ 0 w 122955"/>
              <a:gd name="connsiteY0" fmla="*/ 0 h 421609"/>
              <a:gd name="connsiteX1" fmla="*/ 29271 w 122955"/>
              <a:gd name="connsiteY1" fmla="*/ 421609 h 421609"/>
              <a:gd name="connsiteX0" fmla="*/ 475721 w 570972"/>
              <a:gd name="connsiteY0" fmla="*/ 0 h 664830"/>
              <a:gd name="connsiteX1" fmla="*/ 0 w 570972"/>
              <a:gd name="connsiteY1" fmla="*/ 664830 h 664830"/>
              <a:gd name="connsiteX0" fmla="*/ 475721 w 487674"/>
              <a:gd name="connsiteY0" fmla="*/ 0 h 664830"/>
              <a:gd name="connsiteX1" fmla="*/ 0 w 487674"/>
              <a:gd name="connsiteY1" fmla="*/ 664830 h 66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7674" h="664830">
                <a:moveTo>
                  <a:pt x="475721" y="0"/>
                </a:moveTo>
                <a:cubicBezTo>
                  <a:pt x="487674" y="298313"/>
                  <a:pt x="93684" y="407922"/>
                  <a:pt x="0" y="664830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4" name="TextBox 383"/>
          <p:cNvSpPr txBox="1"/>
          <p:nvPr/>
        </p:nvSpPr>
        <p:spPr>
          <a:xfrm>
            <a:off x="3201598" y="3735246"/>
            <a:ext cx="1999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Memory cell disconnected to BL</a:t>
            </a:r>
            <a:endParaRPr lang="nl-BE" sz="1100" dirty="0">
              <a:solidFill>
                <a:srgbClr val="C00000"/>
              </a:solidFill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4124492" y="4995862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10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3776830" y="5300662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11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5057775" y="3790950"/>
            <a:ext cx="37147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Constraints / </a:t>
            </a:r>
            <a:r>
              <a:rPr lang="en-US" sz="2000" b="1" u="sng" dirty="0" smtClean="0">
                <a:solidFill>
                  <a:srgbClr val="002060"/>
                </a:solidFill>
              </a:rPr>
              <a:t>Optimization</a:t>
            </a:r>
            <a:endParaRPr lang="en-US" sz="2000" b="1" u="sng" dirty="0" smtClean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dirty="0" smtClean="0">
                <a:solidFill>
                  <a:srgbClr val="002060"/>
                </a:solidFill>
              </a:rPr>
              <a:t>ref should  be selected when load is turned off → T</a:t>
            </a:r>
            <a:r>
              <a:rPr lang="en-US" baseline="-25000" dirty="0" smtClean="0">
                <a:solidFill>
                  <a:srgbClr val="002060"/>
                </a:solidFill>
              </a:rPr>
              <a:t>9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10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11</a:t>
            </a:r>
            <a:r>
              <a:rPr lang="en-US" dirty="0" smtClean="0">
                <a:solidFill>
                  <a:srgbClr val="002060"/>
                </a:solidFill>
              </a:rPr>
              <a:t> .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T</a:t>
            </a:r>
            <a:r>
              <a:rPr lang="en-US" baseline="-25000" dirty="0" smtClean="0">
                <a:solidFill>
                  <a:srgbClr val="002060"/>
                </a:solidFill>
              </a:rPr>
              <a:t>9</a:t>
            </a:r>
            <a:r>
              <a:rPr lang="en-US" dirty="0" smtClean="0">
                <a:solidFill>
                  <a:srgbClr val="002060"/>
                </a:solidFill>
              </a:rPr>
              <a:t>&lt; T</a:t>
            </a:r>
            <a:r>
              <a:rPr lang="en-US" baseline="-25000" dirty="0" smtClean="0">
                <a:solidFill>
                  <a:srgbClr val="002060"/>
                </a:solidFill>
              </a:rPr>
              <a:t>10 </a:t>
            </a:r>
            <a:r>
              <a:rPr lang="en-US" dirty="0" smtClean="0">
                <a:solidFill>
                  <a:srgbClr val="002060"/>
                </a:solidFill>
              </a:rPr>
              <a:t>because of inverter. T</a:t>
            </a:r>
            <a:r>
              <a:rPr lang="en-US" baseline="-25000" dirty="0" smtClean="0">
                <a:solidFill>
                  <a:srgbClr val="002060"/>
                </a:solidFill>
              </a:rPr>
              <a:t>11</a:t>
            </a:r>
            <a:r>
              <a:rPr lang="en-US" dirty="0" smtClean="0">
                <a:solidFill>
                  <a:srgbClr val="002060"/>
                </a:solidFill>
              </a:rPr>
              <a:t> is dependent of 2 inverters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</a:t>
            </a:r>
          </a:p>
        </p:txBody>
      </p:sp>
      <p:grpSp>
        <p:nvGrpSpPr>
          <p:cNvPr id="7" name="Group 136"/>
          <p:cNvGrpSpPr/>
          <p:nvPr/>
        </p:nvGrpSpPr>
        <p:grpSpPr>
          <a:xfrm>
            <a:off x="204787" y="576262"/>
            <a:ext cx="5262562" cy="2681288"/>
            <a:chOff x="1162340" y="1069529"/>
            <a:chExt cx="7672098" cy="4216846"/>
          </a:xfrm>
        </p:grpSpPr>
        <p:grpSp>
          <p:nvGrpSpPr>
            <p:cNvPr id="8" name="Group 132"/>
            <p:cNvGrpSpPr/>
            <p:nvPr/>
          </p:nvGrpSpPr>
          <p:grpSpPr>
            <a:xfrm>
              <a:off x="1162340" y="1069529"/>
              <a:ext cx="7672098" cy="4216846"/>
              <a:chOff x="1162340" y="1069529"/>
              <a:chExt cx="7672098" cy="4216846"/>
            </a:xfrm>
          </p:grpSpPr>
          <p:grpSp>
            <p:nvGrpSpPr>
              <p:cNvPr id="9" name="Group 25"/>
              <p:cNvGrpSpPr/>
              <p:nvPr/>
            </p:nvGrpSpPr>
            <p:grpSpPr>
              <a:xfrm>
                <a:off x="1393574" y="1415389"/>
                <a:ext cx="6365499" cy="3870986"/>
                <a:chOff x="1221164" y="2367889"/>
                <a:chExt cx="6365499" cy="3870986"/>
              </a:xfrm>
            </p:grpSpPr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2933989" y="4381366"/>
                  <a:ext cx="104966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68762" y="4300012"/>
                  <a:ext cx="0" cy="36004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Arrow Connector 158"/>
                <p:cNvCxnSpPr/>
                <p:nvPr/>
              </p:nvCxnSpPr>
              <p:spPr>
                <a:xfrm>
                  <a:off x="4760253" y="4660052"/>
                  <a:ext cx="15671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65587" y="4300012"/>
                  <a:ext cx="149313" cy="52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4696754" y="4300012"/>
                  <a:ext cx="0" cy="36004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590838" y="4484286"/>
                  <a:ext cx="105916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 flipV="1">
                  <a:off x="4920713" y="4155996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64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rot="5400000">
                  <a:off x="4691737" y="3754850"/>
                  <a:ext cx="466439" cy="348139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4919291" y="4660052"/>
                  <a:ext cx="2753" cy="43582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4645546" y="5090593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/>
                <p:cNvCxnSpPr/>
                <p:nvPr/>
              </p:nvCxnSpPr>
              <p:spPr>
                <a:xfrm>
                  <a:off x="4645546" y="5594649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4645546" y="5090593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4573538" y="5090593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4285506" y="5349129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928394" y="5588000"/>
                  <a:ext cx="0" cy="2508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5912371" y="5100118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/>
                <p:cNvCxnSpPr/>
                <p:nvPr/>
              </p:nvCxnSpPr>
              <p:spPr>
                <a:xfrm>
                  <a:off x="5912371" y="5604174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5912371" y="5100118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5840363" y="5100118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5552331" y="5358654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6195219" y="5597525"/>
                  <a:ext cx="0" cy="2508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Oval 177"/>
                <p:cNvSpPr/>
                <p:nvPr/>
              </p:nvSpPr>
              <p:spPr>
                <a:xfrm>
                  <a:off x="4791075" y="4791075"/>
                  <a:ext cx="228600" cy="2286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5902846" y="2823643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/>
                <p:cNvCxnSpPr/>
                <p:nvPr/>
              </p:nvCxnSpPr>
              <p:spPr>
                <a:xfrm flipH="1">
                  <a:off x="5898781" y="2819400"/>
                  <a:ext cx="290090" cy="3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5902846" y="3312593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5830838" y="2823643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5542806" y="3082179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 flipH="1">
                  <a:off x="6185694" y="3295323"/>
                  <a:ext cx="1128" cy="27655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6176185" y="2578101"/>
                  <a:ext cx="0" cy="2508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6176009" y="3573781"/>
                  <a:ext cx="3869" cy="151538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>
                  <a:stCxn id="164" idx="1"/>
                </p:cNvCxnSpPr>
                <p:nvPr/>
              </p:nvCxnSpPr>
              <p:spPr>
                <a:xfrm>
                  <a:off x="4924956" y="3695700"/>
                  <a:ext cx="2615034" cy="762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Oval 187"/>
                <p:cNvSpPr/>
                <p:nvPr/>
              </p:nvSpPr>
              <p:spPr>
                <a:xfrm>
                  <a:off x="6063615" y="3579495"/>
                  <a:ext cx="228600" cy="2286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4647619" y="5860211"/>
                  <a:ext cx="18002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5151675" y="5932219"/>
                  <a:ext cx="64807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5327441" y="6004227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5428148" y="6076235"/>
                  <a:ext cx="8039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 flipV="1">
                  <a:off x="5724525" y="2566988"/>
                  <a:ext cx="881063" cy="47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7537450" y="3695700"/>
                  <a:ext cx="0" cy="9906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 flipH="1">
                  <a:off x="7537450" y="5186363"/>
                  <a:ext cx="1588" cy="6524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7253491" y="4675303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Arrow Connector 196"/>
                <p:cNvCxnSpPr/>
                <p:nvPr/>
              </p:nvCxnSpPr>
              <p:spPr>
                <a:xfrm>
                  <a:off x="7253491" y="5179359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7253491" y="4675303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7181483" y="4675303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6893451" y="4933839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Oval 211"/>
                <p:cNvSpPr/>
                <p:nvPr/>
              </p:nvSpPr>
              <p:spPr>
                <a:xfrm>
                  <a:off x="7491413" y="5829300"/>
                  <a:ext cx="95250" cy="952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213" name="Trapezoid 212"/>
                <p:cNvSpPr/>
                <p:nvPr/>
              </p:nvSpPr>
              <p:spPr>
                <a:xfrm rot="16200000">
                  <a:off x="-182992" y="3966865"/>
                  <a:ext cx="3312368" cy="504056"/>
                </a:xfrm>
                <a:prstGeom prst="trapezoid">
                  <a:avLst>
                    <a:gd name="adj" fmla="val 75161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 dirty="0"/>
                </a:p>
              </p:txBody>
            </p:sp>
            <p:cxnSp>
              <p:nvCxnSpPr>
                <p:cNvPr id="214" name="Straight Connector 213"/>
                <p:cNvCxnSpPr>
                  <a:stCxn id="213" idx="2"/>
                </p:cNvCxnSpPr>
                <p:nvPr/>
              </p:nvCxnSpPr>
              <p:spPr>
                <a:xfrm>
                  <a:off x="1725220" y="4218892"/>
                  <a:ext cx="5404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" name="Group 251"/>
                <p:cNvGrpSpPr/>
                <p:nvPr/>
              </p:nvGrpSpPr>
              <p:grpSpPr>
                <a:xfrm>
                  <a:off x="3535090" y="4236662"/>
                  <a:ext cx="360618" cy="288032"/>
                  <a:chOff x="1907704" y="4725144"/>
                  <a:chExt cx="360618" cy="288032"/>
                </a:xfrm>
              </p:grpSpPr>
              <p:sp>
                <p:nvSpPr>
                  <p:cNvPr id="241" name="Isosceles Triangle 240"/>
                  <p:cNvSpPr/>
                  <p:nvPr/>
                </p:nvSpPr>
                <p:spPr>
                  <a:xfrm rot="5400000">
                    <a:off x="1907704" y="4725144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243" name="Flowchart: Connector 242"/>
                  <p:cNvSpPr/>
                  <p:nvPr/>
                </p:nvSpPr>
                <p:spPr>
                  <a:xfrm>
                    <a:off x="2196314" y="4833445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216" name="Elbow Connector 215"/>
                <p:cNvCxnSpPr/>
                <p:nvPr/>
              </p:nvCxnSpPr>
              <p:spPr>
                <a:xfrm rot="16200000" flipH="1">
                  <a:off x="3800476" y="4552949"/>
                  <a:ext cx="933449" cy="590550"/>
                </a:xfrm>
                <a:prstGeom prst="bentConnector3">
                  <a:avLst>
                    <a:gd name="adj1" fmla="val 103061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Elbow Connector 216"/>
                <p:cNvCxnSpPr/>
                <p:nvPr/>
              </p:nvCxnSpPr>
              <p:spPr>
                <a:xfrm flipV="1">
                  <a:off x="3948512" y="4933951"/>
                  <a:ext cx="2962275" cy="1304924"/>
                </a:xfrm>
                <a:prstGeom prst="bentConnector3">
                  <a:avLst>
                    <a:gd name="adj1" fmla="val 100161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 flipV="1">
                  <a:off x="3962400" y="5343526"/>
                  <a:ext cx="6350" cy="89534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Elbow Connector 218"/>
                <p:cNvCxnSpPr/>
                <p:nvPr/>
              </p:nvCxnSpPr>
              <p:spPr>
                <a:xfrm rot="10800000">
                  <a:off x="3343544" y="3074562"/>
                  <a:ext cx="2217246" cy="2280498"/>
                </a:xfrm>
                <a:prstGeom prst="bentConnector3">
                  <a:avLst>
                    <a:gd name="adj1" fmla="val 315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3348261" y="3060636"/>
                  <a:ext cx="0" cy="130219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>
                  <a:stCxn id="213" idx="3"/>
                </p:cNvCxnSpPr>
                <p:nvPr/>
              </p:nvCxnSpPr>
              <p:spPr>
                <a:xfrm flipV="1">
                  <a:off x="1473194" y="2367889"/>
                  <a:ext cx="0" cy="38424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" name="Group 72"/>
                <p:cNvGrpSpPr/>
                <p:nvPr/>
              </p:nvGrpSpPr>
              <p:grpSpPr>
                <a:xfrm>
                  <a:off x="2177275" y="4026272"/>
                  <a:ext cx="792086" cy="648070"/>
                  <a:chOff x="3795012" y="3796531"/>
                  <a:chExt cx="792086" cy="648070"/>
                </a:xfrm>
              </p:grpSpPr>
              <p:sp>
                <p:nvSpPr>
                  <p:cNvPr id="228" name="Flowchart: Stored Data 227"/>
                  <p:cNvSpPr/>
                  <p:nvPr/>
                </p:nvSpPr>
                <p:spPr>
                  <a:xfrm flipH="1">
                    <a:off x="3795012" y="3796531"/>
                    <a:ext cx="700879" cy="648070"/>
                  </a:xfrm>
                  <a:prstGeom prst="flowChartOnlineStorag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232" name="Flowchart: Connector 231"/>
                  <p:cNvSpPr/>
                  <p:nvPr/>
                </p:nvSpPr>
                <p:spPr>
                  <a:xfrm flipH="1">
                    <a:off x="4494512" y="4084562"/>
                    <a:ext cx="92586" cy="144016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223" name="Straight Connector 222"/>
                <p:cNvCxnSpPr/>
                <p:nvPr/>
              </p:nvCxnSpPr>
              <p:spPr>
                <a:xfrm flipH="1">
                  <a:off x="1970377" y="4531866"/>
                  <a:ext cx="3048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 flipV="1">
                  <a:off x="1966834" y="4507362"/>
                  <a:ext cx="10485" cy="6953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27"/>
              <p:cNvGrpSpPr/>
              <p:nvPr/>
            </p:nvGrpSpPr>
            <p:grpSpPr>
              <a:xfrm>
                <a:off x="2357490" y="3830897"/>
                <a:ext cx="369190" cy="288032"/>
                <a:chOff x="2357490" y="3830897"/>
                <a:chExt cx="369190" cy="288032"/>
              </a:xfrm>
            </p:grpSpPr>
            <p:sp>
              <p:nvSpPr>
                <p:cNvPr id="155" name="Isosceles Triangle 154"/>
                <p:cNvSpPr/>
                <p:nvPr/>
              </p:nvSpPr>
              <p:spPr>
                <a:xfrm rot="5400000">
                  <a:off x="2357490" y="3830897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56" name="Flowchart: Connector 155"/>
                <p:cNvSpPr/>
                <p:nvPr/>
              </p:nvSpPr>
              <p:spPr>
                <a:xfrm>
                  <a:off x="2654672" y="3933007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cxnSp>
            <p:nvCxnSpPr>
              <p:cNvPr id="142" name="Straight Connector 141"/>
              <p:cNvCxnSpPr/>
              <p:nvPr/>
            </p:nvCxnSpPr>
            <p:spPr>
              <a:xfrm flipH="1" flipV="1">
                <a:off x="2141314" y="3983123"/>
                <a:ext cx="212323" cy="30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H="1">
                <a:off x="2731295" y="3969544"/>
                <a:ext cx="2019299" cy="714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V="1">
                <a:off x="4749800" y="3517901"/>
                <a:ext cx="4135" cy="46989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" name="Group 128"/>
              <p:cNvGrpSpPr/>
              <p:nvPr/>
            </p:nvGrpSpPr>
            <p:grpSpPr>
              <a:xfrm>
                <a:off x="2786115" y="3849947"/>
                <a:ext cx="369190" cy="288032"/>
                <a:chOff x="2357490" y="3830897"/>
                <a:chExt cx="369190" cy="288032"/>
              </a:xfrm>
            </p:grpSpPr>
            <p:sp>
              <p:nvSpPr>
                <p:cNvPr id="153" name="Isosceles Triangle 152"/>
                <p:cNvSpPr/>
                <p:nvPr/>
              </p:nvSpPr>
              <p:spPr>
                <a:xfrm rot="5400000">
                  <a:off x="2357490" y="3830897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54" name="Flowchart: Connector 153"/>
                <p:cNvSpPr/>
                <p:nvPr/>
              </p:nvSpPr>
              <p:spPr>
                <a:xfrm>
                  <a:off x="2654672" y="3933007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pic>
            <p:nvPicPr>
              <p:cNvPr id="146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162340" y="1069529"/>
                <a:ext cx="1158875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47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836701" y="4193455"/>
                <a:ext cx="1243013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48" name="Picture 5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046788" y="1223963"/>
                <a:ext cx="706437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49" name="Picture 6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156075" y="3071813"/>
                <a:ext cx="774700" cy="523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0" name="Picture 7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837238" y="2376488"/>
                <a:ext cx="517525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1" name="Picture 8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124450" y="3748088"/>
                <a:ext cx="493713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2" name="Picture 9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7396163" y="3748088"/>
                <a:ext cx="1438275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39" name="Picture 10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336964" y="1490319"/>
              <a:ext cx="526627" cy="2714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45" name="TextBox 244"/>
          <p:cNvSpPr txBox="1"/>
          <p:nvPr/>
        </p:nvSpPr>
        <p:spPr>
          <a:xfrm>
            <a:off x="2091209" y="94100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</a:t>
            </a:r>
            <a:endParaRPr lang="nl-BE" sz="1400" dirty="0"/>
          </a:p>
        </p:txBody>
      </p:sp>
      <p:sp>
        <p:nvSpPr>
          <p:cNvPr id="247" name="TextBox 246"/>
          <p:cNvSpPr txBox="1"/>
          <p:nvPr/>
        </p:nvSpPr>
        <p:spPr>
          <a:xfrm>
            <a:off x="2196278" y="3262449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SelLbar</a:t>
            </a:r>
            <a:endParaRPr lang="nl-BE" sz="1400" dirty="0"/>
          </a:p>
        </p:txBody>
      </p:sp>
      <p:grpSp>
        <p:nvGrpSpPr>
          <p:cNvPr id="14" name="Group 226"/>
          <p:cNvGrpSpPr/>
          <p:nvPr/>
        </p:nvGrpSpPr>
        <p:grpSpPr>
          <a:xfrm flipH="1" flipV="1">
            <a:off x="1878721" y="4395269"/>
            <a:ext cx="3022600" cy="270669"/>
            <a:chOff x="622300" y="1308100"/>
            <a:chExt cx="3022600" cy="270669"/>
          </a:xfrm>
        </p:grpSpPr>
        <p:cxnSp>
          <p:nvCxnSpPr>
            <p:cNvPr id="251" name="Straight Connector 250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26"/>
          <p:cNvGrpSpPr/>
          <p:nvPr/>
        </p:nvGrpSpPr>
        <p:grpSpPr>
          <a:xfrm flipH="1" flipV="1">
            <a:off x="2188300" y="4700085"/>
            <a:ext cx="3022600" cy="270669"/>
            <a:chOff x="622300" y="1308100"/>
            <a:chExt cx="3022600" cy="270669"/>
          </a:xfrm>
        </p:grpSpPr>
        <p:cxnSp>
          <p:nvCxnSpPr>
            <p:cNvPr id="255" name="Straight Connector 254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226"/>
          <p:cNvGrpSpPr/>
          <p:nvPr/>
        </p:nvGrpSpPr>
        <p:grpSpPr>
          <a:xfrm flipH="1" flipV="1">
            <a:off x="2512184" y="5009680"/>
            <a:ext cx="3022600" cy="270669"/>
            <a:chOff x="622300" y="1308100"/>
            <a:chExt cx="3022600" cy="270669"/>
          </a:xfrm>
        </p:grpSpPr>
        <p:cxnSp>
          <p:nvCxnSpPr>
            <p:cNvPr id="259" name="Straight Connector 258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26"/>
          <p:cNvGrpSpPr/>
          <p:nvPr/>
        </p:nvGrpSpPr>
        <p:grpSpPr>
          <a:xfrm flipH="1" flipV="1">
            <a:off x="2269271" y="5309749"/>
            <a:ext cx="3022600" cy="270669"/>
            <a:chOff x="622300" y="1308100"/>
            <a:chExt cx="3022600" cy="270669"/>
          </a:xfrm>
        </p:grpSpPr>
        <p:cxnSp>
          <p:nvCxnSpPr>
            <p:cNvPr id="263" name="Straight Connector 262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Freeform 243"/>
          <p:cNvSpPr/>
          <p:nvPr/>
        </p:nvSpPr>
        <p:spPr>
          <a:xfrm>
            <a:off x="3703325" y="4850448"/>
            <a:ext cx="318795" cy="333023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352131"/>
              <a:gd name="connsiteY0" fmla="*/ 0 h 325879"/>
              <a:gd name="connsiteX1" fmla="*/ 352131 w 352131"/>
              <a:gd name="connsiteY1" fmla="*/ 325879 h 325879"/>
              <a:gd name="connsiteX0" fmla="*/ 0 w 528344"/>
              <a:gd name="connsiteY0" fmla="*/ 0 h 349692"/>
              <a:gd name="connsiteX1" fmla="*/ 528344 w 528344"/>
              <a:gd name="connsiteY1" fmla="*/ 349692 h 349692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399757"/>
              <a:gd name="connsiteY0" fmla="*/ 0 h 309210"/>
              <a:gd name="connsiteX1" fmla="*/ 399757 w 399757"/>
              <a:gd name="connsiteY1" fmla="*/ 309210 h 309210"/>
              <a:gd name="connsiteX0" fmla="*/ 0 w 318795"/>
              <a:gd name="connsiteY0" fmla="*/ 0 h 333023"/>
              <a:gd name="connsiteX1" fmla="*/ 318795 w 318795"/>
              <a:gd name="connsiteY1" fmla="*/ 333023 h 333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8795" h="333023">
                <a:moveTo>
                  <a:pt x="0" y="0"/>
                </a:moveTo>
                <a:cubicBezTo>
                  <a:pt x="180976" y="47298"/>
                  <a:pt x="131070" y="274646"/>
                  <a:pt x="318795" y="333023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46" name="Straight Connector 245"/>
          <p:cNvCxnSpPr/>
          <p:nvPr/>
        </p:nvCxnSpPr>
        <p:spPr>
          <a:xfrm flipH="1">
            <a:off x="3228261" y="4312719"/>
            <a:ext cx="1905" cy="1440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>
            <a:off x="3667046" y="4312719"/>
            <a:ext cx="1905" cy="144000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Freeform 380"/>
          <p:cNvSpPr/>
          <p:nvPr/>
        </p:nvSpPr>
        <p:spPr>
          <a:xfrm>
            <a:off x="3323217" y="4556124"/>
            <a:ext cx="442520" cy="951989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45939 w 218682"/>
              <a:gd name="connsiteY0" fmla="*/ 0 h 327466"/>
              <a:gd name="connsiteX1" fmla="*/ 218682 w 218682"/>
              <a:gd name="connsiteY1" fmla="*/ 327466 h 327466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21815 w 218682"/>
              <a:gd name="connsiteY0" fmla="*/ 0 h 336039"/>
              <a:gd name="connsiteX1" fmla="*/ 218682 w 218682"/>
              <a:gd name="connsiteY1" fmla="*/ 336039 h 336039"/>
              <a:gd name="connsiteX0" fmla="*/ 0 w 301642"/>
              <a:gd name="connsiteY0" fmla="*/ 0 h 342389"/>
              <a:gd name="connsiteX1" fmla="*/ 301642 w 301642"/>
              <a:gd name="connsiteY1" fmla="*/ 342389 h 342389"/>
              <a:gd name="connsiteX0" fmla="*/ 21815 w 218682"/>
              <a:gd name="connsiteY0" fmla="*/ 0 h 675764"/>
              <a:gd name="connsiteX1" fmla="*/ 218682 w 218682"/>
              <a:gd name="connsiteY1" fmla="*/ 675764 h 675764"/>
              <a:gd name="connsiteX0" fmla="*/ 0 w 363555"/>
              <a:gd name="connsiteY0" fmla="*/ 0 h 951989"/>
              <a:gd name="connsiteX1" fmla="*/ 363555 w 363555"/>
              <a:gd name="connsiteY1" fmla="*/ 951989 h 951989"/>
              <a:gd name="connsiteX0" fmla="*/ 78965 w 442520"/>
              <a:gd name="connsiteY0" fmla="*/ 0 h 951989"/>
              <a:gd name="connsiteX1" fmla="*/ 442520 w 442520"/>
              <a:gd name="connsiteY1" fmla="*/ 951989 h 951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2520" h="951989">
                <a:moveTo>
                  <a:pt x="78965" y="0"/>
                </a:moveTo>
                <a:cubicBezTo>
                  <a:pt x="174528" y="51108"/>
                  <a:pt x="0" y="898374"/>
                  <a:pt x="442520" y="951989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382" name="Straight Connector 381"/>
          <p:cNvCxnSpPr/>
          <p:nvPr/>
        </p:nvCxnSpPr>
        <p:spPr>
          <a:xfrm flipH="1">
            <a:off x="4162346" y="4230804"/>
            <a:ext cx="1905" cy="1476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TextBox 389"/>
          <p:cNvSpPr txBox="1"/>
          <p:nvPr/>
        </p:nvSpPr>
        <p:spPr>
          <a:xfrm>
            <a:off x="3676818" y="4691062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9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242" name="Freeform 241"/>
          <p:cNvSpPr/>
          <p:nvPr/>
        </p:nvSpPr>
        <p:spPr>
          <a:xfrm>
            <a:off x="3389481" y="4511675"/>
            <a:ext cx="315929" cy="345564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45939 w 218682"/>
              <a:gd name="connsiteY0" fmla="*/ 0 h 327466"/>
              <a:gd name="connsiteX1" fmla="*/ 218682 w 218682"/>
              <a:gd name="connsiteY1" fmla="*/ 327466 h 327466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24124 w 315929"/>
              <a:gd name="connsiteY0" fmla="*/ 8573 h 345564"/>
              <a:gd name="connsiteX1" fmla="*/ 0 w 315929"/>
              <a:gd name="connsiteY1" fmla="*/ 0 h 345564"/>
              <a:gd name="connsiteX2" fmla="*/ 315929 w 315929"/>
              <a:gd name="connsiteY2" fmla="*/ 345564 h 345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929" h="345564">
                <a:moveTo>
                  <a:pt x="24124" y="8573"/>
                </a:moveTo>
                <a:lnTo>
                  <a:pt x="0" y="0"/>
                </a:lnTo>
                <a:cubicBezTo>
                  <a:pt x="95563" y="51108"/>
                  <a:pt x="97247" y="301474"/>
                  <a:pt x="315929" y="345564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27234</TotalTime>
  <Words>1012</Words>
  <Application>Microsoft Office PowerPoint</Application>
  <PresentationFormat>On-screen Show (4:3)</PresentationFormat>
  <Paragraphs>387</Paragraphs>
  <Slides>34</Slides>
  <Notes>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Vergelijking</vt:lpstr>
      <vt:lpstr>Architecture Design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Standaert</dc:creator>
  <cp:lastModifiedBy>Galaxy administrator</cp:lastModifiedBy>
  <cp:revision>2181</cp:revision>
  <dcterms:created xsi:type="dcterms:W3CDTF">2014-02-22T15:33:07Z</dcterms:created>
  <dcterms:modified xsi:type="dcterms:W3CDTF">2014-04-10T07:34:27Z</dcterms:modified>
</cp:coreProperties>
</file>