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66" r:id="rId5"/>
    <p:sldId id="271" r:id="rId6"/>
    <p:sldId id="272" r:id="rId7"/>
    <p:sldId id="275" r:id="rId8"/>
    <p:sldId id="276" r:id="rId9"/>
    <p:sldId id="282" r:id="rId10"/>
    <p:sldId id="287" r:id="rId11"/>
    <p:sldId id="273" r:id="rId12"/>
    <p:sldId id="278" r:id="rId13"/>
    <p:sldId id="286" r:id="rId14"/>
    <p:sldId id="279" r:id="rId15"/>
    <p:sldId id="284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 autoAdjust="0"/>
    <p:restoredTop sz="96636" autoAdjust="0"/>
  </p:normalViewPr>
  <p:slideViewPr>
    <p:cSldViewPr snapToGrid="0" snapToObjects="1">
      <p:cViewPr varScale="1">
        <p:scale>
          <a:sx n="63" d="100"/>
          <a:sy n="63" d="100"/>
        </p:scale>
        <p:origin x="164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8C97D-E59C-42CB-BD97-764E5820F6F5}" type="datetimeFigureOut">
              <a:rPr lang="LID4096" smtClean="0"/>
              <a:t>03/01/2019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095F-C28C-40E5-88D5-7358D503AD4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383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095F-C28C-40E5-88D5-7358D503AD47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962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0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latin typeface="Arial"/>
                <a:cs typeface="Arial"/>
              </a:rPr>
              <a:t>Mathematics of Trust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199"/>
            <a:ext cx="5892160" cy="2297795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dirty="0">
              <a:latin typeface="Arial"/>
              <a:cs typeface="Arial"/>
            </a:endParaRPr>
          </a:p>
          <a:p>
            <a:pPr algn="l"/>
            <a:r>
              <a:rPr lang="en-US" sz="3800" dirty="0">
                <a:latin typeface="Arial"/>
                <a:cs typeface="Arial"/>
              </a:rPr>
              <a:t>Alexander Stannat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Master Student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Applied Mathematics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F466A-FCEA-4858-8D06-BC47CF2C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2757F-14B0-4897-AD94-0AC6B62B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b="1" dirty="0"/>
              <a:t>Personalisation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personal</a:t>
            </a:r>
          </a:p>
          <a:p>
            <a:endParaRPr lang="de-DE" dirty="0"/>
          </a:p>
          <a:p>
            <a:r>
              <a:rPr lang="de-DE" b="1" dirty="0" err="1"/>
              <a:t>Locality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transitive* </a:t>
            </a:r>
          </a:p>
          <a:p>
            <a:endParaRPr lang="de-DE" dirty="0"/>
          </a:p>
          <a:p>
            <a:r>
              <a:rPr lang="de-DE" b="1" dirty="0" err="1"/>
              <a:t>Incrementality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* but not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230646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7E54-7128-4873-94CE-5026527A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LID4096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B8DCC6-AC27-4B36-A98D-780E1BCF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667124 Blocks (289 Nodes)</a:t>
            </a:r>
          </a:p>
          <a:p>
            <a:r>
              <a:rPr lang="de-DE" sz="1800" dirty="0"/>
              <a:t>Initial </a:t>
            </a:r>
            <a:r>
              <a:rPr lang="de-DE" sz="1800" dirty="0" err="1"/>
              <a:t>Computation</a:t>
            </a:r>
            <a:r>
              <a:rPr lang="de-DE" sz="1800" dirty="0"/>
              <a:t>: 14.2 </a:t>
            </a:r>
            <a:r>
              <a:rPr lang="de-DE" sz="1800" dirty="0" err="1"/>
              <a:t>seconds</a:t>
            </a:r>
            <a:endParaRPr lang="de-DE" sz="1800" dirty="0"/>
          </a:p>
          <a:p>
            <a:r>
              <a:rPr lang="de-DE" sz="1800" dirty="0" err="1"/>
              <a:t>Incremental</a:t>
            </a:r>
            <a:r>
              <a:rPr lang="de-DE" sz="1800" dirty="0"/>
              <a:t> Update: 5.1 </a:t>
            </a:r>
            <a:r>
              <a:rPr lang="de-DE" sz="1800" dirty="0" err="1"/>
              <a:t>seconds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lvl="2"/>
            <a:endParaRPr lang="de-DE" sz="1000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D625FE-BD2F-463E-AAAE-418B9763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76" y="2763521"/>
            <a:ext cx="3978475" cy="38909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138D61E-8701-49D1-8BF2-330016395035}"/>
              </a:ext>
            </a:extLst>
          </p:cNvPr>
          <p:cNvSpPr/>
          <p:nvPr/>
        </p:nvSpPr>
        <p:spPr>
          <a:xfrm>
            <a:off x="4744720" y="6451600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003B88-9D33-412E-A003-6E06DA2EDB79}"/>
              </a:ext>
            </a:extLst>
          </p:cNvPr>
          <p:cNvSpPr/>
          <p:nvPr/>
        </p:nvSpPr>
        <p:spPr>
          <a:xfrm rot="16200000">
            <a:off x="2734386" y="4648042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FC999C-18F1-4F58-877B-8A12DAC96DB2}"/>
              </a:ext>
            </a:extLst>
          </p:cNvPr>
          <p:cNvSpPr txBox="1"/>
          <p:nvPr/>
        </p:nvSpPr>
        <p:spPr>
          <a:xfrm>
            <a:off x="3804024" y="6451600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LID4096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D397EB9-83AE-4FAF-99ED-2376F11A828B}"/>
              </a:ext>
            </a:extLst>
          </p:cNvPr>
          <p:cNvSpPr txBox="1"/>
          <p:nvPr/>
        </p:nvSpPr>
        <p:spPr>
          <a:xfrm>
            <a:off x="2165169" y="448030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8355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7E54-7128-4873-94CE-5026527A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LID4096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B8DCC6-AC27-4B36-A98D-780E1BCF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667124 Blocks (289 Nodes)</a:t>
            </a:r>
          </a:p>
          <a:p>
            <a:r>
              <a:rPr lang="de-DE" sz="1800" dirty="0"/>
              <a:t>Initial </a:t>
            </a:r>
            <a:r>
              <a:rPr lang="de-DE" sz="1800" dirty="0" err="1"/>
              <a:t>Computation</a:t>
            </a:r>
            <a:r>
              <a:rPr lang="de-DE" sz="1800" dirty="0"/>
              <a:t>: 14.2 </a:t>
            </a:r>
            <a:r>
              <a:rPr lang="de-DE" sz="1800" dirty="0" err="1"/>
              <a:t>seconds</a:t>
            </a:r>
            <a:endParaRPr lang="de-DE" sz="1800" dirty="0"/>
          </a:p>
          <a:p>
            <a:r>
              <a:rPr lang="de-DE" sz="1800" dirty="0" err="1"/>
              <a:t>Incremental</a:t>
            </a:r>
            <a:r>
              <a:rPr lang="de-DE" sz="1800" dirty="0"/>
              <a:t> Update: 5.1 </a:t>
            </a:r>
            <a:r>
              <a:rPr lang="de-DE" sz="1800" dirty="0" err="1"/>
              <a:t>seconds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lvl="2"/>
            <a:endParaRPr lang="de-DE" sz="1000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D625FE-BD2F-463E-AAAE-418B9763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76" y="2763521"/>
            <a:ext cx="3978475" cy="38909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138D61E-8701-49D1-8BF2-330016395035}"/>
              </a:ext>
            </a:extLst>
          </p:cNvPr>
          <p:cNvSpPr/>
          <p:nvPr/>
        </p:nvSpPr>
        <p:spPr>
          <a:xfrm>
            <a:off x="4744720" y="6451600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003B88-9D33-412E-A003-6E06DA2EDB79}"/>
              </a:ext>
            </a:extLst>
          </p:cNvPr>
          <p:cNvSpPr/>
          <p:nvPr/>
        </p:nvSpPr>
        <p:spPr>
          <a:xfrm rot="16200000">
            <a:off x="2734386" y="4648042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FC999C-18F1-4F58-877B-8A12DAC96DB2}"/>
              </a:ext>
            </a:extLst>
          </p:cNvPr>
          <p:cNvSpPr txBox="1"/>
          <p:nvPr/>
        </p:nvSpPr>
        <p:spPr>
          <a:xfrm>
            <a:off x="3804024" y="6451600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LID4096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D397EB9-83AE-4FAF-99ED-2376F11A828B}"/>
              </a:ext>
            </a:extLst>
          </p:cNvPr>
          <p:cNvSpPr txBox="1"/>
          <p:nvPr/>
        </p:nvSpPr>
        <p:spPr>
          <a:xfrm>
            <a:off x="2165169" y="4480303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Accuracy</a:t>
            </a:r>
            <a:endParaRPr lang="LID4096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E0125A-5220-4A78-A46A-08F4A3499E0F}"/>
              </a:ext>
            </a:extLst>
          </p:cNvPr>
          <p:cNvSpPr txBox="1"/>
          <p:nvPr/>
        </p:nvSpPr>
        <p:spPr>
          <a:xfrm>
            <a:off x="1763106" y="3467081"/>
            <a:ext cx="6913534" cy="144655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The </a:t>
            </a:r>
            <a:r>
              <a:rPr lang="de-DE" sz="4400" b="1" dirty="0" err="1">
                <a:solidFill>
                  <a:schemeClr val="bg1"/>
                </a:solidFill>
              </a:rPr>
              <a:t>number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of</a:t>
            </a:r>
            <a:r>
              <a:rPr lang="de-DE" sz="4400" b="1" dirty="0">
                <a:solidFill>
                  <a:schemeClr val="bg1"/>
                </a:solidFill>
              </a:rPr>
              <a:t> Random </a:t>
            </a:r>
            <a:r>
              <a:rPr lang="de-DE" sz="4400" b="1" dirty="0" err="1">
                <a:solidFill>
                  <a:schemeClr val="bg1"/>
                </a:solidFill>
              </a:rPr>
              <a:t>Walks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is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crucial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for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accuracy</a:t>
            </a:r>
            <a:r>
              <a:rPr lang="de-DE" sz="4400" b="1" dirty="0">
                <a:solidFill>
                  <a:schemeClr val="bg1"/>
                </a:solidFill>
              </a:rPr>
              <a:t>!</a:t>
            </a:r>
            <a:endParaRPr lang="LID4096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1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37DA-A651-471D-9C3F-A54AD0F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C90A-BEC5-4FF0-B985-1508D025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and </a:t>
            </a:r>
            <a:r>
              <a:rPr lang="de-DE" dirty="0" err="1"/>
              <a:t>faking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?</a:t>
            </a:r>
          </a:p>
          <a:p>
            <a:pPr lvl="1"/>
            <a:r>
              <a:rPr lang="de-DE" b="1" dirty="0" err="1"/>
              <a:t>Answer</a:t>
            </a:r>
            <a:r>
              <a:rPr lang="de-DE" b="1" dirty="0"/>
              <a:t>:</a:t>
            </a:r>
            <a:r>
              <a:rPr lang="de-DE" dirty="0"/>
              <a:t> Personalisation &amp; </a:t>
            </a:r>
            <a:r>
              <a:rPr lang="de-DE" dirty="0" err="1"/>
              <a:t>Locality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personalisation</a:t>
            </a:r>
            <a:r>
              <a:rPr lang="de-DE" dirty="0"/>
              <a:t> global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profitable</a:t>
            </a:r>
          </a:p>
          <a:p>
            <a:endParaRPr lang="de-DE" dirty="0"/>
          </a:p>
          <a:p>
            <a:r>
              <a:rPr lang="de-DE" dirty="0"/>
              <a:t>Large Sybil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profitable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726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3AA5792-89EF-41F0-94E8-4775590C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49" y="1088965"/>
            <a:ext cx="6658731" cy="46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0EA6C-EC57-4EB7-BB5C-FA41AE2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39714-FBFA-4914-A605-944281D4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at a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  <a:p>
            <a:endParaRPr lang="de-DE" dirty="0"/>
          </a:p>
          <a:p>
            <a:r>
              <a:rPr lang="de-DE" dirty="0"/>
              <a:t>Sybil </a:t>
            </a:r>
            <a:r>
              <a:rPr lang="de-DE" dirty="0" err="1"/>
              <a:t>resistance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this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   Multiple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defense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LID4096" dirty="0"/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15A77FE8-778F-477D-97A2-9502A8AC37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8290" y="4707968"/>
            <a:ext cx="774546" cy="538484"/>
          </a:xfrm>
          <a:prstGeom prst="bentConnector3">
            <a:avLst>
              <a:gd name="adj1" fmla="val 998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5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CAE7949-B846-4831-925A-7CB83A56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577703"/>
            <a:ext cx="7531487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Indirect Reciprocity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Reciprocity: Tit-for-tat</a:t>
            </a:r>
          </a:p>
          <a:p>
            <a:pPr marL="914400" lvl="2" indent="0">
              <a:buNone/>
            </a:pPr>
            <a:r>
              <a:rPr lang="en-US" sz="1800" dirty="0"/>
              <a:t>Relies on repeated encounters between the same people</a:t>
            </a:r>
          </a:p>
          <a:p>
            <a:pPr marL="1371600" lvl="3" indent="0">
              <a:buNone/>
            </a:pPr>
            <a:endParaRPr lang="en-US" sz="2800" dirty="0"/>
          </a:p>
          <a:p>
            <a:pPr marL="1371600" lvl="3" indent="0">
              <a:buNone/>
            </a:pPr>
            <a:r>
              <a:rPr lang="en-US" sz="2800" dirty="0"/>
              <a:t>Prisoner’s Dilemma</a:t>
            </a:r>
          </a:p>
          <a:p>
            <a:pPr marL="1371600" lvl="3" indent="0">
              <a:buNone/>
            </a:pPr>
            <a:r>
              <a:rPr lang="en-US" sz="1800" dirty="0"/>
              <a:t>Defecting more beneficial than cooperation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Indirect Reciprocity</a:t>
            </a:r>
          </a:p>
          <a:p>
            <a:pPr marL="914400" lvl="2" indent="0">
              <a:buNone/>
            </a:pPr>
            <a:r>
              <a:rPr lang="en-US" sz="1800" dirty="0"/>
              <a:t>Interactions are asymmetric and fleeting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Reputation fuels cooperation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21553CC-D910-4E8A-A850-2E8374B3B8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3579" y="2385219"/>
            <a:ext cx="1335722" cy="751840"/>
          </a:xfrm>
          <a:prstGeom prst="bentConnector3">
            <a:avLst>
              <a:gd name="adj1" fmla="val 994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Trust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i="1" dirty="0"/>
          </a:p>
          <a:p>
            <a:r>
              <a:rPr lang="de-DE" b="1" i="1" dirty="0"/>
              <a:t>Design Goal</a:t>
            </a:r>
            <a:r>
              <a:rPr lang="de-DE" dirty="0"/>
              <a:t>: An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reputability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/>
              <a:t>How</a:t>
            </a:r>
            <a:r>
              <a:rPr lang="de-DE" b="1" dirty="0"/>
              <a:t>?</a:t>
            </a:r>
            <a:r>
              <a:rPr lang="de-DE" dirty="0"/>
              <a:t> </a:t>
            </a:r>
            <a:r>
              <a:rPr lang="de-DE" dirty="0" err="1"/>
              <a:t>Google‘s</a:t>
            </a:r>
            <a:r>
              <a:rPr lang="de-DE" dirty="0"/>
              <a:t> PageRank 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9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F553-0A69-4958-9357-8626B2B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PageRank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6C7C0-4BA9-44AC-A7BB-E5E89B8F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417638"/>
            <a:ext cx="7106464" cy="4648162"/>
          </a:xfrm>
        </p:spPr>
        <p:txBody>
          <a:bodyPr/>
          <a:lstStyle/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rank </a:t>
            </a:r>
            <a:r>
              <a:rPr lang="de-DE" dirty="0" err="1"/>
              <a:t>webpages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r>
              <a:rPr lang="de-DE" dirty="0" err="1"/>
              <a:t>Importance</a:t>
            </a:r>
            <a:r>
              <a:rPr lang="de-DE" dirty="0"/>
              <a:t> 				</a:t>
            </a:r>
            <a:r>
              <a:rPr lang="de-DE" dirty="0" err="1"/>
              <a:t>Reputability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3B16F3-0B17-4912-AB93-3244F0EC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66" y="2856651"/>
            <a:ext cx="4835468" cy="4001349"/>
          </a:xfrm>
          <a:prstGeom prst="rect">
            <a:avLst/>
          </a:prstGeom>
        </p:spPr>
      </p:pic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3F3A4A7D-2AF9-4DAC-B4FE-23DC1924F960}"/>
              </a:ext>
            </a:extLst>
          </p:cNvPr>
          <p:cNvSpPr/>
          <p:nvPr/>
        </p:nvSpPr>
        <p:spPr>
          <a:xfrm>
            <a:off x="4168258" y="2473114"/>
            <a:ext cx="1148080" cy="25569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5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686F-D5BF-4DF3-84D6-3BFAF3B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PageRank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BF997-46AF-4DDE-A62B-CADFC1BC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PageRank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FA415D-05C6-4AE5-B311-7634320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4" y="2615301"/>
            <a:ext cx="6635751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991E00-D603-4651-B3A1-F848ED90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6" y="5033830"/>
            <a:ext cx="1467388" cy="4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994A5-D2B1-44D8-BDA7-5B11979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Implementation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0F31-FB94-43F1-B415-C909EAD6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PageRanks</a:t>
            </a:r>
            <a:endParaRPr lang="de-DE" dirty="0"/>
          </a:p>
          <a:p>
            <a:pPr lvl="1"/>
            <a:r>
              <a:rPr lang="de-DE" dirty="0"/>
              <a:t>Monte Carlo </a:t>
            </a:r>
            <a:r>
              <a:rPr lang="de-DE" dirty="0" err="1"/>
              <a:t>method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Simulate</a:t>
            </a:r>
            <a:r>
              <a:rPr lang="de-DE" dirty="0"/>
              <a:t> a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PageRank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3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A3929-0431-41DE-B91C-8119C521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Walks</a:t>
            </a:r>
            <a:r>
              <a:rPr lang="de-DE" dirty="0"/>
              <a:t> in Action</a:t>
            </a:r>
            <a:endParaRPr lang="LID4096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168321F-7018-4EEF-903B-4EE49C4D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1417638"/>
            <a:ext cx="5379374" cy="5379374"/>
          </a:xfrm>
        </p:spPr>
      </p:pic>
    </p:spTree>
    <p:extLst>
      <p:ext uri="{BB962C8B-B14F-4D97-AF65-F5344CB8AC3E}">
        <p14:creationId xmlns:p14="http://schemas.microsoft.com/office/powerpoint/2010/main" val="259299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A3B9A-7ABA-4861-911A-B499385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Monte Carlo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6F892B-4387-4B86-8D8D-D6FEC42F1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run</a:t>
                </a:r>
                <a:r>
                  <a:rPr lang="de-DE" dirty="0"/>
                  <a:t> a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walk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times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length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denote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times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visited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PageRank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6F892B-4387-4B86-8D8D-D6FEC42F1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4" t="-14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484B696-E9AC-4AC0-93DB-ED64A04D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40" y="4091526"/>
            <a:ext cx="6229696" cy="18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301</Words>
  <Application>Microsoft Office PowerPoint</Application>
  <PresentationFormat>Bildschirmpräsentation (4:3)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Tahoma</vt:lpstr>
      <vt:lpstr>Office Theme</vt:lpstr>
      <vt:lpstr>Custom Design</vt:lpstr>
      <vt:lpstr>Mathematics of Trust</vt:lpstr>
      <vt:lpstr>PowerPoint-Präsentation</vt:lpstr>
      <vt:lpstr>Direct vs Indirect Reciprocity</vt:lpstr>
      <vt:lpstr>How to implement a Mechanism for Trust</vt:lpstr>
      <vt:lpstr>The PageRank Algorithm</vt:lpstr>
      <vt:lpstr>Mathematics of PageRank</vt:lpstr>
      <vt:lpstr>Current Implementation</vt:lpstr>
      <vt:lpstr>Random Walks in Action</vt:lpstr>
      <vt:lpstr>Mathematics of Monte Carlo</vt:lpstr>
      <vt:lpstr>Our Requirements</vt:lpstr>
      <vt:lpstr>Implementation</vt:lpstr>
      <vt:lpstr>Implementation</vt:lpstr>
      <vt:lpstr>Sybil Attacks</vt:lpstr>
      <vt:lpstr>PowerPoint-Präsentation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Alexander Stannat</cp:lastModifiedBy>
  <cp:revision>55</cp:revision>
  <dcterms:created xsi:type="dcterms:W3CDTF">2015-07-09T11:57:30Z</dcterms:created>
  <dcterms:modified xsi:type="dcterms:W3CDTF">2019-03-01T14:27:07Z</dcterms:modified>
</cp:coreProperties>
</file>