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5"/>
  </p:notesMasterIdLst>
  <p:handoutMasterIdLst>
    <p:handoutMasterId r:id="rId46"/>
  </p:handoutMasterIdLst>
  <p:sldIdLst>
    <p:sldId id="256" r:id="rId3"/>
    <p:sldId id="291" r:id="rId4"/>
    <p:sldId id="293" r:id="rId5"/>
    <p:sldId id="296" r:id="rId6"/>
    <p:sldId id="298" r:id="rId7"/>
    <p:sldId id="299" r:id="rId8"/>
    <p:sldId id="292" r:id="rId9"/>
    <p:sldId id="323" r:id="rId10"/>
    <p:sldId id="294" r:id="rId11"/>
    <p:sldId id="297" r:id="rId12"/>
    <p:sldId id="266" r:id="rId13"/>
    <p:sldId id="265" r:id="rId14"/>
    <p:sldId id="300" r:id="rId15"/>
    <p:sldId id="271" r:id="rId16"/>
    <p:sldId id="301" r:id="rId17"/>
    <p:sldId id="302" r:id="rId18"/>
    <p:sldId id="304" r:id="rId19"/>
    <p:sldId id="305" r:id="rId20"/>
    <p:sldId id="324" r:id="rId21"/>
    <p:sldId id="307" r:id="rId22"/>
    <p:sldId id="310" r:id="rId23"/>
    <p:sldId id="329" r:id="rId24"/>
    <p:sldId id="327" r:id="rId25"/>
    <p:sldId id="330" r:id="rId26"/>
    <p:sldId id="312" r:id="rId27"/>
    <p:sldId id="311" r:id="rId28"/>
    <p:sldId id="328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2" r:id="rId38"/>
    <p:sldId id="272" r:id="rId39"/>
    <p:sldId id="275" r:id="rId40"/>
    <p:sldId id="276" r:id="rId41"/>
    <p:sldId id="273" r:id="rId42"/>
    <p:sldId id="279" r:id="rId43"/>
    <p:sldId id="331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6" autoAdjust="0"/>
    <p:restoredTop sz="96636" autoAdjust="0"/>
  </p:normalViewPr>
  <p:slideViewPr>
    <p:cSldViewPr snapToGrid="0" snapToObjects="1">
      <p:cViewPr varScale="1">
        <p:scale>
          <a:sx n="67" d="100"/>
          <a:sy n="67" d="100"/>
        </p:scale>
        <p:origin x="152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71351-1D76-4785-9C3F-14063C425046}" type="datetimeFigureOut">
              <a:rPr lang="LID4096" smtClean="0"/>
              <a:t>07/07/2019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3160-5396-4886-AF1B-ED76976BD9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261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F596AF0-233E-4A1E-ABEB-633EB59AC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26695" b="39435"/>
          <a:stretch/>
        </p:blipFill>
        <p:spPr>
          <a:xfrm>
            <a:off x="0" y="5574333"/>
            <a:ext cx="1576383" cy="5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674005"/>
            <a:ext cx="6577959" cy="2926445"/>
          </a:xfrm>
        </p:spPr>
        <p:txBody>
          <a:bodyPr>
            <a:noAutofit/>
          </a:bodyPr>
          <a:lstStyle/>
          <a:p>
            <a:pPr algn="l"/>
            <a:r>
              <a:rPr lang="en-US" sz="6600" dirty="0">
                <a:latin typeface="Arial"/>
                <a:cs typeface="Arial"/>
              </a:rPr>
              <a:t>Indirect Reciprocity in P2P File-sharing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886199"/>
            <a:ext cx="5892160" cy="2297795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3600" dirty="0">
              <a:latin typeface="Arial"/>
              <a:cs typeface="Arial"/>
            </a:endParaRPr>
          </a:p>
          <a:p>
            <a:pPr algn="l"/>
            <a:r>
              <a:rPr lang="en-US" sz="3800" dirty="0">
                <a:latin typeface="Arial"/>
                <a:cs typeface="Arial"/>
              </a:rPr>
              <a:t>Alexander Stannat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Master Student </a:t>
            </a:r>
          </a:p>
          <a:p>
            <a:pPr algn="l"/>
            <a:r>
              <a:rPr lang="en-US" dirty="0">
                <a:latin typeface="Arial"/>
                <a:cs typeface="Arial"/>
              </a:rPr>
              <a:t>Applied Mathematics</a:t>
            </a:r>
          </a:p>
          <a:p>
            <a:pPr algn="l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8182-0EE5-4C49-A681-FAF20E1B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A3BD-BCF8-42EA-BE1B-7AA85779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BitTorrent </a:t>
            </a:r>
            <a:r>
              <a:rPr lang="de-DE" dirty="0" err="1"/>
              <a:t>uses</a:t>
            </a:r>
            <a:r>
              <a:rPr lang="de-DE" dirty="0"/>
              <a:t> a </a:t>
            </a:r>
            <a:r>
              <a:rPr lang="de-DE" dirty="0" err="1"/>
              <a:t>mechanism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reciprocity</a:t>
            </a:r>
            <a:r>
              <a:rPr lang="de-DE" dirty="0"/>
              <a:t>: Tit-</a:t>
            </a:r>
            <a:r>
              <a:rPr lang="de-DE" dirty="0" err="1"/>
              <a:t>for</a:t>
            </a:r>
            <a:r>
              <a:rPr lang="de-DE" dirty="0"/>
              <a:t>-Tat</a:t>
            </a:r>
          </a:p>
          <a:p>
            <a:endParaRPr lang="de-DE" dirty="0"/>
          </a:p>
          <a:p>
            <a:r>
              <a:rPr lang="de-DE" dirty="0"/>
              <a:t>A </a:t>
            </a:r>
            <a:r>
              <a:rPr lang="de-DE" dirty="0" err="1"/>
              <a:t>seeding</a:t>
            </a:r>
            <a:r>
              <a:rPr lang="de-DE" dirty="0"/>
              <a:t> </a:t>
            </a:r>
            <a:r>
              <a:rPr lang="de-DE" dirty="0" err="1"/>
              <a:t>peer</a:t>
            </a:r>
            <a:r>
              <a:rPr lang="de-DE" dirty="0"/>
              <a:t> (A) </a:t>
            </a:r>
            <a:r>
              <a:rPr lang="de-DE" dirty="0" err="1"/>
              <a:t>chooses</a:t>
            </a:r>
            <a:r>
              <a:rPr lang="de-DE" dirty="0"/>
              <a:t> 5 </a:t>
            </a:r>
            <a:r>
              <a:rPr lang="de-DE" dirty="0" err="1"/>
              <a:t>downloaders</a:t>
            </a:r>
            <a:endParaRPr lang="de-DE" dirty="0"/>
          </a:p>
          <a:p>
            <a:pPr lvl="1"/>
            <a:r>
              <a:rPr lang="de-DE" dirty="0"/>
              <a:t>4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rates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</a:t>
            </a:r>
          </a:p>
          <a:p>
            <a:pPr lvl="1"/>
            <a:r>
              <a:rPr lang="de-DE" dirty="0"/>
              <a:t>1 </a:t>
            </a:r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(</a:t>
            </a:r>
            <a:r>
              <a:rPr lang="de-DE" dirty="0" err="1"/>
              <a:t>optimistic</a:t>
            </a:r>
            <a:r>
              <a:rPr lang="de-DE" dirty="0"/>
              <a:t> </a:t>
            </a:r>
            <a:r>
              <a:rPr lang="de-DE" dirty="0" err="1"/>
              <a:t>unchoking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B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A, A „</a:t>
            </a:r>
            <a:r>
              <a:rPr lang="de-DE" dirty="0" err="1"/>
              <a:t>chokes</a:t>
            </a:r>
            <a:r>
              <a:rPr lang="de-DE" dirty="0"/>
              <a:t>“ out B</a:t>
            </a:r>
          </a:p>
          <a:p>
            <a:endParaRPr lang="de-DE" dirty="0"/>
          </a:p>
          <a:p>
            <a:r>
              <a:rPr lang="de-DE" dirty="0" err="1"/>
              <a:t>Node</a:t>
            </a:r>
            <a:r>
              <a:rPr lang="de-DE" dirty="0"/>
              <a:t> B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hope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optimistically</a:t>
            </a:r>
            <a:r>
              <a:rPr lang="de-DE" dirty="0"/>
              <a:t> </a:t>
            </a:r>
            <a:r>
              <a:rPr lang="de-DE" dirty="0" err="1"/>
              <a:t>unchoked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(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,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slower</a:t>
            </a:r>
            <a:r>
              <a:rPr lang="de-DE" dirty="0"/>
              <a:t>)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2B5ED-5B1C-44D3-9616-FE5224C07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545" y="274638"/>
            <a:ext cx="2090718" cy="93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1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</p:spPr>
        <p:txBody>
          <a:bodyPr/>
          <a:lstStyle/>
          <a:p>
            <a:r>
              <a:rPr lang="en-US" dirty="0"/>
              <a:t>Problem with Direct Reciprocity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Direct Reciprocity: Tit-for-tat</a:t>
            </a:r>
          </a:p>
          <a:p>
            <a:pPr marL="914400" lvl="2" indent="0">
              <a:buNone/>
            </a:pPr>
            <a:r>
              <a:rPr lang="en-US" sz="1800" dirty="0"/>
              <a:t>Relies on repeated encounters between the same people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2800" dirty="0"/>
              <a:t>Prisoner’s Dilemma</a:t>
            </a:r>
          </a:p>
          <a:p>
            <a:pPr marL="1371600" lvl="3" indent="0">
              <a:buNone/>
            </a:pPr>
            <a:r>
              <a:rPr lang="en-US" sz="1800" dirty="0"/>
              <a:t>Defecting more beneficial than cooperation when swarms become too big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Tribler</a:t>
            </a:r>
            <a:r>
              <a:rPr lang="en-US" dirty="0"/>
              <a:t> interactions are often asymmetric and fleeting</a:t>
            </a:r>
          </a:p>
          <a:p>
            <a:pPr marL="1371600" lvl="3" indent="0">
              <a:buNone/>
            </a:pP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look into Evolutionary Biology for mechanisms of cooperation in large populations</a:t>
            </a:r>
          </a:p>
          <a:p>
            <a:pPr marL="914400" lvl="2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21553CC-D910-4E8A-A850-2E8374B3B8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01704" y="2147094"/>
            <a:ext cx="859472" cy="751840"/>
          </a:xfrm>
          <a:prstGeom prst="bentConnector3">
            <a:avLst>
              <a:gd name="adj1" fmla="val 10097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CAE7949-B846-4831-925A-7CB83A563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56" y="577703"/>
            <a:ext cx="7531487" cy="57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8F26-AD27-4126-A32F-33FB9934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5588"/>
            <a:ext cx="8358328" cy="1143000"/>
          </a:xfrm>
        </p:spPr>
        <p:txBody>
          <a:bodyPr/>
          <a:lstStyle/>
          <a:p>
            <a:r>
              <a:rPr lang="de-DE" dirty="0"/>
              <a:t>5 Rules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Cooperation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B461-98AD-4E04-B900-6011B609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b="1" dirty="0"/>
              <a:t>Kin </a:t>
            </a:r>
            <a:r>
              <a:rPr lang="de-DE" b="1" dirty="0" err="1"/>
              <a:t>Selection</a:t>
            </a:r>
            <a:r>
              <a:rPr lang="de-DE" dirty="0"/>
              <a:t>: Genetic relatives </a:t>
            </a:r>
            <a:r>
              <a:rPr lang="de-DE" dirty="0" err="1"/>
              <a:t>cooperate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reliably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strangers</a:t>
            </a:r>
            <a:endParaRPr lang="de-DE" dirty="0"/>
          </a:p>
          <a:p>
            <a:r>
              <a:rPr lang="de-DE" b="1" dirty="0" err="1"/>
              <a:t>Direct</a:t>
            </a:r>
            <a:r>
              <a:rPr lang="de-DE" b="1" dirty="0"/>
              <a:t> </a:t>
            </a:r>
            <a:r>
              <a:rPr lang="de-DE" b="1" dirty="0" err="1"/>
              <a:t>Reciprocity</a:t>
            </a:r>
            <a:r>
              <a:rPr lang="de-DE" dirty="0"/>
              <a:t>: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cooperates</a:t>
            </a:r>
            <a:r>
              <a:rPr lang="de-DE" dirty="0"/>
              <a:t> so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partner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cooperates</a:t>
            </a:r>
            <a:r>
              <a:rPr lang="de-DE" dirty="0"/>
              <a:t>,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defects</a:t>
            </a:r>
            <a:endParaRPr lang="de-DE" dirty="0"/>
          </a:p>
          <a:p>
            <a:r>
              <a:rPr lang="de-DE" b="1" dirty="0" err="1"/>
              <a:t>Indirect</a:t>
            </a:r>
            <a:r>
              <a:rPr lang="de-DE" b="1" dirty="0"/>
              <a:t> </a:t>
            </a:r>
            <a:r>
              <a:rPr lang="de-DE" b="1" dirty="0" err="1"/>
              <a:t>Reciprocity</a:t>
            </a:r>
            <a:r>
              <a:rPr lang="de-DE" dirty="0"/>
              <a:t>: Reputation </a:t>
            </a:r>
            <a:r>
              <a:rPr lang="de-DE" dirty="0" err="1"/>
              <a:t>fuels</a:t>
            </a:r>
            <a:r>
              <a:rPr lang="de-DE" dirty="0"/>
              <a:t> </a:t>
            </a:r>
            <a:r>
              <a:rPr lang="de-DE" dirty="0" err="1"/>
              <a:t>cooperation</a:t>
            </a:r>
            <a:r>
              <a:rPr lang="de-DE" dirty="0"/>
              <a:t> </a:t>
            </a:r>
          </a:p>
          <a:p>
            <a:r>
              <a:rPr lang="de-DE" b="1" dirty="0"/>
              <a:t>Network </a:t>
            </a:r>
            <a:r>
              <a:rPr lang="de-DE" b="1" dirty="0" err="1"/>
              <a:t>Reciprocity</a:t>
            </a:r>
            <a:r>
              <a:rPr lang="de-DE" dirty="0"/>
              <a:t>: </a:t>
            </a:r>
            <a:r>
              <a:rPr lang="de-DE" dirty="0" err="1"/>
              <a:t>Cooperators</a:t>
            </a:r>
            <a:r>
              <a:rPr lang="de-DE" dirty="0"/>
              <a:t> form </a:t>
            </a:r>
            <a:r>
              <a:rPr lang="de-DE" dirty="0" err="1"/>
              <a:t>clusters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neighbours</a:t>
            </a:r>
            <a:endParaRPr lang="de-DE" dirty="0"/>
          </a:p>
          <a:p>
            <a:r>
              <a:rPr lang="de-DE" b="1" dirty="0"/>
              <a:t>Group </a:t>
            </a:r>
            <a:r>
              <a:rPr lang="de-DE" b="1" dirty="0" err="1"/>
              <a:t>Selection</a:t>
            </a:r>
            <a:r>
              <a:rPr lang="de-DE" dirty="0"/>
              <a:t>: The network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partitioned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. Groups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cooperators</a:t>
            </a:r>
            <a:r>
              <a:rPr lang="de-DE" dirty="0"/>
              <a:t> </a:t>
            </a:r>
            <a:r>
              <a:rPr lang="de-DE" dirty="0" err="1"/>
              <a:t>grow</a:t>
            </a:r>
            <a:r>
              <a:rPr lang="de-DE" dirty="0"/>
              <a:t> and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defectors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extinct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03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D3C77-63EE-458C-9C28-6CAFBE22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Implementing</a:t>
            </a:r>
            <a:r>
              <a:rPr lang="de-DE" dirty="0"/>
              <a:t> a Reputation </a:t>
            </a:r>
            <a:r>
              <a:rPr lang="de-DE" dirty="0" err="1"/>
              <a:t>Mechanism</a:t>
            </a:r>
            <a:r>
              <a:rPr lang="de-DE" dirty="0"/>
              <a:t> in a Distributed System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F64FDD-A4BF-4E21-B6F4-431A85D22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DE" b="1" i="1" dirty="0"/>
          </a:p>
          <a:p>
            <a:r>
              <a:rPr lang="de-DE" b="1" i="1" dirty="0"/>
              <a:t>Design Goal</a:t>
            </a:r>
            <a:r>
              <a:rPr lang="de-DE" dirty="0"/>
              <a:t>: An 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cooperation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network (</a:t>
            </a:r>
            <a:r>
              <a:rPr lang="de-DE" dirty="0" err="1"/>
              <a:t>honour</a:t>
            </a:r>
            <a:r>
              <a:rPr lang="de-DE" dirty="0"/>
              <a:t> score)</a:t>
            </a:r>
          </a:p>
          <a:p>
            <a:r>
              <a:rPr lang="de-DE" dirty="0"/>
              <a:t>This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other‘s</a:t>
            </a:r>
            <a:r>
              <a:rPr lang="de-DE" dirty="0"/>
              <a:t>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history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b="1" dirty="0" err="1"/>
              <a:t>How</a:t>
            </a:r>
            <a:r>
              <a:rPr lang="de-DE" b="1" dirty="0"/>
              <a:t>?</a:t>
            </a:r>
            <a:r>
              <a:rPr lang="de-DE" dirty="0"/>
              <a:t> BitTorrent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keep</a:t>
            </a:r>
            <a:r>
              <a:rPr lang="de-DE" dirty="0"/>
              <a:t> track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transfer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79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2056-B4C3-4724-B715-FE8D6A6F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Transaction </a:t>
            </a:r>
            <a:r>
              <a:rPr lang="de-DE" dirty="0" err="1"/>
              <a:t>History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4865-088E-4C51-9AAC-5609AD55A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logging</a:t>
            </a:r>
            <a:r>
              <a:rPr lang="de-DE" dirty="0"/>
              <a:t> all </a:t>
            </a:r>
            <a:r>
              <a:rPr lang="de-DE" dirty="0" err="1"/>
              <a:t>transactions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network</a:t>
            </a:r>
          </a:p>
          <a:p>
            <a:endParaRPr lang="de-DE" dirty="0"/>
          </a:p>
          <a:p>
            <a:r>
              <a:rPr lang="de-DE" dirty="0"/>
              <a:t>Problem: </a:t>
            </a:r>
            <a:r>
              <a:rPr lang="de-DE" dirty="0" err="1"/>
              <a:t>Tribler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,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authority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manage </a:t>
            </a:r>
            <a:r>
              <a:rPr lang="de-DE" dirty="0" err="1"/>
              <a:t>database</a:t>
            </a:r>
            <a:endParaRPr lang="de-DE" dirty="0"/>
          </a:p>
          <a:p>
            <a:endParaRPr lang="de-DE" dirty="0"/>
          </a:p>
          <a:p>
            <a:r>
              <a:rPr lang="de-DE" dirty="0"/>
              <a:t>Solution: Distributed Storage </a:t>
            </a:r>
            <a:r>
              <a:rPr lang="de-DE" dirty="0" err="1"/>
              <a:t>Structure</a:t>
            </a:r>
            <a:endParaRPr lang="de-DE" dirty="0"/>
          </a:p>
          <a:p>
            <a:endParaRPr lang="de-DE" dirty="0"/>
          </a:p>
          <a:p>
            <a:pPr marL="1371600" lvl="3" indent="0">
              <a:buNone/>
            </a:pPr>
            <a:r>
              <a:rPr lang="de-DE" sz="3000" dirty="0"/>
              <a:t>Blockchain!</a:t>
            </a:r>
            <a:r>
              <a:rPr lang="de-DE" dirty="0"/>
              <a:t> </a:t>
            </a:r>
          </a:p>
          <a:p>
            <a:endParaRPr lang="de-DE" dirty="0"/>
          </a:p>
          <a:p>
            <a:pPr marL="1371600" lvl="3" indent="0">
              <a:buNone/>
            </a:pPr>
            <a:r>
              <a:rPr lang="de-DE" dirty="0"/>
              <a:t> </a:t>
            </a:r>
            <a:endParaRPr lang="LID4096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8C6B2D3-65F6-4C70-8767-214AEA406742}"/>
              </a:ext>
            </a:extLst>
          </p:cNvPr>
          <p:cNvCxnSpPr>
            <a:cxnSpLocks/>
          </p:cNvCxnSpPr>
          <p:nvPr/>
        </p:nvCxnSpPr>
        <p:spPr>
          <a:xfrm>
            <a:off x="2276475" y="4533900"/>
            <a:ext cx="819151" cy="628650"/>
          </a:xfrm>
          <a:prstGeom prst="bentConnector3">
            <a:avLst>
              <a:gd name="adj1" fmla="val -11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79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2D91-B5AA-4793-8F58-54C28D62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Blockchain 101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00546-6DD6-4E2C-B4D8-E896B1C9D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Public </a:t>
            </a:r>
          </a:p>
          <a:p>
            <a:endParaRPr lang="de-DE" dirty="0"/>
          </a:p>
          <a:p>
            <a:r>
              <a:rPr lang="de-DE" dirty="0"/>
              <a:t>Transparent</a:t>
            </a:r>
          </a:p>
          <a:p>
            <a:endParaRPr lang="de-DE" dirty="0"/>
          </a:p>
          <a:p>
            <a:r>
              <a:rPr lang="de-DE" dirty="0" err="1"/>
              <a:t>Tamper-proof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Append-only</a:t>
            </a:r>
            <a:endParaRPr lang="de-DE" dirty="0"/>
          </a:p>
          <a:p>
            <a:endParaRPr lang="de-DE" dirty="0"/>
          </a:p>
          <a:p>
            <a:r>
              <a:rPr lang="de-DE" dirty="0"/>
              <a:t>Digital </a:t>
            </a:r>
            <a:r>
              <a:rPr lang="de-DE" dirty="0" err="1"/>
              <a:t>Signatures</a:t>
            </a:r>
            <a:r>
              <a:rPr lang="de-DE" dirty="0"/>
              <a:t> </a:t>
            </a:r>
            <a:r>
              <a:rPr lang="de-DE" dirty="0" err="1"/>
              <a:t>ensure</a:t>
            </a:r>
            <a:r>
              <a:rPr lang="de-DE" dirty="0"/>
              <a:t>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validity</a:t>
            </a:r>
            <a:endParaRPr lang="de-DE" dirty="0"/>
          </a:p>
          <a:p>
            <a:endParaRPr lang="de-DE" dirty="0"/>
          </a:p>
          <a:p>
            <a:r>
              <a:rPr lang="de-DE" dirty="0"/>
              <a:t>Global </a:t>
            </a:r>
            <a:r>
              <a:rPr lang="de-DE" dirty="0" err="1"/>
              <a:t>consensus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achieved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PoW</a:t>
            </a:r>
            <a:endParaRPr lang="de-DE" dirty="0"/>
          </a:p>
          <a:p>
            <a:endParaRPr lang="de-DE" dirty="0"/>
          </a:p>
          <a:p>
            <a:r>
              <a:rPr lang="de-DE" dirty="0"/>
              <a:t>Authority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append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randomised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64196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E746-D625-4BDA-B4C7-896B5B54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Blockchain 101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428B-4B8E-466F-8E7E-F32484BD3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Problem: Global Consensus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prohibitively</a:t>
            </a:r>
            <a:r>
              <a:rPr lang="de-DE" dirty="0"/>
              <a:t> expensive </a:t>
            </a:r>
          </a:p>
          <a:p>
            <a:endParaRPr lang="de-DE" dirty="0"/>
          </a:p>
          <a:p>
            <a:r>
              <a:rPr lang="de-DE" dirty="0"/>
              <a:t>Slow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throughput</a:t>
            </a:r>
            <a:r>
              <a:rPr lang="de-DE" dirty="0"/>
              <a:t> </a:t>
            </a:r>
            <a:endParaRPr lang="LID4096" dirty="0"/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8042EA0-E19F-474D-BE49-C1D4AD744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920" y="1417638"/>
            <a:ext cx="7105650" cy="238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9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D36E-FC59-47CA-9F29-F04A43B0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TrustChain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3B20-6CA6-4C91-A274-23A5DDFA8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</a:t>
            </a:r>
            <a:r>
              <a:rPr lang="de-DE" dirty="0"/>
              <a:t> global </a:t>
            </a:r>
            <a:r>
              <a:rPr lang="de-DE" dirty="0" err="1"/>
              <a:t>consensus</a:t>
            </a:r>
            <a:endParaRPr lang="de-DE" dirty="0"/>
          </a:p>
          <a:p>
            <a:r>
              <a:rPr lang="de-DE" dirty="0"/>
              <a:t>Not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chain</a:t>
            </a:r>
            <a:r>
              <a:rPr lang="de-DE" dirty="0"/>
              <a:t>, but a </a:t>
            </a:r>
            <a:r>
              <a:rPr lang="de-DE" dirty="0" err="1"/>
              <a:t>chain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r>
              <a:rPr lang="de-DE" dirty="0"/>
              <a:t>1 </a:t>
            </a:r>
            <a:r>
              <a:rPr lang="de-DE" dirty="0" err="1"/>
              <a:t>transaction</a:t>
            </a:r>
            <a:r>
              <a:rPr lang="de-DE" dirty="0"/>
              <a:t> per block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PoW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consensus</a:t>
            </a:r>
            <a:r>
              <a:rPr lang="de-DE" dirty="0"/>
              <a:t> </a:t>
            </a:r>
            <a:r>
              <a:rPr lang="de-DE" dirty="0" err="1"/>
              <a:t>required</a:t>
            </a:r>
            <a:endParaRPr lang="de-DE" dirty="0"/>
          </a:p>
          <a:p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throughput</a:t>
            </a:r>
            <a:endParaRPr lang="de-DE" dirty="0"/>
          </a:p>
          <a:p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gossip</a:t>
            </a:r>
            <a:r>
              <a:rPr lang="de-DE" dirty="0"/>
              <a:t> </a:t>
            </a:r>
            <a:r>
              <a:rPr lang="de-DE" dirty="0" err="1"/>
              <a:t>protocol</a:t>
            </a:r>
            <a:r>
              <a:rPr lang="de-DE" dirty="0"/>
              <a:t> (</a:t>
            </a:r>
            <a:r>
              <a:rPr lang="de-DE" dirty="0" err="1"/>
              <a:t>indirect</a:t>
            </a:r>
            <a:r>
              <a:rPr lang="de-DE" dirty="0"/>
              <a:t> </a:t>
            </a:r>
            <a:r>
              <a:rPr lang="de-DE" dirty="0" err="1"/>
              <a:t>observation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)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misreporting</a:t>
            </a:r>
            <a:endParaRPr lang="de-D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3074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ECF1-C145-4990-9401-F426B1F2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TrustChain</a:t>
            </a:r>
            <a:endParaRPr lang="LID4096" dirty="0"/>
          </a:p>
        </p:txBody>
      </p:sp>
      <p:pic>
        <p:nvPicPr>
          <p:cNvPr id="4" name="Content Placeholder 3" descr="A picture containing parking, meter, outdoor&#10;&#10;Description automatically generated">
            <a:extLst>
              <a:ext uri="{FF2B5EF4-FFF2-40B4-BE49-F238E27FC236}">
                <a16:creationId xmlns:a16="http://schemas.microsoft.com/office/drawing/2014/main" id="{AF09A47F-A52B-4BF3-A91D-E1E92D8A3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412" y="1671637"/>
            <a:ext cx="6867852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6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188F-F5C2-4B07-831A-C4CE3994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Blockchain Lab</a:t>
            </a:r>
            <a:endParaRPr lang="LID4096" dirty="0"/>
          </a:p>
        </p:txBody>
      </p:sp>
      <p:pic>
        <p:nvPicPr>
          <p:cNvPr id="6" name="Content Placeholder 5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D6992FE7-AFF6-4F34-83D8-80AA1D801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7109" y="1828147"/>
            <a:ext cx="4078457" cy="3201706"/>
          </a:xfrm>
        </p:spPr>
      </p:pic>
    </p:spTree>
    <p:extLst>
      <p:ext uri="{BB962C8B-B14F-4D97-AF65-F5344CB8AC3E}">
        <p14:creationId xmlns:p14="http://schemas.microsoft.com/office/powerpoint/2010/main" val="158243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D3C77-63EE-458C-9C28-6CAFBE22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Back </a:t>
            </a:r>
            <a:r>
              <a:rPr lang="de-DE" dirty="0" err="1"/>
              <a:t>to</a:t>
            </a:r>
            <a:r>
              <a:rPr lang="de-DE" dirty="0"/>
              <a:t> Reputation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F64FDD-A4BF-4E21-B6F4-431A85D22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b="1" i="1" dirty="0"/>
          </a:p>
          <a:p>
            <a:r>
              <a:rPr lang="de-DE" b="1" i="1" dirty="0"/>
              <a:t>Design Goal</a:t>
            </a:r>
            <a:r>
              <a:rPr lang="de-DE" dirty="0"/>
              <a:t>: An 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cooperation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network (</a:t>
            </a:r>
            <a:r>
              <a:rPr lang="de-DE" dirty="0" err="1"/>
              <a:t>honour</a:t>
            </a:r>
            <a:r>
              <a:rPr lang="de-DE" dirty="0"/>
              <a:t> score)</a:t>
            </a:r>
          </a:p>
          <a:p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such a </a:t>
            </a:r>
            <a:r>
              <a:rPr lang="de-DE" dirty="0" err="1"/>
              <a:t>mechanisms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satisfy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foster</a:t>
            </a:r>
            <a:r>
              <a:rPr lang="de-DE" dirty="0"/>
              <a:t> </a:t>
            </a:r>
            <a:r>
              <a:rPr lang="de-DE" dirty="0" err="1"/>
              <a:t>cooperation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5830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5C6AEC9-EBF5-40E5-B904-D2CF020462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59" r="5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2786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2557-E05C-48DF-8096-82437731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Norms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5161D1-B3FC-4D8A-B9C6-73737AA07C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Binary </a:t>
                </a:r>
                <a:r>
                  <a:rPr lang="de-DE" dirty="0" err="1"/>
                  <a:t>reputation</a:t>
                </a:r>
                <a:r>
                  <a:rPr lang="de-DE" dirty="0"/>
                  <a:t> score {0,1}</a:t>
                </a:r>
              </a:p>
              <a:p>
                <a:endParaRPr lang="de-DE" dirty="0"/>
              </a:p>
              <a:p>
                <a:r>
                  <a:rPr lang="de-DE" dirty="0"/>
                  <a:t>Binary </a:t>
                </a:r>
                <a:r>
                  <a:rPr lang="de-DE" dirty="0" err="1"/>
                  <a:t>strategy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r>
                  <a:rPr lang="de-DE" dirty="0"/>
                  <a:t> {C,D}</a:t>
                </a:r>
              </a:p>
              <a:p>
                <a:endParaRPr lang="de-DE" dirty="0"/>
              </a:p>
              <a:p>
                <a:r>
                  <a:rPr lang="de-DE" dirty="0"/>
                  <a:t>Reputation Dynamics and </a:t>
                </a:r>
                <a:r>
                  <a:rPr lang="de-DE" dirty="0" err="1"/>
                  <a:t>Behavioural</a:t>
                </a:r>
                <a:r>
                  <a:rPr lang="de-DE" dirty="0"/>
                  <a:t> </a:t>
                </a:r>
                <a:r>
                  <a:rPr lang="de-DE" dirty="0" err="1"/>
                  <a:t>strategies</a:t>
                </a:r>
                <a:r>
                  <a:rPr lang="de-DE" dirty="0"/>
                  <a:t> (</a:t>
                </a:r>
                <a:r>
                  <a:rPr lang="de-DE" dirty="0" err="1"/>
                  <a:t>d,p</a:t>
                </a:r>
                <a:r>
                  <a:rPr lang="de-DE" dirty="0"/>
                  <a:t>)</a:t>
                </a:r>
              </a:p>
              <a:p>
                <a:pPr marL="0" indent="0" algn="ctr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5161D1-B3FC-4D8A-B9C6-73737AA07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4" t="-144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812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5D88-6F9B-4AAA-8998-DB8C1F7D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Norms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896D-4A1D-4DD8-BB5E-2D4618A9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Reputation Dynamics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err="1"/>
              <a:t>Behavioural</a:t>
            </a:r>
            <a:r>
              <a:rPr lang="de-DE" dirty="0"/>
              <a:t> </a:t>
            </a:r>
            <a:r>
              <a:rPr lang="de-DE" dirty="0" err="1"/>
              <a:t>Strategies</a:t>
            </a:r>
            <a:endParaRPr lang="LID4096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039B32-97E0-4229-873A-4FE06509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78" y="2216088"/>
            <a:ext cx="8160169" cy="1212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F95CC8-2CE1-497D-AED2-64382240B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201" y="4292561"/>
            <a:ext cx="3835597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79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D0DB-7372-4D96-9622-A42FB5EF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Norms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420E-5297-42DB-BA53-6EF3CD74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err="1"/>
              <a:t>Evolutionary</a:t>
            </a:r>
            <a:r>
              <a:rPr lang="de-DE" dirty="0"/>
              <a:t> Stable </a:t>
            </a:r>
            <a:r>
              <a:rPr lang="de-DE" dirty="0" err="1"/>
              <a:t>Strategies</a:t>
            </a:r>
            <a:r>
              <a:rPr lang="de-DE" dirty="0"/>
              <a:t> (ESS)</a:t>
            </a:r>
            <a:endParaRPr lang="LID4096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6C6E6E-1C1D-42B5-B401-25EAF869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9" y="2289108"/>
            <a:ext cx="8020462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26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C61B-2D41-4ABF-BE06-C9133491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Leading</a:t>
            </a:r>
            <a:r>
              <a:rPr lang="de-DE" dirty="0"/>
              <a:t> Eight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E895A-A375-4AF4-852E-2AC222A6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161 ESS </a:t>
            </a:r>
            <a:r>
              <a:rPr lang="de-DE" dirty="0" err="1"/>
              <a:t>pairs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8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relative </a:t>
            </a:r>
            <a:r>
              <a:rPr lang="de-DE" dirty="0" err="1"/>
              <a:t>payoff</a:t>
            </a:r>
            <a:endParaRPr lang="de-DE" dirty="0"/>
          </a:p>
          <a:p>
            <a:pPr marL="914400" lvl="2" indent="0">
              <a:buNone/>
            </a:pPr>
            <a:r>
              <a:rPr lang="de-DE" dirty="0" err="1"/>
              <a:t>Leading</a:t>
            </a:r>
            <a:r>
              <a:rPr lang="de-DE" dirty="0"/>
              <a:t> Eight</a:t>
            </a:r>
          </a:p>
          <a:p>
            <a:pPr marL="914400" lvl="2" indent="0">
              <a:buNone/>
            </a:pPr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an ESS pair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leading</a:t>
            </a:r>
            <a:r>
              <a:rPr lang="de-DE" dirty="0"/>
              <a:t> 8</a:t>
            </a:r>
            <a:endParaRPr lang="LID4096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22351B-43D7-4D6A-B1B9-D49D0A309334}"/>
              </a:ext>
            </a:extLst>
          </p:cNvPr>
          <p:cNvCxnSpPr/>
          <p:nvPr/>
        </p:nvCxnSpPr>
        <p:spPr>
          <a:xfrm>
            <a:off x="1885950" y="3800475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799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7016-5B05-4B20-80ED-DA808EFF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4D6A-299B-4AED-9B27-EE87AEA6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Cooperate</a:t>
            </a:r>
            <a:r>
              <a:rPr lang="de-DE" dirty="0"/>
              <a:t>, </a:t>
            </a:r>
            <a:r>
              <a:rPr lang="de-DE" dirty="0" err="1"/>
              <a:t>punish</a:t>
            </a:r>
            <a:r>
              <a:rPr lang="de-DE" dirty="0"/>
              <a:t>, </a:t>
            </a:r>
            <a:r>
              <a:rPr lang="de-DE" dirty="0" err="1"/>
              <a:t>apologise</a:t>
            </a:r>
            <a:r>
              <a:rPr lang="de-DE" dirty="0"/>
              <a:t>, </a:t>
            </a:r>
            <a:r>
              <a:rPr lang="de-DE" dirty="0" err="1"/>
              <a:t>forgive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Cooperation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reputable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yields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reputation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Defection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reputation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leads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reputation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at least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one‘s</a:t>
            </a:r>
            <a:r>
              <a:rPr lang="de-DE" dirty="0"/>
              <a:t> own </a:t>
            </a:r>
            <a:r>
              <a:rPr lang="de-DE" dirty="0" err="1"/>
              <a:t>reputation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Defectors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cooperators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and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rewarded</a:t>
            </a:r>
            <a:endParaRPr lang="de-D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60113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D0DB-7372-4D96-9622-A42FB5EF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Leading</a:t>
            </a:r>
            <a:r>
              <a:rPr lang="de-DE" dirty="0"/>
              <a:t> Eight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420E-5297-42DB-BA53-6EF3CD74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err="1"/>
              <a:t>Evolutionary</a:t>
            </a:r>
            <a:r>
              <a:rPr lang="de-DE" dirty="0"/>
              <a:t> Stable </a:t>
            </a:r>
            <a:r>
              <a:rPr lang="de-DE" dirty="0" err="1"/>
              <a:t>Strategies</a:t>
            </a:r>
            <a:r>
              <a:rPr lang="de-DE" dirty="0"/>
              <a:t> (ESS)</a:t>
            </a:r>
            <a:endParaRPr lang="LID4096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6C6E6E-1C1D-42B5-B401-25EAF869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9" y="2289108"/>
            <a:ext cx="8020462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44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D178-6A17-4147-ACE2-01E51625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3DDB-D43C-40B3-96C1-BAA46AE66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Reputation score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discrete</a:t>
            </a:r>
            <a:r>
              <a:rPr lang="de-DE" dirty="0"/>
              <a:t> </a:t>
            </a:r>
            <a:r>
              <a:rPr lang="de-DE" dirty="0" err="1"/>
              <a:t>nor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and </a:t>
            </a:r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{0,1}</a:t>
            </a:r>
          </a:p>
          <a:p>
            <a:endParaRPr lang="de-DE" dirty="0"/>
          </a:p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an </a:t>
            </a:r>
            <a:r>
              <a:rPr lang="de-DE" dirty="0" err="1"/>
              <a:t>agent‘s</a:t>
            </a:r>
            <a:r>
              <a:rPr lang="de-DE" dirty="0"/>
              <a:t>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and not just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interaction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rounds</a:t>
            </a:r>
            <a:r>
              <a:rPr lang="de-DE" dirty="0"/>
              <a:t> and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generations</a:t>
            </a:r>
            <a:r>
              <a:rPr lang="de-DE" dirty="0"/>
              <a:t> in </a:t>
            </a:r>
            <a:r>
              <a:rPr lang="de-DE" dirty="0" err="1"/>
              <a:t>Tribler</a:t>
            </a:r>
            <a:r>
              <a:rPr lang="de-DE" dirty="0"/>
              <a:t>.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rarely</a:t>
            </a:r>
            <a:r>
              <a:rPr lang="de-DE" dirty="0"/>
              <a:t> </a:t>
            </a:r>
            <a:r>
              <a:rPr lang="de-DE" dirty="0" err="1"/>
              <a:t>disappear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initially</a:t>
            </a:r>
            <a:r>
              <a:rPr lang="de-DE" dirty="0"/>
              <a:t> </a:t>
            </a:r>
            <a:r>
              <a:rPr lang="de-DE" dirty="0" err="1"/>
              <a:t>disregard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and </a:t>
            </a:r>
            <a:r>
              <a:rPr lang="de-DE" dirty="0" err="1"/>
              <a:t>assignment</a:t>
            </a:r>
            <a:r>
              <a:rPr lang="de-DE" dirty="0"/>
              <a:t> </a:t>
            </a:r>
            <a:r>
              <a:rPr lang="de-DE" dirty="0" err="1"/>
              <a:t>errors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Defection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immediately</a:t>
            </a:r>
            <a:r>
              <a:rPr lang="de-DE" dirty="0"/>
              <a:t> </a:t>
            </a:r>
            <a:r>
              <a:rPr lang="de-DE" dirty="0" err="1"/>
              <a:t>punished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reducing</a:t>
            </a:r>
            <a:r>
              <a:rPr lang="de-DE" dirty="0"/>
              <a:t> </a:t>
            </a:r>
            <a:r>
              <a:rPr lang="de-DE" dirty="0" err="1"/>
              <a:t>reputation</a:t>
            </a:r>
            <a:r>
              <a:rPr lang="de-DE" dirty="0"/>
              <a:t>. </a:t>
            </a:r>
          </a:p>
          <a:p>
            <a:endParaRPr lang="de-D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36156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391C-D4A7-4C80-B237-90F7696E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trivial </a:t>
            </a:r>
            <a:r>
              <a:rPr lang="de-DE" dirty="0" err="1"/>
              <a:t>approach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1705A-BC9C-447C-AE47-C88B36734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de-DE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directed</a:t>
                </a:r>
                <a:r>
                  <a:rPr lang="de-DE" dirty="0"/>
                  <a:t> </a:t>
                </a:r>
                <a:r>
                  <a:rPr lang="de-DE" i="1" dirty="0" err="1"/>
                  <a:t>work</a:t>
                </a:r>
                <a:r>
                  <a:rPr lang="de-DE" i="1" dirty="0"/>
                  <a:t> </a:t>
                </a:r>
                <a:r>
                  <a:rPr lang="de-DE" i="1" dirty="0" err="1"/>
                  <a:t>graph</a:t>
                </a:r>
                <a:endParaRPr lang="de-DE" i="1" dirty="0"/>
              </a:p>
              <a:p>
                <a:endParaRPr lang="de-DE" i="1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dirty="0"/>
                  <a:t> the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nodes</a:t>
                </a:r>
                <a:r>
                  <a:rPr lang="de-DE" dirty="0"/>
                  <a:t> </a:t>
                </a: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edges</a:t>
                </a:r>
                <a:r>
                  <a:rPr lang="de-DE" dirty="0"/>
                  <a:t> </a:t>
                </a: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weight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edges</a:t>
                </a:r>
                <a:r>
                  <a:rPr lang="de-DE" dirty="0"/>
                  <a:t> </a:t>
                </a:r>
              </a:p>
              <a:p>
                <a:endParaRPr lang="de-DE" dirty="0"/>
              </a:p>
              <a:p>
                <a:r>
                  <a:rPr lang="de-DE" dirty="0"/>
                  <a:t>Reputation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Choose</a:t>
                </a:r>
                <a:r>
                  <a:rPr lang="de-DE" dirty="0"/>
                  <a:t> </a:t>
                </a:r>
                <a:r>
                  <a:rPr lang="de-DE" dirty="0" err="1"/>
                  <a:t>net</a:t>
                </a:r>
                <a:r>
                  <a:rPr lang="de-DE" dirty="0"/>
                  <a:t> </a:t>
                </a:r>
                <a:r>
                  <a:rPr lang="de-DE" dirty="0" err="1"/>
                  <a:t>contribution</a:t>
                </a: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e/>
                          </m:eqArr>
                        </m:sub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If</a:t>
                </a:r>
                <a:r>
                  <a:rPr lang="de-DE" dirty="0"/>
                  <a:t> a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asked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some</a:t>
                </a:r>
                <a:r>
                  <a:rPr lang="de-DE" dirty="0"/>
                  <a:t> </a:t>
                </a:r>
                <a:r>
                  <a:rPr lang="de-DE" dirty="0" err="1"/>
                  <a:t>work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a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nodes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then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chooses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1705A-BC9C-447C-AE47-C88B36734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7" t="-131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51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8C59-5A34-486C-8351-B60905E4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581" y="274638"/>
            <a:ext cx="7106464" cy="1143000"/>
          </a:xfrm>
        </p:spPr>
        <p:txBody>
          <a:bodyPr/>
          <a:lstStyle/>
          <a:p>
            <a:r>
              <a:rPr lang="de-DE" dirty="0" err="1"/>
              <a:t>Tribler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3B2F76-39BA-402F-8024-4A4844597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211" y="1600200"/>
            <a:ext cx="3284654" cy="4648200"/>
          </a:xfrm>
        </p:spPr>
      </p:pic>
    </p:spTree>
    <p:extLst>
      <p:ext uri="{BB962C8B-B14F-4D97-AF65-F5344CB8AC3E}">
        <p14:creationId xmlns:p14="http://schemas.microsoft.com/office/powerpoint/2010/main" val="2987492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CC51-D6F9-415B-9694-16695B99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 Problem </a:t>
            </a:r>
            <a:r>
              <a:rPr lang="de-DE" dirty="0" err="1"/>
              <a:t>with</a:t>
            </a:r>
            <a:r>
              <a:rPr lang="de-DE" dirty="0"/>
              <a:t> non-permanent Identities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0FBF-5907-4E22-AAFB-98042F4D9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Identities </a:t>
            </a:r>
            <a:r>
              <a:rPr lang="de-DE" dirty="0" err="1"/>
              <a:t>are</a:t>
            </a:r>
            <a:r>
              <a:rPr lang="de-DE" dirty="0"/>
              <a:t> not permanent.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accounts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like at a </a:t>
            </a:r>
            <a:r>
              <a:rPr lang="de-DE" dirty="0" err="1"/>
              <a:t>relatively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cost</a:t>
            </a:r>
            <a:endParaRPr lang="de-DE" dirty="0"/>
          </a:p>
          <a:p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leads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:</a:t>
            </a:r>
          </a:p>
          <a:p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Whitewashing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Sybil </a:t>
            </a:r>
            <a:r>
              <a:rPr lang="de-DE" dirty="0" err="1"/>
              <a:t>Attacks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23871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9AB8-A135-4F4E-AE07-3158EA98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Sybil </a:t>
            </a:r>
            <a:r>
              <a:rPr lang="de-DE" dirty="0" err="1"/>
              <a:t>Attacks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C39E7-D751-4016-82B3-FE554326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large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fake </a:t>
            </a:r>
            <a:r>
              <a:rPr lang="de-DE" dirty="0" err="1"/>
              <a:t>accounts</a:t>
            </a:r>
            <a:endParaRPr lang="de-DE" dirty="0"/>
          </a:p>
          <a:p>
            <a:endParaRPr lang="de-DE" dirty="0"/>
          </a:p>
          <a:p>
            <a:r>
              <a:rPr lang="de-DE" dirty="0"/>
              <a:t>Digital </a:t>
            </a:r>
            <a:r>
              <a:rPr lang="de-DE" dirty="0" err="1"/>
              <a:t>Signatures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fake </a:t>
            </a:r>
            <a:r>
              <a:rPr lang="de-DE" dirty="0" err="1"/>
              <a:t>transactions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Reported</a:t>
            </a:r>
            <a:r>
              <a:rPr lang="de-DE" dirty="0"/>
              <a:t>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trusted</a:t>
            </a:r>
            <a:r>
              <a:rPr lang="de-DE" dirty="0"/>
              <a:t>,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oneself</a:t>
            </a:r>
            <a:endParaRPr lang="de-DE" dirty="0"/>
          </a:p>
          <a:p>
            <a:pPr marL="1371600" lvl="3" indent="0">
              <a:buNone/>
            </a:pPr>
            <a:endParaRPr lang="de-DE" dirty="0"/>
          </a:p>
          <a:p>
            <a:pPr marL="1371600" lvl="3" indent="0">
              <a:buNone/>
            </a:pPr>
            <a:r>
              <a:rPr lang="de-DE" dirty="0"/>
              <a:t>Global </a:t>
            </a:r>
            <a:r>
              <a:rPr lang="de-DE" dirty="0" err="1"/>
              <a:t>reputation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a reliable </a:t>
            </a:r>
            <a:r>
              <a:rPr lang="de-DE" dirty="0" err="1"/>
              <a:t>metric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reputation</a:t>
            </a:r>
            <a:endParaRPr lang="de-DE" dirty="0"/>
          </a:p>
          <a:p>
            <a:endParaRPr lang="de-DE" dirty="0"/>
          </a:p>
          <a:p>
            <a:pPr marL="1371600" lvl="3" indent="0">
              <a:buNone/>
            </a:pPr>
            <a:endParaRPr lang="de-DE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FF1A68A-19CB-44FB-A019-57DE1F33B4DF}"/>
              </a:ext>
            </a:extLst>
          </p:cNvPr>
          <p:cNvCxnSpPr>
            <a:cxnSpLocks/>
          </p:cNvCxnSpPr>
          <p:nvPr/>
        </p:nvCxnSpPr>
        <p:spPr>
          <a:xfrm>
            <a:off x="2247900" y="4829175"/>
            <a:ext cx="885825" cy="457200"/>
          </a:xfrm>
          <a:prstGeom prst="bentConnector3">
            <a:avLst>
              <a:gd name="adj1" fmla="val 5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800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D072-8940-4336-A677-5A8CC43D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E703-2C60-4B4B-A4DF-704CBB6E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BarterCast</a:t>
            </a:r>
            <a:r>
              <a:rPr lang="de-DE" dirty="0"/>
              <a:t>: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Maxflow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TrustRank</a:t>
            </a:r>
            <a:r>
              <a:rPr lang="de-DE" dirty="0"/>
              <a:t>: </a:t>
            </a:r>
            <a:r>
              <a:rPr lang="de-DE" dirty="0" err="1"/>
              <a:t>Based</a:t>
            </a:r>
            <a:r>
              <a:rPr lang="de-DE" dirty="0"/>
              <a:t> on PageRank </a:t>
            </a:r>
            <a:r>
              <a:rPr lang="de-DE" dirty="0" err="1"/>
              <a:t>algorithm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Netflow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DropEdge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Capflow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63019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5EDE-69B0-4C1F-B0FF-61E08BA7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Maxflow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9B3EA-D1A1-41D7-966E-D1FE2B32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maximum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endParaRPr lang="LID4096" dirty="0"/>
          </a:p>
        </p:txBody>
      </p:sp>
      <p:pic>
        <p:nvPicPr>
          <p:cNvPr id="10" name="Picture 9" descr="A picture containing pool ball, sport, pool table&#10;&#10;Description automatically generated">
            <a:extLst>
              <a:ext uri="{FF2B5EF4-FFF2-40B4-BE49-F238E27FC236}">
                <a16:creationId xmlns:a16="http://schemas.microsoft.com/office/drawing/2014/main" id="{C2100DD6-27A3-448B-A804-FCA5FCEE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464" y="3295650"/>
            <a:ext cx="4821747" cy="26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57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375E-9370-42A3-818B-ADE5F89F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Maxflow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7F1CBE-D663-403E-8BEE-E443046A8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de-DE" dirty="0"/>
                  <a:t>Work </a:t>
                </a:r>
                <a:r>
                  <a:rPr lang="de-DE" dirty="0" err="1"/>
                  <a:t>graph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G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/>
                  <a:t>A </a:t>
                </a:r>
                <a:r>
                  <a:rPr lang="de-DE" dirty="0" err="1"/>
                  <a:t>flow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mapping</a:t>
                </a:r>
                <a:r>
                  <a:rPr lang="de-DE" dirty="0"/>
                  <a:t>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de-DE" dirty="0"/>
                  <a:t> such </a:t>
                </a:r>
                <a:r>
                  <a:rPr lang="de-DE" dirty="0" err="1"/>
                  <a:t>that</a:t>
                </a:r>
                <a:endParaRPr lang="de-DE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/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/>
                    </m:sSub>
                  </m:oMath>
                </a14:m>
                <a:endParaRPr lang="de-DE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/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/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de-DE" b="0" dirty="0"/>
              </a:p>
              <a:p>
                <a:r>
                  <a:rPr lang="de-DE" b="0" dirty="0" err="1"/>
                  <a:t>We</a:t>
                </a:r>
                <a:r>
                  <a:rPr lang="de-DE" b="0" dirty="0"/>
                  <a:t> </a:t>
                </a:r>
                <a:r>
                  <a:rPr lang="de-DE" b="0" dirty="0" err="1"/>
                  <a:t>denote</a:t>
                </a:r>
                <a:r>
                  <a:rPr lang="de-DE" b="0" dirty="0"/>
                  <a:t> </a:t>
                </a:r>
              </a:p>
              <a:p>
                <a:pPr marL="0" indent="0">
                  <a:buNone/>
                </a:pPr>
                <a:r>
                  <a:rPr lang="de-DE" b="0" dirty="0"/>
                  <a:t>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𝑓𝑙𝑜𝑤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nary>
                      </m:e>
                    </m:nary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𝑚𝑎𝑥𝑓𝑙𝑜𝑤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𝑓𝑙𝑜𝑤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𝑚𝑎𝑥𝑓𝑙𝑜𝑤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𝑚𝑎𝑥𝑓𝑙𝑜𝑤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DE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7F1CBE-D663-403E-8BEE-E443046A8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170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506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D59A-42CB-4DC0-BEB9-99EBB89F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Sybil Resistance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763D-CCEC-4ECE-B426-249698BF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Maxflow</a:t>
            </a:r>
            <a:r>
              <a:rPr lang="de-DE" dirty="0"/>
              <a:t> </a:t>
            </a:r>
            <a:r>
              <a:rPr lang="de-DE" dirty="0" err="1"/>
              <a:t>mitigates</a:t>
            </a:r>
            <a:r>
              <a:rPr lang="de-DE" dirty="0"/>
              <a:t> Sybil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degree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reputation</a:t>
            </a:r>
            <a:r>
              <a:rPr lang="de-DE" dirty="0"/>
              <a:t> </a:t>
            </a:r>
            <a:r>
              <a:rPr lang="de-DE" dirty="0" err="1"/>
              <a:t>gained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sybil</a:t>
            </a:r>
            <a:r>
              <a:rPr lang="de-DE" dirty="0"/>
              <a:t> </a:t>
            </a:r>
            <a:r>
              <a:rPr lang="de-DE" dirty="0" err="1"/>
              <a:t>identities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limited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edges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However</a:t>
            </a:r>
            <a:r>
              <a:rPr lang="de-DE" dirty="0"/>
              <a:t>, large </a:t>
            </a:r>
            <a:r>
              <a:rPr lang="de-DE" dirty="0" err="1"/>
              <a:t>sybil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still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massively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attack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35876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80CA-A21C-4B40-B8B1-80C3DFB5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Sybil </a:t>
            </a:r>
            <a:r>
              <a:rPr lang="de-DE" dirty="0" err="1"/>
              <a:t>attack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7DF64-061B-4402-9209-6B2BE66E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Bartercast</a:t>
            </a:r>
            <a:r>
              <a:rPr lang="de-DE" dirty="0"/>
              <a:t> still </a:t>
            </a:r>
            <a:r>
              <a:rPr lang="de-DE" dirty="0" err="1"/>
              <a:t>counters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freeriding</a:t>
            </a:r>
            <a:r>
              <a:rPr lang="de-DE" dirty="0"/>
              <a:t>, but not die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sybil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LID4096" dirty="0"/>
          </a:p>
        </p:txBody>
      </p:sp>
      <p:pic>
        <p:nvPicPr>
          <p:cNvPr id="4" name="Content Placeholder 4" descr="A picture containing object&#10;&#10;Description automatically generated">
            <a:extLst>
              <a:ext uri="{FF2B5EF4-FFF2-40B4-BE49-F238E27FC236}">
                <a16:creationId xmlns:a16="http://schemas.microsoft.com/office/drawing/2014/main" id="{1FB577BC-9D5C-42FC-B89C-A081F2134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017" y="1417638"/>
            <a:ext cx="4966642" cy="360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82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BF553-0A69-4958-9357-8626B2BD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PageRank </a:t>
            </a:r>
            <a:r>
              <a:rPr lang="de-DE" dirty="0" err="1"/>
              <a:t>Algorithm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6C7C0-4BA9-44AC-A7BB-E5E89B8F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417638"/>
            <a:ext cx="7106464" cy="4648162"/>
          </a:xfrm>
        </p:spPr>
        <p:txBody>
          <a:bodyPr/>
          <a:lstStyle/>
          <a:p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rank </a:t>
            </a:r>
            <a:r>
              <a:rPr lang="de-DE" dirty="0" err="1"/>
              <a:t>webpages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importance</a:t>
            </a:r>
            <a:endParaRPr lang="de-DE" dirty="0"/>
          </a:p>
          <a:p>
            <a:r>
              <a:rPr lang="de-DE" dirty="0" err="1"/>
              <a:t>Importance</a:t>
            </a:r>
            <a:r>
              <a:rPr lang="de-DE" dirty="0"/>
              <a:t> 				</a:t>
            </a:r>
            <a:r>
              <a:rPr lang="de-DE" dirty="0" err="1"/>
              <a:t>Reputability</a:t>
            </a:r>
            <a:endParaRPr lang="de-DE" dirty="0"/>
          </a:p>
          <a:p>
            <a:endParaRPr lang="de-DE" dirty="0"/>
          </a:p>
          <a:p>
            <a:endParaRPr lang="LID4096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3B16F3-0B17-4912-AB93-3244F0EC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66" y="2856651"/>
            <a:ext cx="4835468" cy="4001349"/>
          </a:xfrm>
          <a:prstGeom prst="rect">
            <a:avLst/>
          </a:prstGeom>
        </p:spPr>
      </p:pic>
      <p:sp>
        <p:nvSpPr>
          <p:cNvPr id="6" name="Pfeil: nach links und rechts 5">
            <a:extLst>
              <a:ext uri="{FF2B5EF4-FFF2-40B4-BE49-F238E27FC236}">
                <a16:creationId xmlns:a16="http://schemas.microsoft.com/office/drawing/2014/main" id="{3F3A4A7D-2AF9-4DAC-B4FE-23DC1924F960}"/>
              </a:ext>
            </a:extLst>
          </p:cNvPr>
          <p:cNvSpPr/>
          <p:nvPr/>
        </p:nvSpPr>
        <p:spPr>
          <a:xfrm>
            <a:off x="4168258" y="2473114"/>
            <a:ext cx="1148080" cy="25569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0504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B686F-D5BF-4DF3-84D6-3BFAF3B5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Mathematics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PageRank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DBF997-46AF-4DDE-A62B-CADFC1BC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PageRank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recursively</a:t>
            </a:r>
            <a:r>
              <a:rPr lang="de-DE" dirty="0"/>
              <a:t> </a:t>
            </a:r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with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LID409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FA415D-05C6-4AE5-B311-7634320D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4" y="2615301"/>
            <a:ext cx="6635751" cy="1143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1991E00-D603-4651-B3A1-F848ED900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06" y="5033830"/>
            <a:ext cx="1467388" cy="44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37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994A5-D2B1-44D8-BDA7-5B119794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Current</a:t>
            </a:r>
            <a:r>
              <a:rPr lang="de-DE" dirty="0"/>
              <a:t> Implementation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730F31-FB94-43F1-B415-C909EAD6C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PageRanks</a:t>
            </a:r>
            <a:endParaRPr lang="de-DE" dirty="0"/>
          </a:p>
          <a:p>
            <a:pPr lvl="1"/>
            <a:r>
              <a:rPr lang="de-DE" dirty="0"/>
              <a:t>Monte Carlo </a:t>
            </a:r>
            <a:r>
              <a:rPr lang="de-DE" dirty="0" err="1"/>
              <a:t>method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Simulate</a:t>
            </a:r>
            <a:r>
              <a:rPr lang="de-DE" dirty="0"/>
              <a:t> a 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walks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PageRank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visited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walks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030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7F5B-1906-459D-BEED-8B41E362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P2P Networks</a:t>
            </a:r>
            <a:endParaRPr lang="LID4096" dirty="0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418A969-15A1-49DE-A62F-4DCB42138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1952625"/>
            <a:ext cx="2857500" cy="2952750"/>
          </a:xfr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0A362C9A-586E-41F7-880B-57586FB7D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1952625"/>
            <a:ext cx="2857500" cy="29527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FE7B56-515C-4D12-8528-7B117507C9B4}"/>
              </a:ext>
            </a:extLst>
          </p:cNvPr>
          <p:cNvCxnSpPr>
            <a:cxnSpLocks/>
          </p:cNvCxnSpPr>
          <p:nvPr/>
        </p:nvCxnSpPr>
        <p:spPr>
          <a:xfrm>
            <a:off x="4695825" y="3429000"/>
            <a:ext cx="1390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025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F466A-FCEA-4858-8D06-BC47CF2C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92757F-14B0-4897-AD94-0AC6B62B0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b="1" dirty="0"/>
              <a:t>Personalisation</a:t>
            </a:r>
            <a:r>
              <a:rPr lang="de-DE" dirty="0"/>
              <a:t>: Trust </a:t>
            </a:r>
            <a:r>
              <a:rPr lang="de-DE" dirty="0" err="1"/>
              <a:t>is</a:t>
            </a:r>
            <a:r>
              <a:rPr lang="de-DE" dirty="0"/>
              <a:t> personal</a:t>
            </a:r>
          </a:p>
          <a:p>
            <a:endParaRPr lang="de-DE" dirty="0"/>
          </a:p>
          <a:p>
            <a:r>
              <a:rPr lang="de-DE" b="1" dirty="0" err="1"/>
              <a:t>Locality</a:t>
            </a:r>
            <a:r>
              <a:rPr lang="de-DE" dirty="0"/>
              <a:t>: Trust </a:t>
            </a:r>
            <a:r>
              <a:rPr lang="de-DE" dirty="0" err="1"/>
              <a:t>is</a:t>
            </a:r>
            <a:r>
              <a:rPr lang="de-DE" dirty="0"/>
              <a:t> transitive* </a:t>
            </a:r>
          </a:p>
          <a:p>
            <a:endParaRPr lang="de-DE" dirty="0"/>
          </a:p>
          <a:p>
            <a:r>
              <a:rPr lang="de-DE" b="1" dirty="0" err="1"/>
              <a:t>Incrementality</a:t>
            </a:r>
            <a:r>
              <a:rPr lang="de-DE" dirty="0"/>
              <a:t>: Trust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800" dirty="0"/>
              <a:t>* but not </a:t>
            </a:r>
            <a:r>
              <a:rPr lang="de-DE" sz="1800" dirty="0" err="1"/>
              <a:t>too</a:t>
            </a:r>
            <a:r>
              <a:rPr lang="de-DE" sz="1800" dirty="0"/>
              <a:t> </a:t>
            </a:r>
            <a:r>
              <a:rPr lang="de-DE" sz="1800" dirty="0" err="1"/>
              <a:t>much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2306463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637DA-A651-471D-9C3F-A54AD0F7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Sybil </a:t>
            </a:r>
            <a:r>
              <a:rPr lang="de-DE" dirty="0" err="1"/>
              <a:t>Attacks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9EC90A-BEC5-4FF0-B985-1508D025D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stopping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accounts</a:t>
            </a:r>
            <a:r>
              <a:rPr lang="de-DE" dirty="0"/>
              <a:t> and </a:t>
            </a:r>
            <a:r>
              <a:rPr lang="de-DE" dirty="0" err="1"/>
              <a:t>faking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r>
              <a:rPr lang="de-DE" dirty="0"/>
              <a:t>?</a:t>
            </a:r>
          </a:p>
          <a:p>
            <a:pPr lvl="1"/>
            <a:r>
              <a:rPr lang="de-DE" b="1" dirty="0" err="1"/>
              <a:t>Answer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Locality</a:t>
            </a:r>
            <a:r>
              <a:rPr lang="de-DE" dirty="0"/>
              <a:t> &amp; Personalisation!</a:t>
            </a:r>
          </a:p>
          <a:p>
            <a:endParaRPr lang="de-DE" dirty="0"/>
          </a:p>
          <a:p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personalisation</a:t>
            </a:r>
            <a:r>
              <a:rPr lang="de-DE" dirty="0"/>
              <a:t> global </a:t>
            </a:r>
            <a:r>
              <a:rPr lang="de-DE" dirty="0" err="1"/>
              <a:t>attacks</a:t>
            </a:r>
            <a:r>
              <a:rPr lang="de-DE" dirty="0"/>
              <a:t> and large Sybil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profitable</a:t>
            </a:r>
          </a:p>
          <a:p>
            <a:endParaRPr lang="de-DE" dirty="0"/>
          </a:p>
          <a:p>
            <a:r>
              <a:rPr lang="de-DE" dirty="0"/>
              <a:t>Trustrank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capture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, so not </a:t>
            </a:r>
            <a:r>
              <a:rPr lang="de-DE" dirty="0" err="1"/>
              <a:t>very</a:t>
            </a:r>
            <a:r>
              <a:rPr lang="de-DE" dirty="0"/>
              <a:t> informative</a:t>
            </a:r>
          </a:p>
          <a:p>
            <a:endParaRPr lang="de-D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37266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D072-8940-4336-A677-5A8CC43D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E703-2C60-4B4B-A4DF-704CBB6E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BarterCast</a:t>
            </a:r>
            <a:r>
              <a:rPr lang="de-DE" dirty="0"/>
              <a:t>: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Maxflow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TrustRank</a:t>
            </a:r>
            <a:r>
              <a:rPr lang="de-DE" dirty="0"/>
              <a:t>: </a:t>
            </a:r>
            <a:r>
              <a:rPr lang="de-DE" dirty="0" err="1"/>
              <a:t>Based</a:t>
            </a:r>
            <a:r>
              <a:rPr lang="de-DE" dirty="0"/>
              <a:t> on PageRank </a:t>
            </a:r>
            <a:r>
              <a:rPr lang="de-DE" dirty="0" err="1"/>
              <a:t>algorithm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Netflow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DropEdge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Capflow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6901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FBAA-F82B-4B9D-B05D-AF11B806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P2P Networks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F1AA-E2B7-45D4-8A80-4E9FDF18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Pros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 (More robust, </a:t>
            </a:r>
            <a:r>
              <a:rPr lang="de-DE" dirty="0" err="1"/>
              <a:t>no</a:t>
            </a:r>
            <a:r>
              <a:rPr lang="de-DE" dirty="0"/>
              <a:t> DDoS)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congestion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expensive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lvl="1"/>
            <a:r>
              <a:rPr lang="de-DE" dirty="0"/>
              <a:t>More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manageable</a:t>
            </a:r>
            <a:r>
              <a:rPr lang="de-DE" dirty="0"/>
              <a:t> </a:t>
            </a:r>
            <a:r>
              <a:rPr lang="de-DE" dirty="0" err="1"/>
              <a:t>portions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Cons</a:t>
            </a:r>
            <a:endParaRPr lang="de-DE" dirty="0"/>
          </a:p>
          <a:p>
            <a:pPr lvl="1"/>
            <a:r>
              <a:rPr lang="de-DE" dirty="0"/>
              <a:t>Legal </a:t>
            </a:r>
            <a:r>
              <a:rPr lang="de-DE" dirty="0" err="1"/>
              <a:t>Issues</a:t>
            </a:r>
            <a:r>
              <a:rPr lang="de-DE" dirty="0"/>
              <a:t> (</a:t>
            </a:r>
            <a:r>
              <a:rPr lang="de-DE" dirty="0" err="1"/>
              <a:t>copyright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Spyware (source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not </a:t>
            </a:r>
            <a:r>
              <a:rPr lang="de-DE" dirty="0" err="1"/>
              <a:t>trustworthy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Slows</a:t>
            </a:r>
            <a:r>
              <a:rPr lang="de-DE" dirty="0"/>
              <a:t> down individual </a:t>
            </a:r>
            <a:r>
              <a:rPr lang="de-DE" dirty="0" err="1"/>
              <a:t>computers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and </a:t>
            </a:r>
            <a:r>
              <a:rPr lang="de-DE" dirty="0" err="1"/>
              <a:t>no</a:t>
            </a:r>
            <a:r>
              <a:rPr lang="de-DE" dirty="0"/>
              <a:t> proper </a:t>
            </a:r>
            <a:r>
              <a:rPr lang="de-DE" dirty="0" err="1"/>
              <a:t>management</a:t>
            </a:r>
            <a:endParaRPr lang="de-DE" dirty="0"/>
          </a:p>
          <a:p>
            <a:pPr lvl="1"/>
            <a:r>
              <a:rPr lang="de-DE" dirty="0"/>
              <a:t>Updates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</a:t>
            </a:r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503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15BF-92BE-41C2-A8A0-D19EE4CD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P2P File-</a:t>
            </a:r>
            <a:r>
              <a:rPr lang="de-DE" dirty="0" err="1"/>
              <a:t>sharing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18B2-D25A-4A2F-A875-140CA3A5B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- and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amongst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another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pieces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Pieces</a:t>
            </a:r>
            <a:r>
              <a:rPr lang="de-DE" dirty="0"/>
              <a:t> </a:t>
            </a:r>
            <a:r>
              <a:rPr lang="de-DE" dirty="0" err="1"/>
              <a:t>aren‘t</a:t>
            </a:r>
            <a:r>
              <a:rPr lang="de-DE" dirty="0"/>
              <a:t> </a:t>
            </a:r>
            <a:r>
              <a:rPr lang="de-DE" dirty="0" err="1"/>
              <a:t>downloaded</a:t>
            </a:r>
            <a:r>
              <a:rPr lang="de-DE" dirty="0"/>
              <a:t> in </a:t>
            </a:r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join</a:t>
            </a:r>
            <a:r>
              <a:rPr lang="de-DE" dirty="0"/>
              <a:t> a </a:t>
            </a:r>
            <a:r>
              <a:rPr lang="de-DE" dirty="0" err="1"/>
              <a:t>swarm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organised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mesh</a:t>
            </a:r>
            <a:endParaRPr lang="de-DE" dirty="0"/>
          </a:p>
          <a:p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pieces</a:t>
            </a:r>
            <a:r>
              <a:rPr lang="de-DE" dirty="0"/>
              <a:t> </a:t>
            </a:r>
            <a:r>
              <a:rPr lang="de-DE" dirty="0" err="1"/>
              <a:t>obtained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neighbours</a:t>
            </a:r>
            <a:endParaRPr lang="de-DE" dirty="0"/>
          </a:p>
          <a:p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pieces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neighbours</a:t>
            </a:r>
            <a:endParaRPr lang="de-DE" dirty="0"/>
          </a:p>
          <a:p>
            <a:endParaRPr lang="de-D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1955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F369-276E-4016-A638-CE29144B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Tribler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ED7F-8B23-4FF7-9944-1C300C719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P2P File-</a:t>
            </a:r>
            <a:r>
              <a:rPr lang="de-DE" dirty="0" err="1"/>
              <a:t>sharing</a:t>
            </a:r>
            <a:r>
              <a:rPr lang="de-DE" dirty="0"/>
              <a:t> network </a:t>
            </a:r>
            <a:r>
              <a:rPr lang="de-DE" dirty="0" err="1"/>
              <a:t>based</a:t>
            </a:r>
            <a:r>
              <a:rPr lang="de-DE" dirty="0"/>
              <a:t> on BitTorrent </a:t>
            </a:r>
            <a:r>
              <a:rPr lang="de-DE" dirty="0" err="1"/>
              <a:t>client</a:t>
            </a:r>
            <a:endParaRPr lang="de-DE" dirty="0"/>
          </a:p>
          <a:p>
            <a:endParaRPr lang="de-DE" dirty="0"/>
          </a:p>
          <a:p>
            <a:r>
              <a:rPr lang="de-DE" dirty="0"/>
              <a:t>Blockchain </a:t>
            </a:r>
            <a:r>
              <a:rPr lang="de-DE" dirty="0" err="1"/>
              <a:t>based</a:t>
            </a:r>
            <a:r>
              <a:rPr lang="de-DE" dirty="0"/>
              <a:t> (</a:t>
            </a:r>
            <a:r>
              <a:rPr lang="de-DE" dirty="0" err="1"/>
              <a:t>Trustchain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Open source </a:t>
            </a:r>
          </a:p>
          <a:p>
            <a:endParaRPr lang="de-DE" dirty="0"/>
          </a:p>
          <a:p>
            <a:r>
              <a:rPr lang="de-DE" dirty="0" err="1"/>
              <a:t>Decentralised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Anonymous (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Onion</a:t>
            </a:r>
            <a:r>
              <a:rPr lang="de-DE" dirty="0"/>
              <a:t> Routing)</a:t>
            </a:r>
          </a:p>
          <a:p>
            <a:endParaRPr lang="de-DE" dirty="0"/>
          </a:p>
          <a:p>
            <a:r>
              <a:rPr lang="de-DE" dirty="0"/>
              <a:t>Overlay Network </a:t>
            </a:r>
            <a:r>
              <a:rPr lang="de-DE" dirty="0" err="1"/>
              <a:t>for</a:t>
            </a:r>
            <a:r>
              <a:rPr lang="de-DE" dirty="0"/>
              <a:t> Content </a:t>
            </a:r>
            <a:r>
              <a:rPr lang="de-DE" dirty="0" err="1"/>
              <a:t>Searching</a:t>
            </a:r>
            <a:r>
              <a:rPr lang="de-DE" dirty="0"/>
              <a:t> (Independent </a:t>
            </a:r>
            <a:r>
              <a:rPr lang="de-DE" dirty="0" err="1"/>
              <a:t>of</a:t>
            </a:r>
            <a:r>
              <a:rPr lang="de-DE" dirty="0"/>
              <a:t> external </a:t>
            </a:r>
            <a:r>
              <a:rPr lang="de-DE" dirty="0" err="1"/>
              <a:t>websites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tracker</a:t>
            </a:r>
            <a:r>
              <a:rPr lang="de-DE" dirty="0"/>
              <a:t> </a:t>
            </a:r>
            <a:r>
              <a:rPr lang="de-DE" dirty="0" err="1"/>
              <a:t>necessary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„The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Tribler</a:t>
            </a:r>
            <a:r>
              <a:rPr lang="de-DE" dirty="0"/>
              <a:t> down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down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internet</a:t>
            </a:r>
            <a:r>
              <a:rPr lang="de-DE" dirty="0"/>
              <a:t>“ – Johan </a:t>
            </a:r>
            <a:r>
              <a:rPr lang="de-DE" dirty="0" err="1"/>
              <a:t>Pouwelse</a:t>
            </a:r>
            <a:r>
              <a:rPr lang="de-DE" dirty="0"/>
              <a:t> (2009)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LID4096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D8D5D19-9E81-4CD4-91EF-4AA3B858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249" y="55563"/>
            <a:ext cx="1117321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8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A149-5078-40AA-9B53-EA6A2F61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Tribler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236EB-5BFE-4AD6-838A-E7815650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4B2D046-63E8-457E-A9EE-BF954B13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525" y="1839199"/>
            <a:ext cx="7413625" cy="41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4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2051-184A-4629-96C5-6D2C3195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BDBC-B943-453E-89B1-F158CFA8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beneficial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consume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but not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consume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freeriding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incentivise</a:t>
            </a:r>
            <a:r>
              <a:rPr lang="de-DE" dirty="0"/>
              <a:t> </a:t>
            </a:r>
            <a:r>
              <a:rPr lang="de-DE" dirty="0" err="1"/>
              <a:t>cooperation</a:t>
            </a:r>
            <a:r>
              <a:rPr lang="de-DE" dirty="0"/>
              <a:t>?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      </a:t>
            </a:r>
            <a:r>
              <a:rPr lang="de-DE" dirty="0" err="1"/>
              <a:t>Reciprocity</a:t>
            </a:r>
            <a:r>
              <a:rPr lang="de-DE" dirty="0"/>
              <a:t>! </a:t>
            </a:r>
            <a:r>
              <a:rPr lang="de-DE" dirty="0" err="1"/>
              <a:t>Collaborators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                                		  </a:t>
            </a:r>
            <a:r>
              <a:rPr lang="de-DE" dirty="0" err="1"/>
              <a:t>rewarded</a:t>
            </a:r>
            <a:endParaRPr lang="de-DE" dirty="0"/>
          </a:p>
        </p:txBody>
      </p:sp>
      <p:cxnSp>
        <p:nvCxnSpPr>
          <p:cNvPr id="4" name="Verbinder: gewinkelt 20">
            <a:extLst>
              <a:ext uri="{FF2B5EF4-FFF2-40B4-BE49-F238E27FC236}">
                <a16:creationId xmlns:a16="http://schemas.microsoft.com/office/drawing/2014/main" id="{EA7E03D9-260E-45E9-B057-85B4D4FCE5DF}"/>
              </a:ext>
            </a:extLst>
          </p:cNvPr>
          <p:cNvCxnSpPr>
            <a:cxnSpLocks/>
          </p:cNvCxnSpPr>
          <p:nvPr/>
        </p:nvCxnSpPr>
        <p:spPr>
          <a:xfrm>
            <a:off x="2120265" y="5180964"/>
            <a:ext cx="680085" cy="476885"/>
          </a:xfrm>
          <a:prstGeom prst="bentConnector3">
            <a:avLst>
              <a:gd name="adj1" fmla="val -4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97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4865</TotalTime>
  <Words>1253</Words>
  <Application>Microsoft Office PowerPoint</Application>
  <PresentationFormat>On-screen Show (4:3)</PresentationFormat>
  <Paragraphs>308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Tahoma</vt:lpstr>
      <vt:lpstr>Office Theme</vt:lpstr>
      <vt:lpstr>Custom Design</vt:lpstr>
      <vt:lpstr>Indirect Reciprocity in P2P File-sharing</vt:lpstr>
      <vt:lpstr>The Blockchain Lab</vt:lpstr>
      <vt:lpstr>Tribler</vt:lpstr>
      <vt:lpstr>P2P Networks</vt:lpstr>
      <vt:lpstr>P2P Networks</vt:lpstr>
      <vt:lpstr>P2P File-sharing</vt:lpstr>
      <vt:lpstr>Tribler</vt:lpstr>
      <vt:lpstr>Tribler</vt:lpstr>
      <vt:lpstr>Problem</vt:lpstr>
      <vt:lpstr>Current solution</vt:lpstr>
      <vt:lpstr>Problem with Direct Reciprocity</vt:lpstr>
      <vt:lpstr>PowerPoint Presentation</vt:lpstr>
      <vt:lpstr>5 Rules of Cooperation</vt:lpstr>
      <vt:lpstr>Implementing a Reputation Mechanism in a Distributed System</vt:lpstr>
      <vt:lpstr>Transaction History</vt:lpstr>
      <vt:lpstr>Blockchain 101</vt:lpstr>
      <vt:lpstr>Blockchain 101</vt:lpstr>
      <vt:lpstr>TrustChain</vt:lpstr>
      <vt:lpstr>TrustChain</vt:lpstr>
      <vt:lpstr>Back to Reputation</vt:lpstr>
      <vt:lpstr>PowerPoint Presentation</vt:lpstr>
      <vt:lpstr>Social Norms</vt:lpstr>
      <vt:lpstr>Social Norms</vt:lpstr>
      <vt:lpstr>Social Norms</vt:lpstr>
      <vt:lpstr>The Leading Eight</vt:lpstr>
      <vt:lpstr>ESS</vt:lpstr>
      <vt:lpstr>The Leading Eight</vt:lpstr>
      <vt:lpstr>Differences between models</vt:lpstr>
      <vt:lpstr>A trivial approach</vt:lpstr>
      <vt:lpstr>The Problem with non-permanent Identities</vt:lpstr>
      <vt:lpstr>Sybil Attacks</vt:lpstr>
      <vt:lpstr>Existing Algorithms</vt:lpstr>
      <vt:lpstr>The Maxflow Algorithm</vt:lpstr>
      <vt:lpstr>Maxflow</vt:lpstr>
      <vt:lpstr>Sybil Resistance</vt:lpstr>
      <vt:lpstr>Example of Sybil attack</vt:lpstr>
      <vt:lpstr>The PageRank Algorithm</vt:lpstr>
      <vt:lpstr>Mathematics of PageRank</vt:lpstr>
      <vt:lpstr>Current Implementation</vt:lpstr>
      <vt:lpstr>Our Requirements</vt:lpstr>
      <vt:lpstr>Sybil Attacks</vt:lpstr>
      <vt:lpstr>Existing Algorithms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Alexander Stannat</cp:lastModifiedBy>
  <cp:revision>121</cp:revision>
  <dcterms:created xsi:type="dcterms:W3CDTF">2015-07-09T11:57:30Z</dcterms:created>
  <dcterms:modified xsi:type="dcterms:W3CDTF">2019-07-08T06:02:54Z</dcterms:modified>
</cp:coreProperties>
</file>