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96" r:id="rId4"/>
    <p:sldId id="299" r:id="rId5"/>
    <p:sldId id="360" r:id="rId6"/>
    <p:sldId id="298" r:id="rId7"/>
    <p:sldId id="292" r:id="rId8"/>
    <p:sldId id="294" r:id="rId9"/>
    <p:sldId id="297" r:id="rId10"/>
    <p:sldId id="266" r:id="rId11"/>
    <p:sldId id="271" r:id="rId12"/>
    <p:sldId id="334" r:id="rId13"/>
    <p:sldId id="336" r:id="rId14"/>
    <p:sldId id="338" r:id="rId15"/>
    <p:sldId id="337" r:id="rId16"/>
    <p:sldId id="341" r:id="rId17"/>
    <p:sldId id="342" r:id="rId18"/>
    <p:sldId id="343" r:id="rId19"/>
    <p:sldId id="314" r:id="rId20"/>
    <p:sldId id="315" r:id="rId21"/>
    <p:sldId id="316" r:id="rId22"/>
    <p:sldId id="344" r:id="rId23"/>
    <p:sldId id="346" r:id="rId24"/>
    <p:sldId id="347" r:id="rId25"/>
    <p:sldId id="348" r:id="rId26"/>
    <p:sldId id="349" r:id="rId27"/>
    <p:sldId id="350" r:id="rId28"/>
    <p:sldId id="351" r:id="rId29"/>
    <p:sldId id="353" r:id="rId30"/>
    <p:sldId id="361" r:id="rId31"/>
    <p:sldId id="354" r:id="rId32"/>
    <p:sldId id="352" r:id="rId33"/>
    <p:sldId id="362" r:id="rId34"/>
    <p:sldId id="356" r:id="rId35"/>
    <p:sldId id="272" r:id="rId36"/>
    <p:sldId id="275" r:id="rId37"/>
    <p:sldId id="357" r:id="rId38"/>
    <p:sldId id="358" r:id="rId39"/>
    <p:sldId id="35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6636" autoAdjust="0"/>
  </p:normalViewPr>
  <p:slideViewPr>
    <p:cSldViewPr snapToGrid="0" snapToObjects="1">
      <p:cViewPr varScale="1">
        <p:scale>
          <a:sx n="66" d="100"/>
          <a:sy n="66" d="100"/>
        </p:scale>
        <p:origin x="12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71351-1D76-4785-9C3F-14063C425046}" type="datetimeFigureOut">
              <a:rPr lang="LID4096" smtClean="0"/>
              <a:t>10/24/2019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3160-5396-4886-AF1B-ED76976BD9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6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596AF0-233E-4A1E-ABEB-633EB59AC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26695" b="39435"/>
          <a:stretch/>
        </p:blipFill>
        <p:spPr>
          <a:xfrm>
            <a:off x="0" y="5574333"/>
            <a:ext cx="1576383" cy="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rial"/>
                <a:cs typeface="Arial"/>
              </a:rPr>
              <a:t>Sybil-proof Accounting Mechanisms in P2P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199"/>
            <a:ext cx="5892160" cy="2297795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800" dirty="0">
                <a:latin typeface="Arial"/>
                <a:cs typeface="Arial"/>
              </a:rPr>
              <a:t>Alexander Stannat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Master Student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Applied Mathematics</a:t>
            </a: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3C77-63EE-458C-9C28-6CAFBE2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Implementing</a:t>
            </a:r>
            <a:r>
              <a:rPr lang="de-DE" dirty="0"/>
              <a:t> an Accounting </a:t>
            </a:r>
            <a:r>
              <a:rPr lang="de-DE" dirty="0" err="1"/>
              <a:t>Mechanism</a:t>
            </a:r>
            <a:r>
              <a:rPr lang="de-DE" dirty="0"/>
              <a:t> in a Distributed System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64FDD-A4BF-4E21-B6F4-431A85D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i="1" dirty="0"/>
          </a:p>
          <a:p>
            <a:r>
              <a:rPr lang="de-DE" sz="2400" b="1" i="1" dirty="0"/>
              <a:t>Design Goal</a:t>
            </a:r>
            <a:r>
              <a:rPr lang="de-DE" sz="2400" dirty="0"/>
              <a:t>: An </a:t>
            </a:r>
            <a:r>
              <a:rPr lang="de-DE" sz="2400" dirty="0" err="1"/>
              <a:t>algorithm</a:t>
            </a:r>
            <a:r>
              <a:rPr lang="de-DE" sz="2400" dirty="0"/>
              <a:t>, </a:t>
            </a:r>
            <a:r>
              <a:rPr lang="de-DE" sz="2400" dirty="0" err="1"/>
              <a:t>ranking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history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cooperation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network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sz="2400" b="1" dirty="0"/>
              <a:t>Intuition: </a:t>
            </a:r>
            <a:r>
              <a:rPr lang="de-DE" sz="2400" dirty="0"/>
              <a:t>Use </a:t>
            </a:r>
            <a:r>
              <a:rPr lang="de-DE" sz="2400" dirty="0" err="1"/>
              <a:t>graph</a:t>
            </a:r>
            <a:r>
              <a:rPr lang="de-DE" sz="2400" dirty="0"/>
              <a:t> </a:t>
            </a:r>
            <a:r>
              <a:rPr lang="de-DE" sz="2400" dirty="0" err="1"/>
              <a:t>theoretical</a:t>
            </a:r>
            <a:r>
              <a:rPr lang="de-DE" sz="2400" dirty="0"/>
              <a:t> </a:t>
            </a:r>
            <a:r>
              <a:rPr lang="de-DE" sz="2400" dirty="0" err="1"/>
              <a:t>centrality</a:t>
            </a:r>
            <a:r>
              <a:rPr lang="de-DE" sz="2400" dirty="0"/>
              <a:t> </a:t>
            </a:r>
            <a:r>
              <a:rPr lang="de-DE" sz="2400" dirty="0" err="1"/>
              <a:t>measures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„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graph</a:t>
            </a:r>
            <a:r>
              <a:rPr lang="de-DE" sz="2400" dirty="0"/>
              <a:t>“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A9BA-BF0D-4519-ABE0-7F265D1A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Graph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44F4E-3A66-4F5B-8E60-379711E90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2731" y="1600200"/>
                <a:ext cx="7106464" cy="46481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Let V </a:t>
                </a:r>
                <a:r>
                  <a:rPr lang="de-DE" dirty="0" err="1"/>
                  <a:t>denote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agents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network.</a:t>
                </a:r>
              </a:p>
              <a:p>
                <a:endParaRPr lang="de-DE" dirty="0"/>
              </a:p>
              <a:p>
                <a:r>
                  <a:rPr lang="de-DE" dirty="0"/>
                  <a:t>Every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a </a:t>
                </a:r>
                <a:r>
                  <a:rPr lang="de-DE" dirty="0" err="1"/>
                  <a:t>transaction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dirty="0"/>
                              <m:t>ℕ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either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		</a:t>
                </a:r>
                <a:r>
                  <a:rPr lang="de-DE" dirty="0" err="1"/>
                  <a:t>denote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de-DE" dirty="0"/>
                      <m:t>ℕ</m:t>
                    </m:r>
                    <m:r>
                      <a:rPr lang="de-DE" b="0" i="1" dirty="0" smtClean="0"/>
                      <m:t>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transaction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node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&gt;0 ⟹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 ⟹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44F4E-3A66-4F5B-8E60-379711E90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2731" y="1600200"/>
                <a:ext cx="7106464" cy="4648162"/>
              </a:xfrm>
              <a:blipFill>
                <a:blip r:embed="rId2"/>
                <a:stretch>
                  <a:fillRect l="-772" t="-19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9A90F-12B7-44FD-8AB8-ECEE8DE0AFB4}"/>
                  </a:ext>
                </a:extLst>
              </p:cNvPr>
              <p:cNvSpPr txBox="1"/>
              <p:nvPr/>
            </p:nvSpPr>
            <p:spPr>
              <a:xfrm>
                <a:off x="2632511" y="3152737"/>
                <a:ext cx="618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9A90F-12B7-44FD-8AB8-ECEE8DE0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11" y="3152737"/>
                <a:ext cx="618824" cy="307777"/>
              </a:xfrm>
              <a:prstGeom prst="rect">
                <a:avLst/>
              </a:prstGeom>
              <a:blipFill>
                <a:blip r:embed="rId3"/>
                <a:stretch>
                  <a:fillRect l="-9901" r="-7921" b="-58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F1E0-1F8A-4CCB-A911-1DE3D00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Graph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8D68-738E-47C2-A6AE-FA20C76EF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We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:r>
                  <a:rPr lang="de-DE" dirty="0" err="1"/>
                  <a:t>derive</a:t>
                </a:r>
                <a:r>
                  <a:rPr lang="de-DE" dirty="0"/>
                  <a:t> a </a:t>
                </a:r>
                <a:r>
                  <a:rPr lang="de-DE" dirty="0" err="1"/>
                  <a:t>directed</a:t>
                </a:r>
                <a:r>
                  <a:rPr lang="de-DE" dirty="0"/>
                  <a:t>, </a:t>
                </a:r>
                <a:r>
                  <a:rPr lang="de-DE" dirty="0" err="1"/>
                  <a:t>unidirectional</a:t>
                </a:r>
                <a:r>
                  <a:rPr lang="de-DE" dirty="0"/>
                  <a:t> </a:t>
                </a:r>
                <a:r>
                  <a:rPr lang="de-DE" dirty="0" err="1"/>
                  <a:t>weighted</a:t>
                </a:r>
                <a:r>
                  <a:rPr lang="de-DE" dirty="0"/>
                  <a:t> „</a:t>
                </a:r>
                <a:r>
                  <a:rPr lang="de-DE" dirty="0" err="1"/>
                  <a:t>work</a:t>
                </a:r>
                <a:r>
                  <a:rPr lang="de-DE" dirty="0"/>
                  <a:t>“ </a:t>
                </a:r>
                <a:r>
                  <a:rPr lang="de-DE" dirty="0" err="1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transaction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edges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r>
                  <a:rPr lang="de-DE" dirty="0"/>
                  <a:t>,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net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r>
                  <a:rPr lang="de-DE" dirty="0"/>
                  <a:t> in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agents</a:t>
                </a:r>
                <a:endParaRPr lang="de-DE" dirty="0"/>
              </a:p>
              <a:p>
                <a:endParaRPr lang="de-D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de-DE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de-DE" b="0" dirty="0"/>
                  <a:t>			  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8D68-738E-47C2-A6AE-FA20C76EF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9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1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199-98B7-43F9-8790-35381E7F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Work Graph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1C118-83C1-4807-B408-2C81405F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61" y="1951707"/>
            <a:ext cx="4548153" cy="41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8506-CD70-4E14-9AD6-30804B04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Subjective</a:t>
            </a:r>
            <a:r>
              <a:rPr lang="de-DE" dirty="0"/>
              <a:t> Work Graph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260FF-9181-4187-A0F1-4C53D935F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Agents </a:t>
                </a:r>
                <a:r>
                  <a:rPr lang="de-DE" sz="2000" dirty="0" err="1"/>
                  <a:t>explore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network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querying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nodes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about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their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interaction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histories</a:t>
                </a:r>
                <a:r>
                  <a:rPr lang="de-DE" sz="2000" dirty="0"/>
                  <a:t> </a:t>
                </a:r>
              </a:p>
              <a:p>
                <a:endParaRPr lang="de-DE" sz="2000" dirty="0"/>
              </a:p>
              <a:p>
                <a:r>
                  <a:rPr lang="de-DE" sz="2000" dirty="0" err="1"/>
                  <a:t>Only</a:t>
                </a:r>
                <a:r>
                  <a:rPr lang="de-DE" sz="2000" dirty="0"/>
                  <a:t> limited </a:t>
                </a:r>
                <a:r>
                  <a:rPr lang="de-DE" sz="2000" dirty="0" err="1"/>
                  <a:t>information</a:t>
                </a:r>
                <a:r>
                  <a:rPr lang="de-DE" sz="2000" dirty="0"/>
                  <a:t> on </a:t>
                </a:r>
                <a:r>
                  <a:rPr lang="de-DE" sz="2000" dirty="0" err="1"/>
                  <a:t>transactions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available</a:t>
                </a:r>
                <a:r>
                  <a:rPr lang="de-DE" sz="2000" dirty="0"/>
                  <a:t> </a:t>
                </a:r>
              </a:p>
              <a:p>
                <a:endParaRPr lang="de-DE" sz="2000" dirty="0"/>
              </a:p>
              <a:p>
                <a:r>
                  <a:rPr lang="de-DE" sz="2000" dirty="0"/>
                  <a:t>Every </a:t>
                </a:r>
                <a:r>
                  <a:rPr lang="de-DE" sz="2000" dirty="0" err="1"/>
                  <a:t>agent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has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their</a:t>
                </a:r>
                <a:r>
                  <a:rPr lang="de-DE" sz="2000" dirty="0"/>
                  <a:t> own </a:t>
                </a:r>
                <a:r>
                  <a:rPr lang="de-DE" sz="2000" dirty="0" err="1"/>
                  <a:t>subjective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work</a:t>
                </a:r>
                <a:r>
                  <a:rPr lang="de-DE" sz="2000" dirty="0"/>
                  <a:t> </a:t>
                </a:r>
                <a:r>
                  <a:rPr lang="de-DE" sz="2000" dirty="0" err="1"/>
                  <a:t>graph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endParaRPr lang="de-DE" dirty="0"/>
              </a:p>
              <a:p>
                <a:r>
                  <a:rPr lang="de-DE" sz="2000" dirty="0"/>
                  <a:t>This </a:t>
                </a:r>
                <a:r>
                  <a:rPr lang="de-DE" sz="2000" dirty="0" err="1"/>
                  <a:t>graph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based</a:t>
                </a:r>
                <a:r>
                  <a:rPr lang="de-DE" sz="2000" dirty="0"/>
                  <a:t> on an „</a:t>
                </a:r>
                <a:r>
                  <a:rPr lang="de-DE" sz="2000" dirty="0" err="1"/>
                  <a:t>information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set</a:t>
                </a:r>
                <a:r>
                  <a:rPr lang="de-DE" sz="2000" dirty="0"/>
                  <a:t>“ </a:t>
                </a:r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260FF-9181-4187-A0F1-4C53D935F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6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5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A52B-E2F0-4C84-8314-22D35CEC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Accounting </a:t>
            </a:r>
            <a:r>
              <a:rPr lang="de-DE" dirty="0" err="1"/>
              <a:t>Mechanisms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BA55F-36CE-42F9-A72A-64F5F7A56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3106" y="1600200"/>
                <a:ext cx="7106464" cy="4648162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/>
                  <a:t>An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mechanism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de-DE" sz="2200" dirty="0"/>
                  <a:t>, </a:t>
                </a:r>
                <a:r>
                  <a:rPr lang="de-DE" sz="2200" dirty="0" err="1"/>
                  <a:t>based</a:t>
                </a:r>
                <a:r>
                  <a:rPr lang="de-DE" sz="2200" dirty="0"/>
                  <a:t> on </a:t>
                </a:r>
                <a:r>
                  <a:rPr lang="de-DE" sz="2200" dirty="0" err="1"/>
                  <a:t>some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graph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theoretic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measure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mapping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defined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</a:p>
              <a:p>
                <a:endParaRPr lang="de-DE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2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200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de-DE" sz="22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}→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sz="2200" dirty="0"/>
              </a:p>
              <a:p>
                <a:pPr marL="914400" lvl="2" indent="0">
                  <a:buNone/>
                </a:pPr>
                <a:endParaRPr lang="de-DE" sz="2200" dirty="0"/>
              </a:p>
              <a:p>
                <a:pPr marL="0" indent="0">
                  <a:buNone/>
                </a:pPr>
                <a:r>
                  <a:rPr lang="de-DE" sz="2200" dirty="0" err="1"/>
                  <a:t>where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denotes</a:t>
                </a:r>
                <a:r>
                  <a:rPr lang="de-DE" sz="2200" dirty="0"/>
                  <a:t> „</a:t>
                </a:r>
                <a:r>
                  <a:rPr lang="de-DE" sz="2200" dirty="0" err="1"/>
                  <a:t>trust</a:t>
                </a:r>
                <a:r>
                  <a:rPr lang="de-DE" sz="2200" dirty="0"/>
                  <a:t>“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has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200" dirty="0"/>
                  <a:t>.</a:t>
                </a:r>
              </a:p>
              <a:p>
                <a:endParaRPr lang="de-DE" sz="2200" dirty="0"/>
              </a:p>
              <a:p>
                <a:endParaRPr lang="de-DE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called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choice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set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de-DE" sz="2200" dirty="0" err="1"/>
                  <a:t>It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consists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agents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query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data</a:t>
                </a:r>
                <a:r>
                  <a:rPr lang="de-DE" sz="2200" dirty="0"/>
                  <a:t>.</a:t>
                </a:r>
                <a:endParaRPr lang="LID4096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BA55F-36CE-42F9-A72A-64F5F7A56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106" y="1600200"/>
                <a:ext cx="7106464" cy="4648162"/>
              </a:xfrm>
              <a:blipFill>
                <a:blip r:embed="rId2"/>
                <a:stretch>
                  <a:fillRect l="-1115" t="-787" r="-9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0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40E8-87AC-42A3-8021-317C7A6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Allocation</a:t>
            </a:r>
            <a:r>
              <a:rPr lang="de-DE" dirty="0"/>
              <a:t> Policy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CE6C1-3CC6-461D-8A87-043065A49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sz="2200" dirty="0"/>
                  <a:t>Given a </a:t>
                </a:r>
                <a:r>
                  <a:rPr lang="de-DE" sz="2200" dirty="0" err="1"/>
                  <a:t>choice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set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/>
                  <a:t> and an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mechanism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r>
                  <a:rPr lang="de-DE" sz="2200" dirty="0"/>
                  <a:t> </a:t>
                </a:r>
              </a:p>
              <a:p>
                <a:pPr marL="914400" lvl="2" indent="0">
                  <a:buNone/>
                </a:pP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≔{</m:t>
                      </m:r>
                      <m:sSubSup>
                        <m:sSub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agent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now</a:t>
                </a:r>
                <a:r>
                  <a:rPr lang="de-DE" sz="2200" dirty="0"/>
                  <a:t> </a:t>
                </a:r>
                <a:r>
                  <a:rPr lang="de-DE" sz="2200" dirty="0" err="1"/>
                  <a:t>has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decide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which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agent</a:t>
                </a:r>
                <a:r>
                  <a:rPr lang="de-DE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contribute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. This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done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an </a:t>
                </a:r>
                <a:r>
                  <a:rPr lang="de-DE" sz="2200" dirty="0" err="1"/>
                  <a:t>allocation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policy</a:t>
                </a:r>
                <a:r>
                  <a:rPr lang="de-DE" sz="2200" dirty="0"/>
                  <a:t>.</a:t>
                </a:r>
              </a:p>
              <a:p>
                <a:pPr marL="0" indent="0">
                  <a:buNone/>
                </a:pPr>
                <a:endParaRPr lang="de-DE" sz="2200" dirty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</a:p>
              <a:p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LID4096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CE6C1-3CC6-461D-8A87-043065A49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15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0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5789-6CDF-49F9-A511-F6256E2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Allocation</a:t>
            </a:r>
            <a:r>
              <a:rPr lang="de-DE" dirty="0"/>
              <a:t> Policy </a:t>
            </a:r>
            <a:r>
              <a:rPr lang="de-DE" dirty="0" err="1"/>
              <a:t>Examples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57C03-AD9C-4386-A61E-F8EC68950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b="0" dirty="0"/>
                  <a:t>Winner-takes-all </a:t>
                </a:r>
                <a:r>
                  <a:rPr lang="de-DE" b="0" dirty="0" err="1"/>
                  <a:t>p</a:t>
                </a:r>
                <a:r>
                  <a:rPr lang="de-DE" dirty="0" err="1"/>
                  <a:t>olicy</a:t>
                </a:r>
                <a:r>
                  <a:rPr lang="de-DE" dirty="0"/>
                  <a:t>: </a:t>
                </a:r>
              </a:p>
              <a:p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Banning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≔{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r>
                  <a:rPr lang="de-DE" dirty="0"/>
                  <a:t>Top n </a:t>
                </a:r>
                <a:r>
                  <a:rPr lang="de-DE" dirty="0" err="1"/>
                  <a:t>policy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eqArr>
                            <m:eqArrPr>
                              <m:ctrl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0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57C03-AD9C-4386-A61E-F8EC68950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0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0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391C-D4A7-4C80-B237-90F7696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trivial </a:t>
            </a:r>
            <a:r>
              <a:rPr lang="de-DE" dirty="0" err="1"/>
              <a:t>approach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200" dirty="0"/>
                  <a:t> subjective </a:t>
                </a:r>
                <a:r>
                  <a:rPr lang="de-DE" sz="2200" i="1" dirty="0" err="1"/>
                  <a:t>work</a:t>
                </a:r>
                <a:r>
                  <a:rPr lang="de-DE" sz="2200" i="1" dirty="0"/>
                  <a:t> </a:t>
                </a:r>
                <a:r>
                  <a:rPr lang="de-DE" sz="2200" i="1" dirty="0" err="1"/>
                  <a:t>graph</a:t>
                </a:r>
                <a:endParaRPr lang="de-DE" sz="2200" i="1" dirty="0"/>
              </a:p>
              <a:p>
                <a:pPr marL="0" indent="0">
                  <a:buNone/>
                </a:pPr>
                <a:endParaRPr lang="de-DE" sz="2200" dirty="0"/>
              </a:p>
              <a:p>
                <a:r>
                  <a:rPr lang="de-DE" sz="2200" dirty="0"/>
                  <a:t>Every </a:t>
                </a:r>
                <a:r>
                  <a:rPr lang="de-DE" sz="2200" dirty="0" err="1"/>
                  <a:t>agent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chooses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mechanism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The </a:t>
                </a:r>
                <a:r>
                  <a:rPr lang="de-DE" sz="2200" dirty="0" err="1"/>
                  <a:t>net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contribution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each</a:t>
                </a:r>
                <a:r>
                  <a:rPr lang="de-DE" sz="2200" dirty="0"/>
                  <a:t> individual </a:t>
                </a:r>
                <a:r>
                  <a:rPr lang="de-DE" sz="2200" dirty="0" err="1"/>
                  <a:t>agent</a:t>
                </a:r>
                <a:endParaRPr lang="de-DE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de-DE" sz="22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de-DE" sz="2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/>
                          </m:eqArr>
                        </m:sub>
                        <m:sup/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This </a:t>
                </a:r>
                <a:r>
                  <a:rPr lang="de-DE" sz="2200" dirty="0" err="1"/>
                  <a:t>would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be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good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metric</a:t>
                </a:r>
                <a:r>
                  <a:rPr lang="de-DE" sz="2200" dirty="0"/>
                  <a:t>, but </a:t>
                </a:r>
                <a:r>
                  <a:rPr lang="de-DE" sz="2200" dirty="0" err="1"/>
                  <a:t>there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problem</a:t>
                </a:r>
                <a:endParaRPr lang="LID4096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1705A-BC9C-447C-AE47-C88B36734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C51-D6F9-415B-9694-16695B9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Non-</a:t>
            </a:r>
            <a:r>
              <a:rPr lang="de-DE" dirty="0" err="1"/>
              <a:t>unique</a:t>
            </a:r>
            <a:r>
              <a:rPr lang="de-DE" dirty="0"/>
              <a:t> Identities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FBF-5907-4E22-AAFB-98042F4D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Assumption</a:t>
            </a:r>
            <a:r>
              <a:rPr lang="de-DE" sz="2200" dirty="0"/>
              <a:t>: Identities </a:t>
            </a:r>
            <a:r>
              <a:rPr lang="de-DE" sz="2200" dirty="0" err="1"/>
              <a:t>are</a:t>
            </a:r>
            <a:r>
              <a:rPr lang="de-DE" sz="2200" dirty="0"/>
              <a:t> not </a:t>
            </a:r>
            <a:r>
              <a:rPr lang="de-DE" sz="2200" dirty="0" err="1"/>
              <a:t>unique</a:t>
            </a:r>
            <a:r>
              <a:rPr lang="de-DE" sz="2200" dirty="0"/>
              <a:t>. A </a:t>
            </a:r>
            <a:r>
              <a:rPr lang="de-DE" sz="2200" dirty="0" err="1"/>
              <a:t>user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create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many</a:t>
            </a:r>
            <a:r>
              <a:rPr lang="de-DE" sz="2200" dirty="0"/>
              <a:t> </a:t>
            </a:r>
            <a:r>
              <a:rPr lang="de-DE" sz="2200" dirty="0" err="1"/>
              <a:t>accounts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they</a:t>
            </a:r>
            <a:r>
              <a:rPr lang="de-DE" sz="2200" dirty="0"/>
              <a:t> like at a </a:t>
            </a:r>
            <a:r>
              <a:rPr lang="de-DE" sz="2200" dirty="0" err="1"/>
              <a:t>relatively</a:t>
            </a:r>
            <a:r>
              <a:rPr lang="de-DE" sz="2200" dirty="0"/>
              <a:t> </a:t>
            </a:r>
            <a:r>
              <a:rPr lang="de-DE" sz="2200" dirty="0" err="1"/>
              <a:t>small</a:t>
            </a:r>
            <a:r>
              <a:rPr lang="de-DE" sz="2200" dirty="0"/>
              <a:t> </a:t>
            </a:r>
            <a:r>
              <a:rPr lang="de-DE" sz="2200" dirty="0" err="1"/>
              <a:t>cost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This </a:t>
            </a:r>
            <a:r>
              <a:rPr lang="de-DE" sz="2200" dirty="0" err="1"/>
              <a:t>leads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:</a:t>
            </a:r>
          </a:p>
          <a:p>
            <a:endParaRPr lang="de-DE" sz="2200" dirty="0"/>
          </a:p>
          <a:p>
            <a:endParaRPr lang="de-DE" sz="2200" dirty="0"/>
          </a:p>
          <a:p>
            <a:pPr marL="514350" indent="-514350">
              <a:buFont typeface="+mj-lt"/>
              <a:buAutoNum type="arabicPeriod"/>
            </a:pPr>
            <a:r>
              <a:rPr lang="de-DE" sz="2200" dirty="0" err="1"/>
              <a:t>Whitewashing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endParaRPr lang="de-DE" sz="2200" dirty="0"/>
          </a:p>
          <a:p>
            <a:pPr marL="514350" indent="-514350">
              <a:buFont typeface="+mj-lt"/>
              <a:buAutoNum type="arabicPeriod"/>
            </a:pPr>
            <a:r>
              <a:rPr lang="de-DE" sz="2200" dirty="0"/>
              <a:t>Sybil </a:t>
            </a:r>
            <a:r>
              <a:rPr lang="de-DE" sz="2200" dirty="0" err="1"/>
              <a:t>Attacks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2387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7F5B-1906-459D-BEED-8B41E36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418A969-15A1-49DE-A62F-4DCB42138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952625"/>
            <a:ext cx="2857500" cy="295275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A362C9A-586E-41F7-880B-57586FB7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952625"/>
            <a:ext cx="2857500" cy="2952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E7B56-515C-4D12-8528-7B117507C9B4}"/>
              </a:ext>
            </a:extLst>
          </p:cNvPr>
          <p:cNvCxnSpPr>
            <a:cxnSpLocks/>
          </p:cNvCxnSpPr>
          <p:nvPr/>
        </p:nvCxnSpPr>
        <p:spPr>
          <a:xfrm>
            <a:off x="4695825" y="3429000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2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9AB8-A135-4F4E-AE07-3158EA9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39E7-D751-4016-82B3-FE55432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600" dirty="0"/>
              <a:t>A </a:t>
            </a:r>
            <a:r>
              <a:rPr lang="de-DE" sz="2600" dirty="0" err="1"/>
              <a:t>user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create</a:t>
            </a:r>
            <a:r>
              <a:rPr lang="de-DE" sz="2600" dirty="0"/>
              <a:t> large </a:t>
            </a:r>
            <a:r>
              <a:rPr lang="de-DE" sz="2600" dirty="0" err="1"/>
              <a:t>numbers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fake </a:t>
            </a:r>
            <a:r>
              <a:rPr lang="de-DE" sz="2600" dirty="0" err="1"/>
              <a:t>accounts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/>
              <a:t>Sybil </a:t>
            </a:r>
            <a:r>
              <a:rPr lang="de-DE" sz="2600" dirty="0" err="1"/>
              <a:t>nodes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create</a:t>
            </a:r>
            <a:r>
              <a:rPr lang="de-DE" sz="2600" dirty="0"/>
              <a:t> fake </a:t>
            </a:r>
            <a:r>
              <a:rPr lang="de-DE" sz="2600" dirty="0" err="1"/>
              <a:t>edges</a:t>
            </a:r>
            <a:r>
              <a:rPr lang="de-DE" sz="2600" dirty="0"/>
              <a:t> </a:t>
            </a:r>
            <a:r>
              <a:rPr lang="de-DE" sz="2600" dirty="0" err="1"/>
              <a:t>between</a:t>
            </a:r>
            <a:r>
              <a:rPr lang="de-DE" sz="2600" dirty="0"/>
              <a:t> </a:t>
            </a:r>
            <a:r>
              <a:rPr lang="de-DE" sz="2600" dirty="0" err="1"/>
              <a:t>one</a:t>
            </a:r>
            <a:r>
              <a:rPr lang="de-DE" sz="2600" dirty="0"/>
              <a:t> </a:t>
            </a:r>
            <a:r>
              <a:rPr lang="de-DE" sz="2600" dirty="0" err="1"/>
              <a:t>another</a:t>
            </a:r>
            <a:r>
              <a:rPr lang="de-DE" sz="2600" dirty="0"/>
              <a:t> </a:t>
            </a:r>
          </a:p>
          <a:p>
            <a:endParaRPr lang="de-DE" sz="2600" dirty="0"/>
          </a:p>
          <a:p>
            <a:r>
              <a:rPr lang="de-DE" sz="2600" dirty="0" err="1"/>
              <a:t>Reported</a:t>
            </a:r>
            <a:r>
              <a:rPr lang="de-DE" sz="2600" dirty="0"/>
              <a:t> </a:t>
            </a:r>
            <a:r>
              <a:rPr lang="de-DE" sz="2600" dirty="0" err="1"/>
              <a:t>edge</a:t>
            </a:r>
            <a:r>
              <a:rPr lang="de-DE" sz="2600" dirty="0"/>
              <a:t> </a:t>
            </a:r>
            <a:r>
              <a:rPr lang="de-DE" sz="2600" dirty="0" err="1"/>
              <a:t>weights</a:t>
            </a:r>
            <a:r>
              <a:rPr lang="de-DE" sz="2600" dirty="0"/>
              <a:t> </a:t>
            </a:r>
            <a:r>
              <a:rPr lang="de-DE" sz="2600" dirty="0" err="1"/>
              <a:t>can</a:t>
            </a:r>
            <a:r>
              <a:rPr lang="de-DE" sz="2600" dirty="0"/>
              <a:t> </a:t>
            </a:r>
            <a:r>
              <a:rPr lang="de-DE" sz="2600" dirty="0" err="1"/>
              <a:t>no</a:t>
            </a:r>
            <a:r>
              <a:rPr lang="de-DE" sz="2600" dirty="0"/>
              <a:t> </a:t>
            </a:r>
            <a:r>
              <a:rPr lang="de-DE" sz="2600" dirty="0" err="1"/>
              <a:t>longer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trusted</a:t>
            </a:r>
            <a:r>
              <a:rPr lang="de-DE" sz="2600" dirty="0"/>
              <a:t>, </a:t>
            </a:r>
            <a:r>
              <a:rPr lang="de-DE" sz="2600" dirty="0" err="1"/>
              <a:t>except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those</a:t>
            </a:r>
            <a:r>
              <a:rPr lang="de-DE" sz="2600" dirty="0"/>
              <a:t> </a:t>
            </a:r>
            <a:r>
              <a:rPr lang="de-DE" sz="2600" dirty="0" err="1"/>
              <a:t>connected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seed</a:t>
            </a:r>
            <a:r>
              <a:rPr lang="de-DE" sz="2600" dirty="0"/>
              <a:t> </a:t>
            </a:r>
            <a:r>
              <a:rPr lang="de-DE" sz="2600" dirty="0" err="1"/>
              <a:t>node</a:t>
            </a:r>
            <a:r>
              <a:rPr lang="de-DE" sz="2600" dirty="0"/>
              <a:t> </a:t>
            </a:r>
            <a:r>
              <a:rPr lang="de-DE" sz="2600" dirty="0" err="1"/>
              <a:t>itself</a:t>
            </a:r>
            <a:endParaRPr lang="de-DE" sz="2600" dirty="0"/>
          </a:p>
          <a:p>
            <a:pPr marL="1371600" lvl="3" indent="0">
              <a:buNone/>
            </a:pPr>
            <a:endParaRPr lang="de-DE" sz="2600" dirty="0"/>
          </a:p>
          <a:p>
            <a:pPr marL="1371600" lvl="3" indent="0">
              <a:buNone/>
            </a:pPr>
            <a:r>
              <a:rPr lang="de-DE" sz="2600" dirty="0"/>
              <a:t>The trivial </a:t>
            </a:r>
            <a:r>
              <a:rPr lang="de-DE" sz="2600" dirty="0" err="1"/>
              <a:t>accounting</a:t>
            </a:r>
            <a:r>
              <a:rPr lang="de-DE" sz="2600" dirty="0"/>
              <a:t> </a:t>
            </a:r>
            <a:r>
              <a:rPr lang="de-DE" sz="2600" dirty="0" err="1"/>
              <a:t>mechanism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</a:t>
            </a:r>
            <a:r>
              <a:rPr lang="de-DE" sz="2600" dirty="0" err="1"/>
              <a:t>no</a:t>
            </a:r>
            <a:r>
              <a:rPr lang="de-DE" sz="2600" dirty="0"/>
              <a:t>   </a:t>
            </a:r>
            <a:r>
              <a:rPr lang="de-DE" sz="2600" dirty="0" err="1"/>
              <a:t>longer</a:t>
            </a:r>
            <a:r>
              <a:rPr lang="de-DE" sz="2600" dirty="0"/>
              <a:t> valid</a:t>
            </a:r>
          </a:p>
          <a:p>
            <a:endParaRPr lang="de-DE" sz="2600" dirty="0"/>
          </a:p>
          <a:p>
            <a:r>
              <a:rPr lang="de-DE" sz="2600" dirty="0"/>
              <a:t>This </a:t>
            </a:r>
            <a:r>
              <a:rPr lang="de-DE" sz="2600" dirty="0" err="1"/>
              <a:t>is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primary</a:t>
            </a:r>
            <a:r>
              <a:rPr lang="de-DE" sz="2600" dirty="0"/>
              <a:t> </a:t>
            </a:r>
            <a:r>
              <a:rPr lang="de-DE" sz="2600" dirty="0" err="1"/>
              <a:t>problem</a:t>
            </a:r>
            <a:r>
              <a:rPr lang="de-DE" sz="2600" dirty="0"/>
              <a:t> </a:t>
            </a:r>
            <a:r>
              <a:rPr lang="de-DE" sz="2600" dirty="0" err="1"/>
              <a:t>distributed</a:t>
            </a:r>
            <a:r>
              <a:rPr lang="de-DE" sz="2600" dirty="0"/>
              <a:t> </a:t>
            </a:r>
            <a:r>
              <a:rPr lang="de-DE" sz="2600" dirty="0" err="1"/>
              <a:t>accounting</a:t>
            </a:r>
            <a:r>
              <a:rPr lang="de-DE" sz="2600" dirty="0"/>
              <a:t> </a:t>
            </a:r>
            <a:r>
              <a:rPr lang="de-DE" sz="2600" dirty="0" err="1"/>
              <a:t>mechanisms</a:t>
            </a:r>
            <a:r>
              <a:rPr lang="de-DE" sz="2600" dirty="0"/>
              <a:t> </a:t>
            </a:r>
            <a:r>
              <a:rPr lang="de-DE" sz="2600" dirty="0" err="1"/>
              <a:t>face</a:t>
            </a:r>
            <a:endParaRPr lang="de-DE" sz="2600" dirty="0"/>
          </a:p>
          <a:p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FF1A68A-19CB-44FB-A019-57DE1F33B4DF}"/>
              </a:ext>
            </a:extLst>
          </p:cNvPr>
          <p:cNvCxnSpPr>
            <a:cxnSpLocks/>
          </p:cNvCxnSpPr>
          <p:nvPr/>
        </p:nvCxnSpPr>
        <p:spPr>
          <a:xfrm>
            <a:off x="2195362" y="4263992"/>
            <a:ext cx="885825" cy="490888"/>
          </a:xfrm>
          <a:prstGeom prst="bentConnector3">
            <a:avLst>
              <a:gd name="adj1" fmla="val -10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0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23A7-FC46-42E0-ADA9-8C0E4DBB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Classifying</a:t>
            </a:r>
            <a:r>
              <a:rPr lang="de-DE" dirty="0"/>
              <a:t> Sybil </a:t>
            </a:r>
            <a:r>
              <a:rPr lang="de-DE" dirty="0" err="1"/>
              <a:t>Attacks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A561D-CF17-46A1-8611-2C12C1919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200" b="0" dirty="0"/>
                  <a:t>Given a </a:t>
                </a:r>
                <a:r>
                  <a:rPr lang="de-DE" sz="2200" b="0" dirty="0" err="1"/>
                  <a:t>work</a:t>
                </a:r>
                <a:r>
                  <a:rPr lang="de-DE" sz="2200" b="0" dirty="0"/>
                  <a:t> </a:t>
                </a:r>
                <a:r>
                  <a:rPr lang="de-DE" sz="2200" b="0" dirty="0" err="1"/>
                  <a:t>graph</a:t>
                </a:r>
                <a:r>
                  <a:rPr lang="de-DE" sz="2200" b="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A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agent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given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endParaRPr lang="de-DE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𝑎𝑡𝑡𝑎𝑐𝑘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de-DE" sz="2200" i="1" dirty="0">
                    <a:latin typeface="Cambria Math" panose="02040503050406030204" pitchFamily="18" charset="0"/>
                  </a:rPr>
                  <a:t> </a:t>
                </a: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2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↓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de-DE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A561D-CF17-46A1-8611-2C12C1919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EA0-DD8F-4D0A-B7BE-63F9281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&amp; Passive Sybil </a:t>
            </a:r>
            <a:r>
              <a:rPr lang="de-DE" dirty="0" err="1"/>
              <a:t>Attacks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40BC-994E-4ACF-A075-EC76C836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72941"/>
            <a:ext cx="7106464" cy="4648162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Passive </a:t>
            </a:r>
            <a:r>
              <a:rPr lang="de-DE" dirty="0" err="1"/>
              <a:t>Attack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4955-48A9-4D0E-AB42-513DC04C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100" y="1779522"/>
            <a:ext cx="3038475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9DC66-801E-4C02-AEEE-3A75E313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74" y="4381795"/>
            <a:ext cx="2981325" cy="203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95CC-D3C5-4041-A0B9-4AE3F21BF0A3}"/>
              </a:ext>
            </a:extLst>
          </p:cNvPr>
          <p:cNvSpPr txBox="1"/>
          <p:nvPr/>
        </p:nvSpPr>
        <p:spPr>
          <a:xfrm>
            <a:off x="5482318" y="26090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34FCC-41CE-495D-9FF3-CC925BF5DF8C}"/>
              </a:ext>
            </a:extLst>
          </p:cNvPr>
          <p:cNvSpPr txBox="1"/>
          <p:nvPr/>
        </p:nvSpPr>
        <p:spPr>
          <a:xfrm>
            <a:off x="5505651" y="518685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289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2518-6266-43D6-91D6-A4FEED87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922C-DBCD-4110-B5B1-51810616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An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beneficial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4 </a:t>
            </a:r>
            <a:r>
              <a:rPr lang="de-DE" sz="2200" dirty="0" err="1"/>
              <a:t>conditions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satisfied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200" dirty="0"/>
          </a:p>
          <a:p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want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quantify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further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defining</a:t>
            </a:r>
            <a:r>
              <a:rPr lang="de-DE" sz="2200" dirty="0"/>
              <a:t> a </a:t>
            </a:r>
            <a:r>
              <a:rPr lang="de-DE" sz="2200" dirty="0" err="1"/>
              <a:t>profit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endParaRPr lang="de-DE" sz="2200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753DE-AE58-4081-B31E-2309B5C3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782202"/>
            <a:ext cx="7236515" cy="15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79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33D5-37DE-494F-BD42-C1072494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593D6-117E-4675-8251-F6700B87C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dirty="0"/>
                  <a:t>Cost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</a:t>
                </a:r>
                <a:r>
                  <a:rPr lang="de-DE" sz="2200" dirty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∪{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/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de-DE" sz="2000" dirty="0"/>
              </a:p>
              <a:p>
                <a:endParaRPr lang="de-DE" sz="2200" dirty="0"/>
              </a:p>
              <a:p>
                <a:r>
                  <a:rPr lang="de-DE" sz="2200" dirty="0"/>
                  <a:t>Return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</a:t>
                </a:r>
                <a:r>
                  <a:rPr lang="de-DE" sz="2200" dirty="0"/>
                  <a:t>: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𝑗𝑛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de-DE" sz="2000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593D6-117E-4675-8251-F6700B87C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7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433-D8D2-459E-B845-CE6EA612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6D44E-3492-4CC1-83D8-860EB85C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200" dirty="0"/>
                  <a:t>We </a:t>
                </a:r>
                <a:r>
                  <a:rPr lang="de-DE" sz="2200" dirty="0" err="1"/>
                  <a:t>say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dirty="0"/>
                  <a:t> 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de-DE" sz="2000" dirty="0" err="1"/>
                  <a:t>Strongly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Beneficial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if</a:t>
                </a:r>
                <a:r>
                  <a:rPr lang="de-DE" sz="2000" dirty="0"/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r>
                  <a:rPr lang="de-DE" sz="2000" dirty="0" err="1"/>
                  <a:t>Weakly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Beneficial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if</a:t>
                </a:r>
                <a:r>
                  <a:rPr lang="de-DE" sz="2000" dirty="0"/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  <a:r>
                  <a:rPr lang="de-DE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  <a:r>
                  <a:rPr lang="de-DE" sz="2000" dirty="0"/>
                  <a:t>and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&gt;0:</m:t>
                    </m:r>
                    <m:limLow>
                      <m:limLow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6D44E-3492-4CC1-83D8-860EB85C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7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2E5409-3C40-4FC5-AE9E-8FDC2586E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Making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/>
                  <a:t> comparable</a:t>
                </a:r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2E5409-3C40-4FC5-AE9E-8FDC2586E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D8D2-6791-4229-B80F-E46D4ED1A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defined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units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work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performed</a:t>
                </a:r>
                <a:endParaRPr lang="de-DE" sz="2200" dirty="0"/>
              </a:p>
              <a:p>
                <a:endParaRPr lang="de-DE" sz="2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defined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units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gained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want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two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units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measurement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can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either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rewrite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sz="2200" dirty="0"/>
                  <a:t> in </a:t>
                </a:r>
                <a:r>
                  <a:rPr lang="de-DE" sz="2200" dirty="0" err="1"/>
                  <a:t>units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work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may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consume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or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sz="2200" dirty="0"/>
                  <a:t> in </a:t>
                </a:r>
                <a:r>
                  <a:rPr lang="de-DE" sz="2200" dirty="0" err="1"/>
                  <a:t>units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reputation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would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have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without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sybils</a:t>
                </a:r>
                <a:endParaRPr lang="de-DE" sz="22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D8D2-6791-4229-B80F-E46D4ED1A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5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98B73-B935-4A5F-B596-A3B07517CB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98B73-B935-4A5F-B596-A3B07517C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42E74-C2E2-4752-A18A-EE368B80F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200" dirty="0"/>
                  <a:t>Collapse all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nodes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into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single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2200" dirty="0"/>
                  <a:t> and </a:t>
                </a:r>
                <a:r>
                  <a:rPr lang="de-DE" sz="2200" dirty="0" err="1"/>
                  <a:t>determine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reputation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, </a:t>
                </a:r>
                <a:r>
                  <a:rPr lang="de-DE" sz="2200" dirty="0" err="1"/>
                  <a:t>we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get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)≔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de-DE" sz="2200" i="1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42E74-C2E2-4752-A18A-EE368B80F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3" t="-91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1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92806-5F5D-4B76-B821-6F9425DD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84" y="1341829"/>
            <a:ext cx="2191502" cy="2605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A2A271-AEC4-439E-A91C-EDFF0C00410A}"/>
                  </a:ext>
                </a:extLst>
              </p:cNvPr>
              <p:cNvSpPr txBox="1"/>
              <p:nvPr/>
            </p:nvSpPr>
            <p:spPr>
              <a:xfrm>
                <a:off x="4466614" y="238948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A2A271-AEC4-439E-A91C-EDFF0C004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4" y="2389489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9C38AA5-868A-47E3-85A0-CC1021A3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20" y="1200540"/>
            <a:ext cx="2107098" cy="2747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26AE4-B67F-42DA-9019-047F4DFBA5D7}"/>
                  </a:ext>
                </a:extLst>
              </p:cNvPr>
              <p:cNvSpPr txBox="1"/>
              <p:nvPr/>
            </p:nvSpPr>
            <p:spPr>
              <a:xfrm>
                <a:off x="3093891" y="77966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26AE4-B67F-42DA-9019-047F4DFB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91" y="779666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142857" r="-585714"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A611D-943B-467F-A93A-542E61CF503F}"/>
                  </a:ext>
                </a:extLst>
              </p:cNvPr>
              <p:cNvSpPr txBox="1"/>
              <p:nvPr/>
            </p:nvSpPr>
            <p:spPr>
              <a:xfrm>
                <a:off x="6897069" y="779410"/>
                <a:ext cx="52572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A611D-943B-467F-A93A-542E61CF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69" y="779410"/>
                <a:ext cx="525721" cy="369588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A9546-06C8-4AFC-A5D3-888D3E71C605}"/>
                  </a:ext>
                </a:extLst>
              </p:cNvPr>
              <p:cNvSpPr txBox="1"/>
              <p:nvPr/>
            </p:nvSpPr>
            <p:spPr>
              <a:xfrm>
                <a:off x="2977162" y="2460133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A9546-06C8-4AFC-A5D3-888D3E71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62" y="2460133"/>
                <a:ext cx="32489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10E76-C6C7-4173-80D1-6A8C27C10268}"/>
                  </a:ext>
                </a:extLst>
              </p:cNvPr>
              <p:cNvSpPr txBox="1"/>
              <p:nvPr/>
            </p:nvSpPr>
            <p:spPr>
              <a:xfrm>
                <a:off x="2072734" y="246013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910E76-C6C7-4173-80D1-6A8C27C1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4" y="2460133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3E05-2BCF-46D0-9C13-6BBFEA518722}"/>
                  </a:ext>
                </a:extLst>
              </p:cNvPr>
              <p:cNvSpPr txBox="1"/>
              <p:nvPr/>
            </p:nvSpPr>
            <p:spPr>
              <a:xfrm>
                <a:off x="5911610" y="236845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3E05-2BCF-46D0-9C13-6BBFEA51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610" y="2368452"/>
                <a:ext cx="3186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B47607-7FBF-4757-80ED-A7AF5F9EA7AF}"/>
                  </a:ext>
                </a:extLst>
              </p:cNvPr>
              <p:cNvSpPr txBox="1"/>
              <p:nvPr/>
            </p:nvSpPr>
            <p:spPr>
              <a:xfrm>
                <a:off x="7571829" y="2363019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B47607-7FBF-4757-80ED-A7AF5F9E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29" y="2363019"/>
                <a:ext cx="32489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6CA3D-8BC0-48F4-BC16-563E9CE4AF3B}"/>
                  </a:ext>
                </a:extLst>
              </p:cNvPr>
              <p:cNvSpPr txBox="1"/>
              <p:nvPr/>
            </p:nvSpPr>
            <p:spPr>
              <a:xfrm>
                <a:off x="3116590" y="138548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6CA3D-8BC0-48F4-BC16-563E9CE4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90" y="1385483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9AFF-B12A-4030-918E-2F370F2AE00C}"/>
                  </a:ext>
                </a:extLst>
              </p:cNvPr>
              <p:cNvSpPr txBox="1"/>
              <p:nvPr/>
            </p:nvSpPr>
            <p:spPr>
              <a:xfrm>
                <a:off x="7013355" y="123090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9AFF-B12A-4030-918E-2F370F2AE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55" y="1230906"/>
                <a:ext cx="3709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EDB3B-4F71-4C4D-8A04-D4EDF53F83FA}"/>
                  </a:ext>
                </a:extLst>
              </p:cNvPr>
              <p:cNvSpPr txBox="1"/>
              <p:nvPr/>
            </p:nvSpPr>
            <p:spPr>
              <a:xfrm>
                <a:off x="3139610" y="3534783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DEDB3B-4F71-4C4D-8A04-D4EDF53F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10" y="3534783"/>
                <a:ext cx="3170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9D46A-8863-4C7F-83A4-4529A2FA2DC9}"/>
                  </a:ext>
                </a:extLst>
              </p:cNvPr>
              <p:cNvSpPr txBox="1"/>
              <p:nvPr/>
            </p:nvSpPr>
            <p:spPr>
              <a:xfrm>
                <a:off x="7040317" y="3511865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9D46A-8863-4C7F-83A4-4529A2FA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317" y="3511865"/>
                <a:ext cx="3170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81DCF-3B4F-4882-9229-F72C56BB7B0F}"/>
                  </a:ext>
                </a:extLst>
              </p:cNvPr>
              <p:cNvSpPr txBox="1"/>
              <p:nvPr/>
            </p:nvSpPr>
            <p:spPr>
              <a:xfrm>
                <a:off x="3713483" y="2078112"/>
                <a:ext cx="5046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81DCF-3B4F-4882-9229-F72C56BB7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3" y="2078112"/>
                <a:ext cx="504690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6CCF16-1015-49A1-A6A0-A23BFFF6CAEB}"/>
                  </a:ext>
                </a:extLst>
              </p:cNvPr>
              <p:cNvSpPr txBox="1"/>
              <p:nvPr/>
            </p:nvSpPr>
            <p:spPr>
              <a:xfrm>
                <a:off x="3713483" y="2732351"/>
                <a:ext cx="5046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6CCF16-1015-49A1-A6A0-A23BFFF6C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3" y="2732351"/>
                <a:ext cx="504690" cy="391646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F92AC-34AA-47E5-8B54-72F7862448D6}"/>
                  </a:ext>
                </a:extLst>
              </p:cNvPr>
              <p:cNvSpPr txBox="1"/>
              <p:nvPr/>
            </p:nvSpPr>
            <p:spPr>
              <a:xfrm>
                <a:off x="3487525" y="5548996"/>
                <a:ext cx="3252557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F92AC-34AA-47E5-8B54-72F78624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25" y="5548996"/>
                <a:ext cx="3252557" cy="8007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7A70-BD79-4224-B98E-742069C78472}"/>
                  </a:ext>
                </a:extLst>
              </p:cNvPr>
              <p:cNvSpPr txBox="1"/>
              <p:nvPr/>
            </p:nvSpPr>
            <p:spPr>
              <a:xfrm>
                <a:off x="3450515" y="4347553"/>
                <a:ext cx="4128438" cy="828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37A70-BD79-4224-B98E-742069C7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15" y="4347553"/>
                <a:ext cx="4128438" cy="828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9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FC8D-784E-45AA-A8FD-AA5C8D80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Sybil </a:t>
            </a:r>
            <a:r>
              <a:rPr lang="de-DE" dirty="0" err="1"/>
              <a:t>Attack</a:t>
            </a:r>
            <a:r>
              <a:rPr lang="de-DE" dirty="0"/>
              <a:t> Profit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B07F-BA7F-4420-9F0D-A26FDA27E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sz="2200" dirty="0"/>
                  <a:t>We </a:t>
                </a:r>
                <a:r>
                  <a:rPr lang="de-DE" sz="2200" dirty="0" err="1"/>
                  <a:t>can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now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determine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sybil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attack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profit</a:t>
                </a:r>
                <a:r>
                  <a:rPr lang="de-DE" sz="2200" dirty="0"/>
                  <a:t>, in </a:t>
                </a:r>
                <a:r>
                  <a:rPr lang="de-DE" sz="2200" dirty="0" err="1"/>
                  <a:t>terms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endParaRPr lang="de-DE" sz="2200" dirty="0"/>
              </a:p>
              <a:p>
                <a:endParaRPr lang="de-DE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𝑟𝑒𝑝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𝑟𝑒𝑝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  <a:p>
                <a:pPr marL="914400" lvl="2" indent="0">
                  <a:buNone/>
                </a:pPr>
                <a:endParaRPr lang="de-DE" sz="1800" dirty="0"/>
              </a:p>
              <a:p>
                <a:endParaRPr lang="de-DE" sz="2200" dirty="0"/>
              </a:p>
              <a:p>
                <a:r>
                  <a:rPr lang="de-DE" sz="2200" dirty="0" err="1"/>
                  <a:t>However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we</a:t>
                </a:r>
                <a:r>
                  <a:rPr lang="de-DE" sz="2200" dirty="0"/>
                  <a:t> also </a:t>
                </a:r>
                <a:r>
                  <a:rPr lang="de-DE" sz="2200" dirty="0" err="1"/>
                  <a:t>want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know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what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err="1"/>
                  <a:t>looks</a:t>
                </a:r>
                <a:r>
                  <a:rPr lang="de-DE" sz="2200" dirty="0"/>
                  <a:t> like in </a:t>
                </a:r>
                <a:r>
                  <a:rPr lang="de-DE" sz="2200" dirty="0" err="1"/>
                  <a:t>terms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work</a:t>
                </a:r>
                <a:endParaRPr lang="de-DE" sz="2200" dirty="0"/>
              </a:p>
              <a:p>
                <a:endParaRPr lang="de-DE" sz="2200" dirty="0"/>
              </a:p>
              <a:p>
                <a:pPr marL="0" indent="0">
                  <a:buNone/>
                </a:pPr>
                <a:endParaRPr lang="de-DE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𝑤𝑜𝑟𝑘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2200" dirty="0"/>
                  <a:t>				</a:t>
                </a:r>
                <a:endParaRPr lang="LID4096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B07F-BA7F-4420-9F0D-A26FDA27E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1575" r="-128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8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15BF-92BE-41C2-A8A0-D19EE4C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18B2-D25A-4A2F-A875-140CA3A5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 and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amongst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pieces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a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organised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mesh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neighbours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in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03EA7-F33C-48BC-B874-101C7E58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45" y="274638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51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527B44-14C4-441C-9BEF-C468F87B47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err="1"/>
                  <a:t>Determining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𝑤𝑜𝑟𝑘</m:t>
                        </m:r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527B44-14C4-441C-9BEF-C468F87B4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DA8-12A3-4910-BF3E-41232DC0F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200" dirty="0"/>
                  <a:t>Determining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amount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work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that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may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consume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given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set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very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hard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problem</a:t>
                </a:r>
                <a:endParaRPr lang="de-DE" sz="2200" dirty="0"/>
              </a:p>
              <a:p>
                <a:endParaRPr lang="de-DE" dirty="0"/>
              </a:p>
              <a:p>
                <a:r>
                  <a:rPr lang="de-DE" sz="2200" dirty="0" err="1"/>
                  <a:t>Whether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served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another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/>
                  <a:t>depends not </a:t>
                </a:r>
                <a:r>
                  <a:rPr lang="de-DE" sz="2200" dirty="0" err="1"/>
                  <a:t>only</a:t>
                </a:r>
                <a:r>
                  <a:rPr lang="de-DE" sz="2200" dirty="0"/>
                  <a:t> on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2200" dirty="0"/>
                  <a:t>‘s </a:t>
                </a:r>
                <a:r>
                  <a:rPr lang="de-DE" sz="2200" dirty="0" err="1"/>
                  <a:t>accounting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, but on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values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all </a:t>
                </a:r>
                <a:r>
                  <a:rPr lang="de-DE" sz="2200" dirty="0" err="1"/>
                  <a:t>other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nodes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querying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200" dirty="0"/>
                  <a:t>: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2200" dirty="0"/>
              </a:p>
              <a:p>
                <a:endParaRPr lang="de-DE" dirty="0"/>
              </a:p>
              <a:p>
                <a:pPr marL="1371600" lvl="3" indent="0">
                  <a:buNone/>
                </a:pPr>
                <a:r>
                  <a:rPr lang="de-DE" dirty="0" err="1"/>
                  <a:t>Probabilistic</a:t>
                </a:r>
                <a:r>
                  <a:rPr lang="de-DE" dirty="0"/>
                  <a:t>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CDA8-12A3-4910-BF3E-41232DC0F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3" t="-7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E35AACE7-F35C-4E4B-95C2-2B1DF4B90668}"/>
              </a:ext>
            </a:extLst>
          </p:cNvPr>
          <p:cNvCxnSpPr>
            <a:cxnSpLocks/>
          </p:cNvCxnSpPr>
          <p:nvPr/>
        </p:nvCxnSpPr>
        <p:spPr>
          <a:xfrm>
            <a:off x="2282793" y="4853502"/>
            <a:ext cx="701042" cy="546270"/>
          </a:xfrm>
          <a:prstGeom prst="bentConnector3">
            <a:avLst>
              <a:gd name="adj1" fmla="val -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5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103745-7124-4141-B711-499935A2C7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Assumptions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103745-7124-4141-B711-499935A2C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CC11A-6180-41B0-A70F-53F72F6A3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sz="2600" dirty="0"/>
                  <a:t>Network </a:t>
                </a:r>
                <a:r>
                  <a:rPr lang="de-DE" sz="2600" dirty="0" err="1"/>
                  <a:t>operates</a:t>
                </a:r>
                <a:r>
                  <a:rPr lang="de-DE" sz="2600" dirty="0"/>
                  <a:t> in </a:t>
                </a:r>
                <a:r>
                  <a:rPr lang="de-DE" sz="2600" dirty="0" err="1"/>
                  <a:t>rounds</a:t>
                </a:r>
                <a:endParaRPr lang="de-DE" sz="2600" dirty="0"/>
              </a:p>
              <a:p>
                <a:endParaRPr lang="de-DE" sz="2600" dirty="0"/>
              </a:p>
              <a:p>
                <a:r>
                  <a:rPr lang="de-DE" sz="2600" dirty="0"/>
                  <a:t>Every </a:t>
                </a:r>
                <a:r>
                  <a:rPr lang="de-DE" sz="2600" dirty="0" err="1"/>
                  <a:t>round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with</a:t>
                </a:r>
                <a:r>
                  <a:rPr lang="de-DE" sz="2600" dirty="0"/>
                  <a:t> </a:t>
                </a:r>
                <a:r>
                  <a:rPr lang="de-DE" sz="2600" dirty="0" err="1"/>
                  <a:t>probability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2600" dirty="0"/>
                  <a:t> an honest </a:t>
                </a:r>
                <a:r>
                  <a:rPr lang="de-DE" sz="2600" dirty="0" err="1"/>
                  <a:t>node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2600" dirty="0"/>
                  <a:t> will </a:t>
                </a:r>
                <a:r>
                  <a:rPr lang="de-DE" sz="2600" dirty="0" err="1"/>
                  <a:t>query</a:t>
                </a:r>
                <a:r>
                  <a:rPr lang="de-DE" sz="2600" dirty="0"/>
                  <a:t> a </a:t>
                </a:r>
                <a:r>
                  <a:rPr lang="de-DE" sz="2600" dirty="0" err="1"/>
                  <a:t>random</a:t>
                </a:r>
                <a:r>
                  <a:rPr lang="de-DE" sz="2600" dirty="0"/>
                  <a:t> (uniform) </a:t>
                </a:r>
                <a:r>
                  <a:rPr lang="de-DE" sz="2600" dirty="0" err="1"/>
                  <a:t>node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for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data</a:t>
                </a:r>
                <a:endParaRPr lang="de-DE" sz="2600" dirty="0"/>
              </a:p>
              <a:p>
                <a:pPr marL="914400" lvl="2" indent="0">
                  <a:buNone/>
                </a:pPr>
                <a:endParaRPr lang="de-DE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de-DE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queries</m:t>
                      </m:r>
                      <m:r>
                        <m:rPr>
                          <m:nor/>
                        </m:rPr>
                        <a:rPr lang="de-DE" sz="2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de-DE" sz="2600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Then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endChr m:val="}"/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600" dirty="0"/>
              </a:p>
              <a:p>
                <a:endParaRPr lang="de-DE" sz="2600" dirty="0"/>
              </a:p>
              <a:p>
                <a:r>
                  <a:rPr lang="de-DE" sz="2600" dirty="0"/>
                  <a:t>Work </a:t>
                </a:r>
                <a:r>
                  <a:rPr lang="de-DE" sz="2600" dirty="0" err="1"/>
                  <a:t>performed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always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size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de-DE" sz="2600" dirty="0"/>
              </a:p>
              <a:p>
                <a:endParaRPr lang="de-DE" sz="2600" dirty="0"/>
              </a:p>
              <a:p>
                <a:r>
                  <a:rPr lang="de-DE" sz="2600" dirty="0" err="1"/>
                  <a:t>Everyone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has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winner</a:t>
                </a:r>
                <a:r>
                  <a:rPr lang="de-DE" sz="2600" dirty="0"/>
                  <a:t>-takes-all </a:t>
                </a:r>
                <a:r>
                  <a:rPr lang="de-DE" sz="2600" dirty="0" err="1"/>
                  <a:t>policy</a:t>
                </a:r>
                <a:endParaRPr lang="de-DE" sz="2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CC11A-6180-41B0-A70F-53F72F6A3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5" t="-223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402CA056-7628-42A3-BCB8-AED716086B6C}"/>
              </a:ext>
            </a:extLst>
          </p:cNvPr>
          <p:cNvCxnSpPr>
            <a:cxnSpLocks/>
          </p:cNvCxnSpPr>
          <p:nvPr/>
        </p:nvCxnSpPr>
        <p:spPr>
          <a:xfrm>
            <a:off x="2070502" y="3051780"/>
            <a:ext cx="751840" cy="493715"/>
          </a:xfrm>
          <a:prstGeom prst="bentConnector3">
            <a:avLst>
              <a:gd name="adj1" fmla="val -12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8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7B74E6-096A-4230-B6B7-06B99D1258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Assumptions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𝑤𝑜𝑟𝑘</m:t>
                        </m:r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7B74E6-096A-4230-B6B7-06B99D125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82C06-4E45-44E6-BE94-D6D29378E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sz="2400" dirty="0"/>
                  <a:t>Probability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served</a:t>
                </a:r>
                <a:r>
                  <a:rPr lang="de-DE" sz="2400" dirty="0"/>
                  <a:t>:</a:t>
                </a:r>
              </a:p>
              <a:p>
                <a:endParaRPr lang="de-DE" sz="24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de-DE" dirty="0"/>
              </a:p>
              <a:p>
                <a:endParaRPr lang="de-DE" sz="2400" dirty="0"/>
              </a:p>
              <a:p>
                <a:r>
                  <a:rPr lang="de-DE" sz="2400" dirty="0" err="1"/>
                  <a:t>Depends</a:t>
                </a:r>
                <a:r>
                  <a:rPr lang="de-DE" sz="2400" dirty="0"/>
                  <a:t> on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distribution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accounting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values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subjective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work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graph</a:t>
                </a:r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𝑤𝑜𝑟𝑘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sz="20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ℕ</m:t>
                          </m:r>
                        </m:sub>
                        <m:sup/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  <m:t>𝑗𝑙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  <a:p>
                <a:endParaRPr lang="de-DE" sz="2400" dirty="0"/>
              </a:p>
              <a:p>
                <a:r>
                  <a:rPr lang="de-DE" sz="2400" dirty="0"/>
                  <a:t>This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impossible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compute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general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graphs</a:t>
                </a:r>
                <a:endParaRPr lang="de-DE" sz="2400" dirty="0"/>
              </a:p>
              <a:p>
                <a:pPr marL="914400" lvl="2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de-DE" sz="1600" dirty="0"/>
              </a:p>
              <a:p>
                <a:pPr lvl="2"/>
                <a:endParaRPr lang="de-DE" sz="16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82C06-4E45-44E6-BE94-D6D29378E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312" b="-13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1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E7F-6441-4BA3-BD24-CBE1496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38A8-01A8-4C27-8C12-765355D11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Original </a:t>
                </a:r>
                <a:r>
                  <a:rPr lang="de-DE" dirty="0" err="1"/>
                  <a:t>goal</a:t>
                </a:r>
                <a:r>
                  <a:rPr lang="de-DE" dirty="0"/>
                  <a:t>: Prevent </a:t>
                </a:r>
                <a:r>
                  <a:rPr lang="de-DE" dirty="0" err="1"/>
                  <a:t>excessive</a:t>
                </a:r>
                <a:r>
                  <a:rPr lang="de-DE" dirty="0"/>
                  <a:t> </a:t>
                </a:r>
                <a:r>
                  <a:rPr lang="de-DE" dirty="0" err="1"/>
                  <a:t>freeriding</a:t>
                </a:r>
                <a:r>
                  <a:rPr lang="de-DE" dirty="0"/>
                  <a:t>, i.e. </a:t>
                </a:r>
                <a:r>
                  <a:rPr lang="de-DE" dirty="0" err="1"/>
                  <a:t>limit</a:t>
                </a:r>
                <a:endParaRPr lang="de-DE" dirty="0"/>
              </a:p>
              <a:p>
                <a:pPr marL="914400" lvl="2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𝑤𝑜𝑟𝑘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impossible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compute</a:t>
                </a:r>
                <a:endParaRPr lang="de-DE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placeholder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b="0" dirty="0" err="1"/>
                  <a:t>Does</a:t>
                </a:r>
                <a:r>
                  <a:rPr lang="de-DE" b="0" dirty="0"/>
                  <a:t> </a:t>
                </a:r>
                <a:r>
                  <a:rPr lang="de-DE" b="0" dirty="0" err="1"/>
                  <a:t>it</a:t>
                </a:r>
                <a:r>
                  <a:rPr lang="de-DE" b="0" dirty="0"/>
                  <a:t> hold </a:t>
                </a:r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&lt;∞⇔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𝑤𝑜𝑟𝑘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de-DE" dirty="0"/>
                  <a:t>  ?</a:t>
                </a:r>
              </a:p>
              <a:p>
                <a:endParaRPr lang="de-DE" dirty="0"/>
              </a:p>
              <a:p>
                <a:r>
                  <a:rPr lang="de-DE" dirty="0" err="1"/>
                  <a:t>Counterexample</a:t>
                </a:r>
                <a:r>
                  <a:rPr lang="de-DE" dirty="0"/>
                  <a:t>: </a:t>
                </a:r>
                <a:r>
                  <a:rPr lang="de-DE" dirty="0" err="1"/>
                  <a:t>Personalised</a:t>
                </a:r>
                <a:r>
                  <a:rPr lang="de-DE" dirty="0"/>
                  <a:t> PageRank!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238A8-01A8-4C27-8C12-765355D1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3" t="-223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20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F553-0A69-4958-9357-8626B2B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PageRank </a:t>
            </a:r>
            <a:r>
              <a:rPr lang="de-DE" dirty="0" err="1"/>
              <a:t>Algorithm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C7C0-4BA9-44AC-A7BB-E5E89B8F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417638"/>
            <a:ext cx="7106464" cy="4648162"/>
          </a:xfrm>
        </p:spPr>
        <p:txBody>
          <a:bodyPr/>
          <a:lstStyle/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webpages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dirty="0" err="1"/>
              <a:t>Importance</a:t>
            </a:r>
            <a:r>
              <a:rPr lang="de-DE" dirty="0"/>
              <a:t> 				</a:t>
            </a:r>
            <a:r>
              <a:rPr lang="de-DE" dirty="0" err="1"/>
              <a:t>Reputability</a:t>
            </a: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3B16F3-0B17-4912-AB93-3244F0EC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66" y="2856651"/>
            <a:ext cx="4835468" cy="4001349"/>
          </a:xfrm>
          <a:prstGeom prst="rect">
            <a:avLst/>
          </a:prstGeom>
        </p:spPr>
      </p:pic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3F3A4A7D-2AF9-4DAC-B4FE-23DC1924F960}"/>
              </a:ext>
            </a:extLst>
          </p:cNvPr>
          <p:cNvSpPr/>
          <p:nvPr/>
        </p:nvSpPr>
        <p:spPr>
          <a:xfrm>
            <a:off x="4168258" y="2473114"/>
            <a:ext cx="1148080" cy="25569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504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686F-D5BF-4DF3-84D6-3BFAF3B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Mathematics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PageRank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BF997-46AF-4DDE-A62B-CADFC1BC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PageRank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FA415D-05C6-4AE5-B311-7634320D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4" y="2615301"/>
            <a:ext cx="6635751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991E00-D603-4651-B3A1-F848ED90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6" y="5033830"/>
            <a:ext cx="1467388" cy="4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7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C8E32-09CE-4B76-84C8-FC8F2CB97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Reset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(≤0.0001)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accounting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:0.14,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:0.29,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:0.29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≈4&lt;∞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C8E32-09CE-4B76-84C8-FC8F2CB97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147FDB-D92A-41B8-8C89-6987B9C4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27" y="609638"/>
            <a:ext cx="4067175" cy="1981200"/>
          </a:xfrm>
          <a:prstGeom prst="rect">
            <a:avLst/>
          </a:prstGeom>
        </p:spPr>
      </p:pic>
      <p:cxnSp>
        <p:nvCxnSpPr>
          <p:cNvPr id="6" name="Verbinder: gewinkelt 20">
            <a:extLst>
              <a:ext uri="{FF2B5EF4-FFF2-40B4-BE49-F238E27FC236}">
                <a16:creationId xmlns:a16="http://schemas.microsoft.com/office/drawing/2014/main" id="{0E040877-2C2C-4F8E-B28D-2BFD3EADDB85}"/>
              </a:ext>
            </a:extLst>
          </p:cNvPr>
          <p:cNvCxnSpPr>
            <a:cxnSpLocks/>
          </p:cNvCxnSpPr>
          <p:nvPr/>
        </p:nvCxnSpPr>
        <p:spPr>
          <a:xfrm>
            <a:off x="2282793" y="4574370"/>
            <a:ext cx="701042" cy="546270"/>
          </a:xfrm>
          <a:prstGeom prst="bentConnector3">
            <a:avLst>
              <a:gd name="adj1" fmla="val -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47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64-55DE-4112-A852-6DD12D1A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59692-197C-4068-B734-38C3B4FB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However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accounting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sybils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barely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round</a:t>
                </a:r>
                <a:r>
                  <a:rPr lang="de-DE" dirty="0"/>
                  <a:t> and</a:t>
                </a:r>
              </a:p>
              <a:p>
                <a:pPr marL="1371600" lvl="3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1371600" lvl="3" indent="0">
                  <a:buNone/>
                </a:pPr>
                <a:endParaRPr lang="de-DE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de-DE" dirty="0"/>
              </a:p>
              <a:p>
                <a:pPr marL="1371600" lvl="3" indent="0">
                  <a:buNone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59692-197C-4068-B734-38C3B4FB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6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A17399-D691-4F8C-92C7-AA556DA0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75" y="846138"/>
            <a:ext cx="3914775" cy="1990725"/>
          </a:xfrm>
          <a:prstGeom prst="rect">
            <a:avLst/>
          </a:prstGeom>
        </p:spPr>
      </p:pic>
      <p:cxnSp>
        <p:nvCxnSpPr>
          <p:cNvPr id="6" name="Verbinder: gewinkelt 20">
            <a:extLst>
              <a:ext uri="{FF2B5EF4-FFF2-40B4-BE49-F238E27FC236}">
                <a16:creationId xmlns:a16="http://schemas.microsoft.com/office/drawing/2014/main" id="{3B82050C-A50C-411D-B441-13F1AF2A3C09}"/>
              </a:ext>
            </a:extLst>
          </p:cNvPr>
          <p:cNvCxnSpPr>
            <a:cxnSpLocks/>
          </p:cNvCxnSpPr>
          <p:nvPr/>
        </p:nvCxnSpPr>
        <p:spPr>
          <a:xfrm>
            <a:off x="2117558" y="5869041"/>
            <a:ext cx="978317" cy="12700"/>
          </a:xfrm>
          <a:prstGeom prst="bentConnector3">
            <a:avLst>
              <a:gd name="adj1" fmla="val 27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76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0A62-3496-41BA-9C18-E93F109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Question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7320F-D9F5-403C-8503-497442DE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not </a:t>
                </a:r>
                <a:r>
                  <a:rPr lang="de-DE" dirty="0" err="1"/>
                  <a:t>equivalent</a:t>
                </a:r>
                <a:r>
                  <a:rPr lang="de-DE" dirty="0"/>
                  <a:t> </a:t>
                </a:r>
                <a:r>
                  <a:rPr lang="de-DE" dirty="0" err="1"/>
                  <a:t>ratios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requirements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an </a:t>
                </a:r>
                <a:r>
                  <a:rPr lang="de-DE" dirty="0" err="1"/>
                  <a:t>accounting</a:t>
                </a:r>
                <a:r>
                  <a:rPr lang="de-DE" dirty="0"/>
                  <a:t> </a:t>
                </a:r>
                <a:r>
                  <a:rPr lang="de-DE" dirty="0" err="1"/>
                  <a:t>mechanism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satisfy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hold</a:t>
                </a:r>
              </a:p>
              <a:p>
                <a:endParaRPr lang="de-D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𝑟𝑒𝑝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𝑟𝑒𝑝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&lt;∞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⇔</m:t>
                      </m:r>
                      <m:limLow>
                        <m:limLow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𝑤𝑜𝑟𝑘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𝑤𝑜𝑟𝑘</m:t>
                              </m:r>
                            </m:e>
                          </m:d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914400" lvl="2" indent="0">
                  <a:buNone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7320F-D9F5-403C-8503-497442DE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3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C8CF-986F-4FD3-928B-AC22B4A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Distribution in a </a:t>
            </a:r>
            <a:r>
              <a:rPr lang="de-DE" dirty="0" err="1"/>
              <a:t>Swarm</a:t>
            </a:r>
            <a:endParaRPr lang="LID4096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06F7992-DEBB-4C56-AB3B-ADC91C361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25" y="2685348"/>
            <a:ext cx="3400425" cy="3181350"/>
          </a:xfrm>
        </p:spPr>
      </p:pic>
    </p:spTree>
    <p:extLst>
      <p:ext uri="{BB962C8B-B14F-4D97-AF65-F5344CB8AC3E}">
        <p14:creationId xmlns:p14="http://schemas.microsoft.com/office/powerpoint/2010/main" val="36954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FBAA-F82B-4B9D-B05D-AF11B806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P2P Networks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1AA-E2B7-45D4-8A80-4E9FDF18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(More robust, </a:t>
            </a:r>
            <a:r>
              <a:rPr lang="de-DE" dirty="0" err="1"/>
              <a:t>no</a:t>
            </a:r>
            <a:r>
              <a:rPr lang="de-DE" dirty="0"/>
              <a:t> DDoS)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congestion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expensive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efficient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Accountability</a:t>
            </a:r>
            <a:endParaRPr lang="de-DE" dirty="0"/>
          </a:p>
          <a:p>
            <a:pPr lvl="1"/>
            <a:r>
              <a:rPr lang="de-DE" dirty="0"/>
              <a:t>Spyware (source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not </a:t>
            </a:r>
            <a:r>
              <a:rPr lang="de-DE" dirty="0" err="1"/>
              <a:t>trustworthy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proper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Updates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0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F369-276E-4016-A638-CE29144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Tribler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ED7F-8B23-4FF7-9944-1C300C71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P2P File-</a:t>
            </a:r>
            <a:r>
              <a:rPr lang="de-DE" dirty="0" err="1"/>
              <a:t>sharing</a:t>
            </a:r>
            <a:r>
              <a:rPr lang="de-DE" dirty="0"/>
              <a:t> network </a:t>
            </a:r>
            <a:r>
              <a:rPr lang="de-DE" dirty="0" err="1"/>
              <a:t>based</a:t>
            </a:r>
            <a:r>
              <a:rPr lang="de-DE" dirty="0"/>
              <a:t> on BitTorrent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Blockchain </a:t>
            </a:r>
            <a:r>
              <a:rPr lang="de-DE" dirty="0" err="1"/>
              <a:t>based</a:t>
            </a:r>
            <a:r>
              <a:rPr lang="de-DE" dirty="0"/>
              <a:t> (</a:t>
            </a:r>
            <a:r>
              <a:rPr lang="de-DE" dirty="0" err="1"/>
              <a:t>Trustchain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Open source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Anonymous (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Onion</a:t>
            </a:r>
            <a:r>
              <a:rPr lang="de-DE" dirty="0"/>
              <a:t> Routing)</a:t>
            </a:r>
          </a:p>
          <a:p>
            <a:endParaRPr lang="de-DE" dirty="0"/>
          </a:p>
          <a:p>
            <a:r>
              <a:rPr lang="de-DE" dirty="0"/>
              <a:t>Overlay Network </a:t>
            </a:r>
            <a:r>
              <a:rPr lang="de-DE" dirty="0" err="1"/>
              <a:t>for</a:t>
            </a:r>
            <a:r>
              <a:rPr lang="de-DE" dirty="0"/>
              <a:t> Content </a:t>
            </a:r>
            <a:r>
              <a:rPr lang="de-DE" dirty="0" err="1"/>
              <a:t>Searching</a:t>
            </a:r>
            <a:r>
              <a:rPr lang="de-DE" dirty="0"/>
              <a:t> (Independent </a:t>
            </a:r>
            <a:r>
              <a:rPr lang="de-DE" dirty="0" err="1"/>
              <a:t>of</a:t>
            </a:r>
            <a:r>
              <a:rPr lang="de-DE" dirty="0"/>
              <a:t> external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tracker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Decentralised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Tribler</a:t>
            </a:r>
            <a:r>
              <a:rPr lang="de-DE" dirty="0"/>
              <a:t> down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“ – Johan </a:t>
            </a:r>
            <a:r>
              <a:rPr lang="de-DE" dirty="0" err="1"/>
              <a:t>Pouwelse</a:t>
            </a:r>
            <a:r>
              <a:rPr lang="de-DE" dirty="0"/>
              <a:t> (2009)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LID4096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8D5D19-9E81-4CD4-91EF-4AA3B858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49" y="55563"/>
            <a:ext cx="1117321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2051-184A-4629-96C5-6D2C319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BC-B943-453E-89B1-F158CFA8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but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    </a:t>
            </a:r>
            <a:r>
              <a:rPr lang="de-DE" dirty="0" err="1"/>
              <a:t>Tragedy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freeriding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incentivise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   </a:t>
            </a:r>
            <a:r>
              <a:rPr lang="de-DE" dirty="0" err="1"/>
              <a:t>Reciprocity</a:t>
            </a:r>
            <a:r>
              <a:rPr lang="de-DE" dirty="0"/>
              <a:t>! </a:t>
            </a:r>
            <a:r>
              <a:rPr lang="de-DE" dirty="0" err="1"/>
              <a:t>Collaborators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                                		  </a:t>
            </a:r>
            <a:r>
              <a:rPr lang="de-DE" dirty="0" err="1"/>
              <a:t>rewarded</a:t>
            </a:r>
            <a:endParaRPr lang="de-DE" dirty="0"/>
          </a:p>
        </p:txBody>
      </p:sp>
      <p:cxnSp>
        <p:nvCxnSpPr>
          <p:cNvPr id="4" name="Verbinder: gewinkelt 20">
            <a:extLst>
              <a:ext uri="{FF2B5EF4-FFF2-40B4-BE49-F238E27FC236}">
                <a16:creationId xmlns:a16="http://schemas.microsoft.com/office/drawing/2014/main" id="{EA7E03D9-260E-45E9-B057-85B4D4FCE5DF}"/>
              </a:ext>
            </a:extLst>
          </p:cNvPr>
          <p:cNvCxnSpPr>
            <a:cxnSpLocks/>
          </p:cNvCxnSpPr>
          <p:nvPr/>
        </p:nvCxnSpPr>
        <p:spPr>
          <a:xfrm>
            <a:off x="2120265" y="5180964"/>
            <a:ext cx="680085" cy="476885"/>
          </a:xfrm>
          <a:prstGeom prst="bentConnector3">
            <a:avLst>
              <a:gd name="adj1" fmla="val -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20">
            <a:extLst>
              <a:ext uri="{FF2B5EF4-FFF2-40B4-BE49-F238E27FC236}">
                <a16:creationId xmlns:a16="http://schemas.microsoft.com/office/drawing/2014/main" id="{35C001A5-B565-435E-B9EC-C9042C3C0E5A}"/>
              </a:ext>
            </a:extLst>
          </p:cNvPr>
          <p:cNvCxnSpPr>
            <a:cxnSpLocks/>
          </p:cNvCxnSpPr>
          <p:nvPr/>
        </p:nvCxnSpPr>
        <p:spPr>
          <a:xfrm>
            <a:off x="2228850" y="2593975"/>
            <a:ext cx="733425" cy="12700"/>
          </a:xfrm>
          <a:prstGeom prst="bentConnector3">
            <a:avLst>
              <a:gd name="adj1" fmla="val 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7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182-0EE5-4C49-A681-FAF20E1B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3BD-BCF8-42EA-BE1B-7AA85779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BitTorrent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reciprocity</a:t>
            </a:r>
            <a:r>
              <a:rPr lang="de-DE" dirty="0"/>
              <a:t>: Tit-</a:t>
            </a:r>
            <a:r>
              <a:rPr lang="de-DE" dirty="0" err="1"/>
              <a:t>for</a:t>
            </a:r>
            <a:r>
              <a:rPr lang="de-DE" dirty="0"/>
              <a:t>-Tat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seeding</a:t>
            </a:r>
            <a:r>
              <a:rPr lang="de-DE" dirty="0"/>
              <a:t> </a:t>
            </a:r>
            <a:r>
              <a:rPr lang="de-DE" dirty="0" err="1"/>
              <a:t>peer</a:t>
            </a:r>
            <a:r>
              <a:rPr lang="de-DE" dirty="0"/>
              <a:t> (A) </a:t>
            </a:r>
            <a:r>
              <a:rPr lang="de-DE" dirty="0" err="1"/>
              <a:t>chooses</a:t>
            </a:r>
            <a:r>
              <a:rPr lang="de-DE" dirty="0"/>
              <a:t> 5 </a:t>
            </a:r>
            <a:r>
              <a:rPr lang="de-DE" dirty="0" err="1"/>
              <a:t>downloaders</a:t>
            </a:r>
            <a:endParaRPr lang="de-DE" dirty="0"/>
          </a:p>
          <a:p>
            <a:pPr lvl="1"/>
            <a:r>
              <a:rPr lang="de-DE" dirty="0"/>
              <a:t>4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(</a:t>
            </a:r>
            <a:r>
              <a:rPr lang="de-DE" dirty="0" err="1"/>
              <a:t>optimistic</a:t>
            </a:r>
            <a:r>
              <a:rPr lang="de-DE" dirty="0"/>
              <a:t> </a:t>
            </a:r>
            <a:r>
              <a:rPr lang="de-DE" dirty="0" err="1"/>
              <a:t>unchoking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A, A „</a:t>
            </a:r>
            <a:r>
              <a:rPr lang="de-DE" dirty="0" err="1"/>
              <a:t>chokes</a:t>
            </a:r>
            <a:r>
              <a:rPr lang="de-DE" dirty="0"/>
              <a:t>“ out B</a:t>
            </a:r>
          </a:p>
          <a:p>
            <a:endParaRPr lang="de-DE" dirty="0"/>
          </a:p>
          <a:p>
            <a:r>
              <a:rPr lang="de-DE" dirty="0" err="1"/>
              <a:t>Node</a:t>
            </a:r>
            <a:r>
              <a:rPr lang="de-DE" dirty="0"/>
              <a:t> B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optimistically</a:t>
            </a:r>
            <a:r>
              <a:rPr lang="de-DE" dirty="0"/>
              <a:t> </a:t>
            </a:r>
            <a:r>
              <a:rPr lang="de-DE" dirty="0" err="1"/>
              <a:t>unchoked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,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2B5ED-5B1C-44D3-9616-FE5224C0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45" y="274638"/>
            <a:ext cx="2090718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</p:spPr>
        <p:txBody>
          <a:bodyPr/>
          <a:lstStyle/>
          <a:p>
            <a:r>
              <a:rPr lang="en-US" dirty="0"/>
              <a:t>Problem with Direct Reciprocity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Tribler</a:t>
            </a:r>
            <a:r>
              <a:rPr lang="en-US" dirty="0"/>
              <a:t> interactions are often asymmetric and fleeting</a:t>
            </a:r>
          </a:p>
          <a:p>
            <a:endParaRPr lang="en-US" dirty="0"/>
          </a:p>
          <a:p>
            <a:r>
              <a:rPr lang="en-US" dirty="0"/>
              <a:t>Direct Reciprocity: Tit-for-tat</a:t>
            </a:r>
          </a:p>
          <a:p>
            <a:pPr marL="914400" lvl="2" indent="0">
              <a:buNone/>
            </a:pPr>
            <a:r>
              <a:rPr lang="en-US" sz="1800" dirty="0"/>
              <a:t>Relies on repeated encounters between the same people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2800" dirty="0"/>
              <a:t>Prisoner’s Dilemma</a:t>
            </a:r>
          </a:p>
          <a:p>
            <a:pPr marL="1371600" lvl="3" indent="0">
              <a:buNone/>
            </a:pPr>
            <a:r>
              <a:rPr lang="en-US" sz="1800" dirty="0"/>
              <a:t>Defecting more beneficial than cooperation when swarms become too big</a:t>
            </a:r>
            <a:endParaRPr lang="en-US" dirty="0"/>
          </a:p>
          <a:p>
            <a:pPr marL="1371600" lvl="3" indent="0">
              <a:buNone/>
            </a:pP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need to expand our mechanism beyond bilateral relationships. </a:t>
            </a:r>
          </a:p>
          <a:p>
            <a:pPr marL="0" indent="0">
              <a:buNone/>
            </a:pPr>
            <a:r>
              <a:rPr lang="en-US" dirty="0"/>
              <a:t>		Accounting Mechanisms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21553CC-D910-4E8A-A850-2E8374B3B8AA}"/>
              </a:ext>
            </a:extLst>
          </p:cNvPr>
          <p:cNvCxnSpPr>
            <a:cxnSpLocks/>
          </p:cNvCxnSpPr>
          <p:nvPr/>
        </p:nvCxnSpPr>
        <p:spPr>
          <a:xfrm flipV="1">
            <a:off x="1950705" y="5818623"/>
            <a:ext cx="61924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erbinder: gewinkelt 20">
            <a:extLst>
              <a:ext uri="{FF2B5EF4-FFF2-40B4-BE49-F238E27FC236}">
                <a16:creationId xmlns:a16="http://schemas.microsoft.com/office/drawing/2014/main" id="{973FBF18-9442-4BBA-BE10-D52FC3AC2B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4104" y="3271025"/>
            <a:ext cx="859472" cy="751840"/>
          </a:xfrm>
          <a:prstGeom prst="bentConnector3">
            <a:avLst>
              <a:gd name="adj1" fmla="val 1009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</TotalTime>
  <Words>1416</Words>
  <Application>Microsoft Office PowerPoint</Application>
  <PresentationFormat>On-screen Show (4:3)</PresentationFormat>
  <Paragraphs>367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Tahoma</vt:lpstr>
      <vt:lpstr>Office Theme</vt:lpstr>
      <vt:lpstr>Custom Design</vt:lpstr>
      <vt:lpstr>Sybil-proof Accounting Mechanisms in P2P Networks</vt:lpstr>
      <vt:lpstr>P2P Networks</vt:lpstr>
      <vt:lpstr>P2P File-sharing</vt:lpstr>
      <vt:lpstr>File Distribution in a Swarm</vt:lpstr>
      <vt:lpstr>P2P Networks</vt:lpstr>
      <vt:lpstr>Tribler</vt:lpstr>
      <vt:lpstr>Problem</vt:lpstr>
      <vt:lpstr>Current solution</vt:lpstr>
      <vt:lpstr>Problem with Direct Reciprocity</vt:lpstr>
      <vt:lpstr>Implementing an Accounting Mechanism in a Distributed System</vt:lpstr>
      <vt:lpstr>Work Graph</vt:lpstr>
      <vt:lpstr>Work Graph</vt:lpstr>
      <vt:lpstr>Example Work Graph</vt:lpstr>
      <vt:lpstr>Subjective Work Graph</vt:lpstr>
      <vt:lpstr>Accounting Mechanisms</vt:lpstr>
      <vt:lpstr>Allocation Policy</vt:lpstr>
      <vt:lpstr>Allocation Policy Examples</vt:lpstr>
      <vt:lpstr>A trivial approach</vt:lpstr>
      <vt:lpstr>Non-unique Identities</vt:lpstr>
      <vt:lpstr>Sybil Attacks</vt:lpstr>
      <vt:lpstr>Classifying Sybil Attacks</vt:lpstr>
      <vt:lpstr>Active &amp; Passive Sybil Attacks</vt:lpstr>
      <vt:lpstr>Sybil Attack Profit</vt:lpstr>
      <vt:lpstr>Sybil Attack Profit</vt:lpstr>
      <vt:lpstr>Sybil Attack Profit</vt:lpstr>
      <vt:lpstr>Making ω_+^n and ω_-^n comparable</vt:lpstr>
      <vt:lpstr>ω_-^n (rep)</vt:lpstr>
      <vt:lpstr>PowerPoint Presentation</vt:lpstr>
      <vt:lpstr>Sybil Attack Profit</vt:lpstr>
      <vt:lpstr>Determining ω_+^n (work)</vt:lpstr>
      <vt:lpstr>Assumptions for ω_+^n (work)</vt:lpstr>
      <vt:lpstr>Assumptions for ω_+^n (work)</vt:lpstr>
      <vt:lpstr>Question</vt:lpstr>
      <vt:lpstr>The PageRank Algorithm</vt:lpstr>
      <vt:lpstr>Mathematics of PageRank</vt:lpstr>
      <vt:lpstr>PowerPoint Presentation</vt:lpstr>
      <vt:lpstr>PowerPoint Presentation</vt:lpstr>
      <vt:lpstr>Open Question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Alexander Stannat</cp:lastModifiedBy>
  <cp:revision>203</cp:revision>
  <dcterms:created xsi:type="dcterms:W3CDTF">2015-07-09T11:57:30Z</dcterms:created>
  <dcterms:modified xsi:type="dcterms:W3CDTF">2019-10-25T13:51:25Z</dcterms:modified>
</cp:coreProperties>
</file>